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21383625" cy="30275213"/>
  <p:notesSz cx="6797675" cy="9874250"/>
  <p:defaultTextStyle>
    <a:defPPr>
      <a:defRPr lang="en-US"/>
    </a:defPPr>
    <a:lvl1pPr marL="0" algn="l" defTabSz="2951456" rtl="0" eaLnBrk="1" latinLnBrk="0" hangingPunct="1">
      <a:defRPr sz="5795" kern="1200">
        <a:solidFill>
          <a:schemeClr val="tx1"/>
        </a:solidFill>
        <a:latin typeface="+mn-lt"/>
        <a:ea typeface="+mn-ea"/>
        <a:cs typeface="+mn-cs"/>
      </a:defRPr>
    </a:lvl1pPr>
    <a:lvl2pPr marL="1475728" algn="l" defTabSz="2951456" rtl="0" eaLnBrk="1" latinLnBrk="0" hangingPunct="1">
      <a:defRPr sz="5795" kern="1200">
        <a:solidFill>
          <a:schemeClr val="tx1"/>
        </a:solidFill>
        <a:latin typeface="+mn-lt"/>
        <a:ea typeface="+mn-ea"/>
        <a:cs typeface="+mn-cs"/>
      </a:defRPr>
    </a:lvl2pPr>
    <a:lvl3pPr marL="2951456" algn="l" defTabSz="2951456" rtl="0" eaLnBrk="1" latinLnBrk="0" hangingPunct="1">
      <a:defRPr sz="5795" kern="1200">
        <a:solidFill>
          <a:schemeClr val="tx1"/>
        </a:solidFill>
        <a:latin typeface="+mn-lt"/>
        <a:ea typeface="+mn-ea"/>
        <a:cs typeface="+mn-cs"/>
      </a:defRPr>
    </a:lvl3pPr>
    <a:lvl4pPr marL="4427186" algn="l" defTabSz="2951456" rtl="0" eaLnBrk="1" latinLnBrk="0" hangingPunct="1">
      <a:defRPr sz="5795" kern="1200">
        <a:solidFill>
          <a:schemeClr val="tx1"/>
        </a:solidFill>
        <a:latin typeface="+mn-lt"/>
        <a:ea typeface="+mn-ea"/>
        <a:cs typeface="+mn-cs"/>
      </a:defRPr>
    </a:lvl4pPr>
    <a:lvl5pPr marL="5902914" algn="l" defTabSz="2951456" rtl="0" eaLnBrk="1" latinLnBrk="0" hangingPunct="1">
      <a:defRPr sz="5795" kern="1200">
        <a:solidFill>
          <a:schemeClr val="tx1"/>
        </a:solidFill>
        <a:latin typeface="+mn-lt"/>
        <a:ea typeface="+mn-ea"/>
        <a:cs typeface="+mn-cs"/>
      </a:defRPr>
    </a:lvl5pPr>
    <a:lvl6pPr marL="7378643" algn="l" defTabSz="2951456" rtl="0" eaLnBrk="1" latinLnBrk="0" hangingPunct="1">
      <a:defRPr sz="5795" kern="1200">
        <a:solidFill>
          <a:schemeClr val="tx1"/>
        </a:solidFill>
        <a:latin typeface="+mn-lt"/>
        <a:ea typeface="+mn-ea"/>
        <a:cs typeface="+mn-cs"/>
      </a:defRPr>
    </a:lvl6pPr>
    <a:lvl7pPr marL="8854371" algn="l" defTabSz="2951456" rtl="0" eaLnBrk="1" latinLnBrk="0" hangingPunct="1">
      <a:defRPr sz="5795" kern="1200">
        <a:solidFill>
          <a:schemeClr val="tx1"/>
        </a:solidFill>
        <a:latin typeface="+mn-lt"/>
        <a:ea typeface="+mn-ea"/>
        <a:cs typeface="+mn-cs"/>
      </a:defRPr>
    </a:lvl7pPr>
    <a:lvl8pPr marL="10330099" algn="l" defTabSz="2951456" rtl="0" eaLnBrk="1" latinLnBrk="0" hangingPunct="1">
      <a:defRPr sz="5795" kern="1200">
        <a:solidFill>
          <a:schemeClr val="tx1"/>
        </a:solidFill>
        <a:latin typeface="+mn-lt"/>
        <a:ea typeface="+mn-ea"/>
        <a:cs typeface="+mn-cs"/>
      </a:defRPr>
    </a:lvl8pPr>
    <a:lvl9pPr marL="11805828" algn="l" defTabSz="2951456" rtl="0" eaLnBrk="1" latinLnBrk="0" hangingPunct="1">
      <a:defRPr sz="5795"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536" userDrawn="1">
          <p15:clr>
            <a:srgbClr val="A4A3A4"/>
          </p15:clr>
        </p15:guide>
        <p15:guide id="2" pos="6735"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9999"/>
    <a:srgbClr val="FFCC00"/>
    <a:srgbClr val="990033"/>
    <a:srgbClr val="9900CC"/>
    <a:srgbClr val="800000"/>
    <a:srgbClr val="FFCC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6395" autoAdjust="0"/>
  </p:normalViewPr>
  <p:slideViewPr>
    <p:cSldViewPr>
      <p:cViewPr>
        <p:scale>
          <a:sx n="78" d="100"/>
          <a:sy n="78" d="100"/>
        </p:scale>
        <p:origin x="-72" y="9828"/>
      </p:cViewPr>
      <p:guideLst>
        <p:guide orient="horz" pos="9536"/>
        <p:guide pos="6735"/>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399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E657946F-63BC-44BF-A193-2AE8F92DECBA}" type="datetimeFigureOut">
              <a:rPr lang="ms-MY" smtClean="0"/>
              <a:t>25/06/2019</a:t>
            </a:fld>
            <a:endParaRPr lang="ms-MY"/>
          </a:p>
        </p:txBody>
      </p:sp>
      <p:sp>
        <p:nvSpPr>
          <p:cNvPr id="4" name="Footer Placeholder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ms-MY"/>
          </a:p>
        </p:txBody>
      </p:sp>
      <p:sp>
        <p:nvSpPr>
          <p:cNvPr id="5" name="Slide Number Placeholder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B1DCD04E-8043-4ED3-9C6A-311E9C5ABF20}" type="slidenum">
              <a:rPr lang="ms-MY" smtClean="0"/>
              <a:t>‹#›</a:t>
            </a:fld>
            <a:endParaRPr lang="ms-MY"/>
          </a:p>
        </p:txBody>
      </p:sp>
    </p:spTree>
    <p:extLst>
      <p:ext uri="{BB962C8B-B14F-4D97-AF65-F5344CB8AC3E}">
        <p14:creationId xmlns:p14="http://schemas.microsoft.com/office/powerpoint/2010/main" val="2572648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6C38CCCE-4795-4C16-A1C9-4C691A8DEC05}" type="datetimeFigureOut">
              <a:rPr lang="ms-MY" smtClean="0"/>
              <a:t>25/06/2019</a:t>
            </a:fld>
            <a:endParaRPr lang="ms-MY"/>
          </a:p>
        </p:txBody>
      </p:sp>
      <p:sp>
        <p:nvSpPr>
          <p:cNvPr id="4" name="Slide Image Placeholder 3"/>
          <p:cNvSpPr>
            <a:spLocks noGrp="1" noRot="1" noChangeAspect="1"/>
          </p:cNvSpPr>
          <p:nvPr>
            <p:ph type="sldImg" idx="2"/>
          </p:nvPr>
        </p:nvSpPr>
        <p:spPr>
          <a:xfrm>
            <a:off x="2222500" y="1235075"/>
            <a:ext cx="2352675" cy="3332163"/>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6" name="Footer Placeholder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34BBF457-F590-4F80-9C70-2F220578446A}" type="slidenum">
              <a:rPr lang="ms-MY" smtClean="0"/>
              <a:t>‹#›</a:t>
            </a:fld>
            <a:endParaRPr lang="ms-MY"/>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2084"/>
            <a:ext cx="6797675" cy="9610081"/>
          </a:xfrm>
          <a:prstGeom prst="rect">
            <a:avLst/>
          </a:prstGeom>
        </p:spPr>
      </p:pic>
    </p:spTree>
    <p:extLst>
      <p:ext uri="{BB962C8B-B14F-4D97-AF65-F5344CB8AC3E}">
        <p14:creationId xmlns:p14="http://schemas.microsoft.com/office/powerpoint/2010/main" val="1607871472"/>
      </p:ext>
    </p:extLst>
  </p:cSld>
  <p:clrMap bg1="lt1" tx1="dk1" bg2="lt2" tx2="dk2" accent1="accent1" accent2="accent2" accent3="accent3" accent4="accent4" accent5="accent5" accent6="accent6" hlink="hlink" folHlink="folHlink"/>
  <p:notesStyle>
    <a:lvl1pPr marL="0" algn="l" defTabSz="646206" rtl="0" eaLnBrk="1" latinLnBrk="0" hangingPunct="1">
      <a:defRPr sz="848" kern="1200">
        <a:solidFill>
          <a:schemeClr val="tx1"/>
        </a:solidFill>
        <a:latin typeface="+mn-lt"/>
        <a:ea typeface="+mn-ea"/>
        <a:cs typeface="+mn-cs"/>
      </a:defRPr>
    </a:lvl1pPr>
    <a:lvl2pPr marL="323103" algn="l" defTabSz="646206" rtl="0" eaLnBrk="1" latinLnBrk="0" hangingPunct="1">
      <a:defRPr sz="848" kern="1200">
        <a:solidFill>
          <a:schemeClr val="tx1"/>
        </a:solidFill>
        <a:latin typeface="+mn-lt"/>
        <a:ea typeface="+mn-ea"/>
        <a:cs typeface="+mn-cs"/>
      </a:defRPr>
    </a:lvl2pPr>
    <a:lvl3pPr marL="646206" algn="l" defTabSz="646206" rtl="0" eaLnBrk="1" latinLnBrk="0" hangingPunct="1">
      <a:defRPr sz="848" kern="1200">
        <a:solidFill>
          <a:schemeClr val="tx1"/>
        </a:solidFill>
        <a:latin typeface="+mn-lt"/>
        <a:ea typeface="+mn-ea"/>
        <a:cs typeface="+mn-cs"/>
      </a:defRPr>
    </a:lvl3pPr>
    <a:lvl4pPr marL="969310" algn="l" defTabSz="646206" rtl="0" eaLnBrk="1" latinLnBrk="0" hangingPunct="1">
      <a:defRPr sz="848" kern="1200">
        <a:solidFill>
          <a:schemeClr val="tx1"/>
        </a:solidFill>
        <a:latin typeface="+mn-lt"/>
        <a:ea typeface="+mn-ea"/>
        <a:cs typeface="+mn-cs"/>
      </a:defRPr>
    </a:lvl4pPr>
    <a:lvl5pPr marL="1292413" algn="l" defTabSz="646206" rtl="0" eaLnBrk="1" latinLnBrk="0" hangingPunct="1">
      <a:defRPr sz="848" kern="1200">
        <a:solidFill>
          <a:schemeClr val="tx1"/>
        </a:solidFill>
        <a:latin typeface="+mn-lt"/>
        <a:ea typeface="+mn-ea"/>
        <a:cs typeface="+mn-cs"/>
      </a:defRPr>
    </a:lvl5pPr>
    <a:lvl6pPr marL="1615516" algn="l" defTabSz="646206" rtl="0" eaLnBrk="1" latinLnBrk="0" hangingPunct="1">
      <a:defRPr sz="848" kern="1200">
        <a:solidFill>
          <a:schemeClr val="tx1"/>
        </a:solidFill>
        <a:latin typeface="+mn-lt"/>
        <a:ea typeface="+mn-ea"/>
        <a:cs typeface="+mn-cs"/>
      </a:defRPr>
    </a:lvl6pPr>
    <a:lvl7pPr marL="1938619" algn="l" defTabSz="646206" rtl="0" eaLnBrk="1" latinLnBrk="0" hangingPunct="1">
      <a:defRPr sz="848" kern="1200">
        <a:solidFill>
          <a:schemeClr val="tx1"/>
        </a:solidFill>
        <a:latin typeface="+mn-lt"/>
        <a:ea typeface="+mn-ea"/>
        <a:cs typeface="+mn-cs"/>
      </a:defRPr>
    </a:lvl7pPr>
    <a:lvl8pPr marL="2261723" algn="l" defTabSz="646206" rtl="0" eaLnBrk="1" latinLnBrk="0" hangingPunct="1">
      <a:defRPr sz="848" kern="1200">
        <a:solidFill>
          <a:schemeClr val="tx1"/>
        </a:solidFill>
        <a:latin typeface="+mn-lt"/>
        <a:ea typeface="+mn-ea"/>
        <a:cs typeface="+mn-cs"/>
      </a:defRPr>
    </a:lvl8pPr>
    <a:lvl9pPr marL="2584826" algn="l" defTabSz="646206" rtl="0" eaLnBrk="1" latinLnBrk="0" hangingPunct="1">
      <a:defRPr sz="84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fld id="{34BBF457-F590-4F80-9C70-2F220578446A}" type="slidenum">
              <a:rPr lang="ms-MY" smtClean="0"/>
              <a:t>1</a:t>
            </a:fld>
            <a:endParaRPr lang="ms-MY"/>
          </a:p>
        </p:txBody>
      </p:sp>
    </p:spTree>
    <p:extLst>
      <p:ext uri="{BB962C8B-B14F-4D97-AF65-F5344CB8AC3E}">
        <p14:creationId xmlns:p14="http://schemas.microsoft.com/office/powerpoint/2010/main" val="38233241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2575072"/>
            <a:ext cx="21383626" cy="27726334"/>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a:p>
        </p:txBody>
      </p:sp>
      <p:sp>
        <p:nvSpPr>
          <p:cNvPr id="2" name="Rectangle 1"/>
          <p:cNvSpPr/>
          <p:nvPr userDrawn="1"/>
        </p:nvSpPr>
        <p:spPr>
          <a:xfrm flipV="1">
            <a:off x="1" y="-3"/>
            <a:ext cx="21380196" cy="25750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a:p>
        </p:txBody>
      </p:sp>
      <p:sp>
        <p:nvSpPr>
          <p:cNvPr id="4" name="Rectangle 3"/>
          <p:cNvSpPr/>
          <p:nvPr userDrawn="1"/>
        </p:nvSpPr>
        <p:spPr>
          <a:xfrm>
            <a:off x="404" y="254601"/>
            <a:ext cx="21383221" cy="2036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a:p>
        </p:txBody>
      </p:sp>
      <p:sp>
        <p:nvSpPr>
          <p:cNvPr id="5" name="Rectangle 4"/>
          <p:cNvSpPr/>
          <p:nvPr userDrawn="1"/>
        </p:nvSpPr>
        <p:spPr>
          <a:xfrm>
            <a:off x="0" y="27741552"/>
            <a:ext cx="21380196" cy="25598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a:p>
        </p:txBody>
      </p:sp>
      <p:sp>
        <p:nvSpPr>
          <p:cNvPr id="6" name="Rectangle 5"/>
          <p:cNvSpPr/>
          <p:nvPr userDrawn="1"/>
        </p:nvSpPr>
        <p:spPr>
          <a:xfrm>
            <a:off x="-20246" y="27996157"/>
            <a:ext cx="10689231" cy="20368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a:p>
        </p:txBody>
      </p:sp>
      <p:sp>
        <p:nvSpPr>
          <p:cNvPr id="8" name="TextBox 7"/>
          <p:cNvSpPr txBox="1"/>
          <p:nvPr userDrawn="1"/>
        </p:nvSpPr>
        <p:spPr>
          <a:xfrm rot="5400000">
            <a:off x="4426241" y="971257"/>
            <a:ext cx="1903085" cy="722057"/>
          </a:xfrm>
          <a:prstGeom prst="rect">
            <a:avLst/>
          </a:prstGeom>
          <a:noFill/>
        </p:spPr>
        <p:txBody>
          <a:bodyPr wrap="none" rtlCol="0">
            <a:spAutoFit/>
          </a:bodyPr>
          <a:lstStyle/>
          <a:p>
            <a:r>
              <a:rPr lang="en-GB" sz="4092" dirty="0" smtClean="0">
                <a:solidFill>
                  <a:srgbClr val="FFC000"/>
                </a:solidFill>
                <a:latin typeface="Century Gothic" panose="020B0502020202020204" pitchFamily="34" charset="0"/>
              </a:rPr>
              <a:t>……….</a:t>
            </a:r>
            <a:endParaRPr lang="ms-MY" sz="4092" dirty="0">
              <a:solidFill>
                <a:srgbClr val="FFC000"/>
              </a:solidFill>
              <a:latin typeface="Century Gothic" panose="020B0502020202020204" pitchFamily="34" charset="0"/>
            </a:endParaRPr>
          </a:p>
        </p:txBody>
      </p:sp>
      <p:pic>
        <p:nvPicPr>
          <p:cNvPr id="10" name="Picture 3" descr="LOGO JATA KPM B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959" y="576921"/>
            <a:ext cx="5565571" cy="137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4warn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06812" y="812006"/>
            <a:ext cx="1867228"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userDrawn="1"/>
        </p:nvSpPr>
        <p:spPr>
          <a:xfrm rot="5400000">
            <a:off x="15399040" y="962905"/>
            <a:ext cx="1903085" cy="722057"/>
          </a:xfrm>
          <a:prstGeom prst="rect">
            <a:avLst/>
          </a:prstGeom>
          <a:noFill/>
        </p:spPr>
        <p:txBody>
          <a:bodyPr wrap="none" rtlCol="0">
            <a:spAutoFit/>
          </a:bodyPr>
          <a:lstStyle/>
          <a:p>
            <a:r>
              <a:rPr lang="en-GB" sz="4092" dirty="0" smtClean="0">
                <a:solidFill>
                  <a:srgbClr val="FFC000"/>
                </a:solidFill>
                <a:latin typeface="Century Gothic" panose="020B0502020202020204" pitchFamily="34" charset="0"/>
              </a:rPr>
              <a:t>……….</a:t>
            </a:r>
            <a:endParaRPr lang="ms-MY" sz="4092" dirty="0">
              <a:solidFill>
                <a:srgbClr val="FFC000"/>
              </a:solidFill>
              <a:latin typeface="Century Gothic" panose="020B0502020202020204" pitchFamily="34" charset="0"/>
            </a:endParaRPr>
          </a:p>
        </p:txBody>
      </p:sp>
      <p:sp>
        <p:nvSpPr>
          <p:cNvPr id="21" name="Rectangle 20"/>
          <p:cNvSpPr/>
          <p:nvPr userDrawn="1"/>
        </p:nvSpPr>
        <p:spPr>
          <a:xfrm>
            <a:off x="10668984" y="27996153"/>
            <a:ext cx="10711211" cy="20368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524" y="27741550"/>
            <a:ext cx="2562088" cy="2563512"/>
          </a:xfrm>
          <a:prstGeom prst="rect">
            <a:avLst/>
          </a:prstGeom>
        </p:spPr>
      </p:pic>
      <p:sp>
        <p:nvSpPr>
          <p:cNvPr id="17" name="Rectangle 16"/>
          <p:cNvSpPr/>
          <p:nvPr userDrawn="1"/>
        </p:nvSpPr>
        <p:spPr>
          <a:xfrm>
            <a:off x="9013" y="2575069"/>
            <a:ext cx="10661893" cy="25166481"/>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092" dirty="0"/>
          </a:p>
        </p:txBody>
      </p:sp>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13710" t="48574" r="25806" b="20781"/>
          <a:stretch/>
        </p:blipFill>
        <p:spPr>
          <a:xfrm>
            <a:off x="2526998" y="28004209"/>
            <a:ext cx="2830814" cy="2028751"/>
          </a:xfrm>
          <a:prstGeom prst="rect">
            <a:avLst/>
          </a:prstGeom>
        </p:spPr>
      </p:pic>
      <p:sp>
        <p:nvSpPr>
          <p:cNvPr id="22" name="Rectangle 21"/>
          <p:cNvSpPr/>
          <p:nvPr userDrawn="1"/>
        </p:nvSpPr>
        <p:spPr>
          <a:xfrm>
            <a:off x="5460270" y="28995588"/>
            <a:ext cx="5383942" cy="1077218"/>
          </a:xfrm>
          <a:prstGeom prst="rect">
            <a:avLst/>
          </a:prstGeom>
        </p:spPr>
        <p:txBody>
          <a:bodyPr wrap="square">
            <a:spAutoFit/>
          </a:bodyPr>
          <a:lstStyle/>
          <a:p>
            <a:pPr marR="744855" algn="l">
              <a:lnSpc>
                <a:spcPct val="100000"/>
              </a:lnSpc>
              <a:spcAft>
                <a:spcPts val="0"/>
              </a:spcAft>
              <a:tabLst>
                <a:tab pos="540385" algn="l"/>
              </a:tabLst>
            </a:pPr>
            <a:r>
              <a:rPr lang="en-US" sz="2000" b="1" dirty="0" err="1" smtClean="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Pusat</a:t>
            </a:r>
            <a:r>
              <a:rPr lang="en-US" sz="2000" b="1" dirty="0" smtClean="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2000" b="1" dirty="0" err="1" smtClean="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GENIUS@Pintar</a:t>
            </a:r>
            <a:r>
              <a:rPr lang="en-US" sz="2000" b="1" dirty="0" smtClean="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Negara</a:t>
            </a:r>
            <a:endParaRPr lang="ms-MY"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R="744855" algn="l">
              <a:lnSpc>
                <a:spcPct val="100000"/>
              </a:lnSpc>
              <a:spcAft>
                <a:spcPts val="0"/>
              </a:spcAft>
              <a:tabLst>
                <a:tab pos="540385" algn="l"/>
              </a:tabLst>
            </a:pPr>
            <a:r>
              <a:rPr lang="en-US" sz="2000" b="1" dirty="0" err="1" smtClean="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Universiti</a:t>
            </a:r>
            <a:r>
              <a:rPr lang="en-US" sz="2000" b="1" dirty="0" smtClean="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2000" b="1" dirty="0" err="1" smtClean="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Kebangsaan</a:t>
            </a:r>
            <a:r>
              <a:rPr lang="en-US" sz="2000" b="1" dirty="0" smtClean="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Malaysia</a:t>
            </a:r>
            <a:endParaRPr lang="ms-MY"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pPr>
            <a:r>
              <a:rPr lang="en-US" sz="2400" b="1" dirty="0" smtClean="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8 – 11 JULY 2019</a:t>
            </a:r>
            <a:endParaRPr lang="ms-MY" sz="2400" dirty="0"/>
          </a:p>
        </p:txBody>
      </p:sp>
      <p:pic>
        <p:nvPicPr>
          <p:cNvPr id="24" name="Picture 23"/>
          <p:cNvPicPr>
            <a:picLocks noChangeAspect="1"/>
          </p:cNvPicPr>
          <p:nvPr userDrawn="1"/>
        </p:nvPicPr>
        <p:blipFill>
          <a:blip r:embed="rId6"/>
          <a:stretch>
            <a:fillRect/>
          </a:stretch>
        </p:blipFill>
        <p:spPr>
          <a:xfrm>
            <a:off x="5286624" y="27911880"/>
            <a:ext cx="3932159" cy="1402521"/>
          </a:xfrm>
          <a:prstGeom prst="rect">
            <a:avLst/>
          </a:prstGeom>
        </p:spPr>
      </p:pic>
      <p:pic>
        <p:nvPicPr>
          <p:cNvPr id="25" name="Picture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0800000">
            <a:off x="-280987" y="6984206"/>
            <a:ext cx="21600000" cy="20851561"/>
          </a:xfrm>
          <a:prstGeom prst="rect">
            <a:avLst/>
          </a:prstGeom>
        </p:spPr>
      </p:pic>
      <p:pic>
        <p:nvPicPr>
          <p:cNvPr id="26" name="Picture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0800000">
            <a:off x="6921741" y="13842206"/>
            <a:ext cx="14400000" cy="13901041"/>
          </a:xfrm>
          <a:prstGeom prst="rect">
            <a:avLst/>
          </a:prstGeom>
        </p:spPr>
      </p:pic>
      <p:pic>
        <p:nvPicPr>
          <p:cNvPr id="27" name="Picture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168656" y="13675731"/>
            <a:ext cx="10800000" cy="10425781"/>
          </a:xfrm>
          <a:prstGeom prst="rect">
            <a:avLst/>
          </a:prstGeom>
        </p:spPr>
      </p:pic>
      <p:pic>
        <p:nvPicPr>
          <p:cNvPr id="28" name="Picture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8561367" y="808966"/>
            <a:ext cx="2623178" cy="900000"/>
          </a:xfrm>
          <a:prstGeom prst="rect">
            <a:avLst/>
          </a:prstGeom>
        </p:spPr>
      </p:pic>
      <p:pic>
        <p:nvPicPr>
          <p:cNvPr id="29" name="Picture 2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357187" y="2651006"/>
            <a:ext cx="5593825" cy="540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949368" rtl="0" eaLnBrk="1" latinLnBrk="0" hangingPunct="1">
        <a:spcBef>
          <a:spcPct val="0"/>
        </a:spcBef>
        <a:buNone/>
        <a:defRPr sz="14195" kern="1200">
          <a:solidFill>
            <a:schemeClr val="tx1"/>
          </a:solidFill>
          <a:latin typeface="+mj-lt"/>
          <a:ea typeface="+mj-ea"/>
          <a:cs typeface="+mj-cs"/>
        </a:defRPr>
      </a:lvl1pPr>
    </p:titleStyle>
    <p:bodyStyle>
      <a:lvl1pPr marL="1106014" indent="-1106014" algn="l" defTabSz="2949368" rtl="0" eaLnBrk="1" latinLnBrk="0" hangingPunct="1">
        <a:spcBef>
          <a:spcPct val="20000"/>
        </a:spcBef>
        <a:buFont typeface="Arial" pitchFamily="34" charset="0"/>
        <a:buChar char="•"/>
        <a:defRPr sz="10311" kern="1200">
          <a:solidFill>
            <a:schemeClr val="tx1"/>
          </a:solidFill>
          <a:latin typeface="+mn-lt"/>
          <a:ea typeface="+mn-ea"/>
          <a:cs typeface="+mn-cs"/>
        </a:defRPr>
      </a:lvl1pPr>
      <a:lvl2pPr marL="2396362" indent="-921678" algn="l" defTabSz="2949368" rtl="0" eaLnBrk="1" latinLnBrk="0" hangingPunct="1">
        <a:spcBef>
          <a:spcPct val="20000"/>
        </a:spcBef>
        <a:buFont typeface="Arial" pitchFamily="34" charset="0"/>
        <a:buChar char="–"/>
        <a:defRPr sz="8969" kern="1200">
          <a:solidFill>
            <a:schemeClr val="tx1"/>
          </a:solidFill>
          <a:latin typeface="+mn-lt"/>
          <a:ea typeface="+mn-ea"/>
          <a:cs typeface="+mn-cs"/>
        </a:defRPr>
      </a:lvl2pPr>
      <a:lvl3pPr marL="3686711" indent="-737342" algn="l" defTabSz="2949368" rtl="0" eaLnBrk="1" latinLnBrk="0" hangingPunct="1">
        <a:spcBef>
          <a:spcPct val="20000"/>
        </a:spcBef>
        <a:buFont typeface="Arial" pitchFamily="34" charset="0"/>
        <a:buChar char="•"/>
        <a:defRPr sz="7698" kern="1200">
          <a:solidFill>
            <a:schemeClr val="tx1"/>
          </a:solidFill>
          <a:latin typeface="+mn-lt"/>
          <a:ea typeface="+mn-ea"/>
          <a:cs typeface="+mn-cs"/>
        </a:defRPr>
      </a:lvl3pPr>
      <a:lvl4pPr marL="5161395" indent="-737342" algn="l" defTabSz="2949368" rtl="0" eaLnBrk="1" latinLnBrk="0" hangingPunct="1">
        <a:spcBef>
          <a:spcPct val="20000"/>
        </a:spcBef>
        <a:buFont typeface="Arial" pitchFamily="34" charset="0"/>
        <a:buChar char="–"/>
        <a:defRPr sz="6497" kern="1200">
          <a:solidFill>
            <a:schemeClr val="tx1"/>
          </a:solidFill>
          <a:latin typeface="+mn-lt"/>
          <a:ea typeface="+mn-ea"/>
          <a:cs typeface="+mn-cs"/>
        </a:defRPr>
      </a:lvl4pPr>
      <a:lvl5pPr marL="6636079" indent="-737342" algn="l" defTabSz="2949368" rtl="0" eaLnBrk="1" latinLnBrk="0" hangingPunct="1">
        <a:spcBef>
          <a:spcPct val="20000"/>
        </a:spcBef>
        <a:buFont typeface="Arial" pitchFamily="34" charset="0"/>
        <a:buChar char="»"/>
        <a:defRPr sz="6497" kern="1200">
          <a:solidFill>
            <a:schemeClr val="tx1"/>
          </a:solidFill>
          <a:latin typeface="+mn-lt"/>
          <a:ea typeface="+mn-ea"/>
          <a:cs typeface="+mn-cs"/>
        </a:defRPr>
      </a:lvl5pPr>
      <a:lvl6pPr marL="8110764" indent="-737342" algn="l" defTabSz="2949368" rtl="0" eaLnBrk="1" latinLnBrk="0" hangingPunct="1">
        <a:spcBef>
          <a:spcPct val="20000"/>
        </a:spcBef>
        <a:buFont typeface="Arial" pitchFamily="34" charset="0"/>
        <a:buChar char="•"/>
        <a:defRPr sz="6497" kern="1200">
          <a:solidFill>
            <a:schemeClr val="tx1"/>
          </a:solidFill>
          <a:latin typeface="+mn-lt"/>
          <a:ea typeface="+mn-ea"/>
          <a:cs typeface="+mn-cs"/>
        </a:defRPr>
      </a:lvl6pPr>
      <a:lvl7pPr marL="9585448" indent="-737342" algn="l" defTabSz="2949368" rtl="0" eaLnBrk="1" latinLnBrk="0" hangingPunct="1">
        <a:spcBef>
          <a:spcPct val="20000"/>
        </a:spcBef>
        <a:buFont typeface="Arial" pitchFamily="34" charset="0"/>
        <a:buChar char="•"/>
        <a:defRPr sz="6497" kern="1200">
          <a:solidFill>
            <a:schemeClr val="tx1"/>
          </a:solidFill>
          <a:latin typeface="+mn-lt"/>
          <a:ea typeface="+mn-ea"/>
          <a:cs typeface="+mn-cs"/>
        </a:defRPr>
      </a:lvl7pPr>
      <a:lvl8pPr marL="11060134" indent="-737342" algn="l" defTabSz="2949368" rtl="0" eaLnBrk="1" latinLnBrk="0" hangingPunct="1">
        <a:spcBef>
          <a:spcPct val="20000"/>
        </a:spcBef>
        <a:buFont typeface="Arial" pitchFamily="34" charset="0"/>
        <a:buChar char="•"/>
        <a:defRPr sz="6497" kern="1200">
          <a:solidFill>
            <a:schemeClr val="tx1"/>
          </a:solidFill>
          <a:latin typeface="+mn-lt"/>
          <a:ea typeface="+mn-ea"/>
          <a:cs typeface="+mn-cs"/>
        </a:defRPr>
      </a:lvl8pPr>
      <a:lvl9pPr marL="12534818" indent="-737342" algn="l" defTabSz="2949368" rtl="0" eaLnBrk="1" latinLnBrk="0" hangingPunct="1">
        <a:spcBef>
          <a:spcPct val="20000"/>
        </a:spcBef>
        <a:buFont typeface="Arial" pitchFamily="34" charset="0"/>
        <a:buChar char="•"/>
        <a:defRPr sz="6497" kern="1200">
          <a:solidFill>
            <a:schemeClr val="tx1"/>
          </a:solidFill>
          <a:latin typeface="+mn-lt"/>
          <a:ea typeface="+mn-ea"/>
          <a:cs typeface="+mn-cs"/>
        </a:defRPr>
      </a:lvl9pPr>
    </p:bodyStyle>
    <p:otherStyle>
      <a:defPPr>
        <a:defRPr lang="en-US"/>
      </a:defPPr>
      <a:lvl1pPr marL="0" algn="l" defTabSz="2949368" rtl="0" eaLnBrk="1" latinLnBrk="0" hangingPunct="1">
        <a:defRPr sz="5791" kern="1200">
          <a:solidFill>
            <a:schemeClr val="tx1"/>
          </a:solidFill>
          <a:latin typeface="+mn-lt"/>
          <a:ea typeface="+mn-ea"/>
          <a:cs typeface="+mn-cs"/>
        </a:defRPr>
      </a:lvl1pPr>
      <a:lvl2pPr marL="1474684" algn="l" defTabSz="2949368" rtl="0" eaLnBrk="1" latinLnBrk="0" hangingPunct="1">
        <a:defRPr sz="5791" kern="1200">
          <a:solidFill>
            <a:schemeClr val="tx1"/>
          </a:solidFill>
          <a:latin typeface="+mn-lt"/>
          <a:ea typeface="+mn-ea"/>
          <a:cs typeface="+mn-cs"/>
        </a:defRPr>
      </a:lvl2pPr>
      <a:lvl3pPr marL="2949368" algn="l" defTabSz="2949368" rtl="0" eaLnBrk="1" latinLnBrk="0" hangingPunct="1">
        <a:defRPr sz="5791" kern="1200">
          <a:solidFill>
            <a:schemeClr val="tx1"/>
          </a:solidFill>
          <a:latin typeface="+mn-lt"/>
          <a:ea typeface="+mn-ea"/>
          <a:cs typeface="+mn-cs"/>
        </a:defRPr>
      </a:lvl3pPr>
      <a:lvl4pPr marL="4424053" algn="l" defTabSz="2949368" rtl="0" eaLnBrk="1" latinLnBrk="0" hangingPunct="1">
        <a:defRPr sz="5791" kern="1200">
          <a:solidFill>
            <a:schemeClr val="tx1"/>
          </a:solidFill>
          <a:latin typeface="+mn-lt"/>
          <a:ea typeface="+mn-ea"/>
          <a:cs typeface="+mn-cs"/>
        </a:defRPr>
      </a:lvl4pPr>
      <a:lvl5pPr marL="5898737" algn="l" defTabSz="2949368" rtl="0" eaLnBrk="1" latinLnBrk="0" hangingPunct="1">
        <a:defRPr sz="5791" kern="1200">
          <a:solidFill>
            <a:schemeClr val="tx1"/>
          </a:solidFill>
          <a:latin typeface="+mn-lt"/>
          <a:ea typeface="+mn-ea"/>
          <a:cs typeface="+mn-cs"/>
        </a:defRPr>
      </a:lvl5pPr>
      <a:lvl6pPr marL="7373422" algn="l" defTabSz="2949368" rtl="0" eaLnBrk="1" latinLnBrk="0" hangingPunct="1">
        <a:defRPr sz="5791" kern="1200">
          <a:solidFill>
            <a:schemeClr val="tx1"/>
          </a:solidFill>
          <a:latin typeface="+mn-lt"/>
          <a:ea typeface="+mn-ea"/>
          <a:cs typeface="+mn-cs"/>
        </a:defRPr>
      </a:lvl6pPr>
      <a:lvl7pPr marL="8848106" algn="l" defTabSz="2949368" rtl="0" eaLnBrk="1" latinLnBrk="0" hangingPunct="1">
        <a:defRPr sz="5791" kern="1200">
          <a:solidFill>
            <a:schemeClr val="tx1"/>
          </a:solidFill>
          <a:latin typeface="+mn-lt"/>
          <a:ea typeface="+mn-ea"/>
          <a:cs typeface="+mn-cs"/>
        </a:defRPr>
      </a:lvl7pPr>
      <a:lvl8pPr marL="10322790" algn="l" defTabSz="2949368" rtl="0" eaLnBrk="1" latinLnBrk="0" hangingPunct="1">
        <a:defRPr sz="5791" kern="1200">
          <a:solidFill>
            <a:schemeClr val="tx1"/>
          </a:solidFill>
          <a:latin typeface="+mn-lt"/>
          <a:ea typeface="+mn-ea"/>
          <a:cs typeface="+mn-cs"/>
        </a:defRPr>
      </a:lvl8pPr>
      <a:lvl9pPr marL="11797476" algn="l" defTabSz="2949368" rtl="0" eaLnBrk="1" latinLnBrk="0" hangingPunct="1">
        <a:defRPr sz="57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www.ukm.my/permatapintar/ifsc201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fsc@ukm.edu.my" TargetMode="Externa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432" y="4321354"/>
            <a:ext cx="5084618" cy="5090304"/>
          </a:xfrm>
          <a:prstGeom prst="rect">
            <a:avLst/>
          </a:prstGeom>
          <a:solidFill>
            <a:schemeClr val="bg1">
              <a:alpha val="90000"/>
            </a:schemeClr>
          </a:solidFill>
        </p:spPr>
        <p:txBody>
          <a:bodyPr wrap="square" rtlCol="0">
            <a:spAutoFit/>
          </a:bodyPr>
          <a:lstStyle/>
          <a:p>
            <a:pPr algn="just"/>
            <a:r>
              <a:rPr lang="en-US" sz="1412" dirty="0">
                <a:latin typeface="Century Gothic" panose="020B0502020202020204" pitchFamily="34" charset="0"/>
                <a:cs typeface="Arial" panose="020B0604020202020204" pitchFamily="34" charset="0"/>
              </a:rPr>
              <a:t>Tidal flood is one of the disaster phenomena which occur frequently in Semarang coastal area, Indonesia. The impact of the tidal flood is increasing under enhanced land subsidence and changes of the coastal </a:t>
            </a:r>
            <a:r>
              <a:rPr lang="en-US" sz="1412" dirty="0" err="1">
                <a:latin typeface="Century Gothic" panose="020B0502020202020204" pitchFamily="34" charset="0"/>
                <a:cs typeface="Arial" panose="020B0604020202020204" pitchFamily="34" charset="0"/>
              </a:rPr>
              <a:t>landuse</a:t>
            </a:r>
            <a:r>
              <a:rPr lang="en-US" sz="1412" dirty="0">
                <a:latin typeface="Century Gothic" panose="020B0502020202020204" pitchFamily="34" charset="0"/>
                <a:cs typeface="Arial" panose="020B0604020202020204" pitchFamily="34" charset="0"/>
              </a:rPr>
              <a:t>. </a:t>
            </a:r>
            <a:r>
              <a:rPr lang="en-US" sz="1412" dirty="0" smtClean="0">
                <a:latin typeface="Century Gothic" panose="020B0502020202020204" pitchFamily="34" charset="0"/>
                <a:cs typeface="Arial" panose="020B0604020202020204" pitchFamily="34" charset="0"/>
              </a:rPr>
              <a:t>In </a:t>
            </a:r>
            <a:r>
              <a:rPr lang="en-US" sz="1412" dirty="0">
                <a:latin typeface="Century Gothic" panose="020B0502020202020204" pitchFamily="34" charset="0"/>
                <a:cs typeface="Arial" panose="020B0604020202020204" pitchFamily="34" charset="0"/>
              </a:rPr>
              <a:t>the future, impact of tidal flood is predicted even worse with the scenario of sea level rise due to global warming. The coastal community is the most vulnerable group due to the flood. However, the coastal community has also capacity to adapt such condition. In more detail, tidal flood give impact to the daily activity, disturbing the accessibility and causes damage to the infrastructures. The coastal community has applied the structural and non-structural measurement including raising the floor, build the temporary dam in front of the house, creating dykes, increasing street levels in the neighborhood area, and some people have initiated to adjust the structure of the house to adapt such inundation (in local language: </a:t>
            </a:r>
            <a:r>
              <a:rPr lang="en-US" sz="1412" dirty="0" err="1">
                <a:latin typeface="Century Gothic" panose="020B0502020202020204" pitchFamily="34" charset="0"/>
                <a:cs typeface="Arial" panose="020B0604020202020204" pitchFamily="34" charset="0"/>
              </a:rPr>
              <a:t>rumah</a:t>
            </a:r>
            <a:r>
              <a:rPr lang="en-US" sz="1412" dirty="0">
                <a:latin typeface="Century Gothic" panose="020B0502020202020204" pitchFamily="34" charset="0"/>
                <a:cs typeface="Arial" panose="020B0604020202020204" pitchFamily="34" charset="0"/>
              </a:rPr>
              <a:t> </a:t>
            </a:r>
            <a:r>
              <a:rPr lang="en-US" sz="1412" dirty="0" err="1">
                <a:latin typeface="Century Gothic" panose="020B0502020202020204" pitchFamily="34" charset="0"/>
                <a:cs typeface="Arial" panose="020B0604020202020204" pitchFamily="34" charset="0"/>
              </a:rPr>
              <a:t>panggung</a:t>
            </a:r>
            <a:r>
              <a:rPr lang="en-US" sz="1412" dirty="0">
                <a:latin typeface="Century Gothic" panose="020B0502020202020204" pitchFamily="34" charset="0"/>
                <a:cs typeface="Arial" panose="020B0604020202020204" pitchFamily="34" charset="0"/>
              </a:rPr>
              <a:t>). However, in the future, it is necessary to set up </a:t>
            </a:r>
            <a:r>
              <a:rPr lang="en-US" sz="1412" dirty="0" err="1">
                <a:latin typeface="Century Gothic" panose="020B0502020202020204" pitchFamily="34" charset="0"/>
                <a:cs typeface="Arial" panose="020B0604020202020204" pitchFamily="34" charset="0"/>
              </a:rPr>
              <a:t>tIre</a:t>
            </a:r>
            <a:r>
              <a:rPr lang="en-US" sz="1412" dirty="0">
                <a:latin typeface="Century Gothic" panose="020B0502020202020204" pitchFamily="34" charset="0"/>
                <a:cs typeface="Arial" panose="020B0604020202020204" pitchFamily="34" charset="0"/>
              </a:rPr>
              <a:t> mitigation action based on the community participation in order to reduce the risk on the coastal area.</a:t>
            </a:r>
          </a:p>
          <a:p>
            <a:pPr algn="just"/>
            <a:endParaRPr lang="ms-MY" sz="1412" dirty="0">
              <a:latin typeface="Century Gothic" panose="020B0502020202020204" pitchFamily="34" charset="0"/>
              <a:cs typeface="Arial" panose="020B0604020202020204" pitchFamily="34" charset="0"/>
            </a:endParaRPr>
          </a:p>
        </p:txBody>
      </p:sp>
      <p:sp>
        <p:nvSpPr>
          <p:cNvPr id="4" name="TextBox 3"/>
          <p:cNvSpPr txBox="1"/>
          <p:nvPr/>
        </p:nvSpPr>
        <p:spPr>
          <a:xfrm>
            <a:off x="5476422" y="4321354"/>
            <a:ext cx="5084618" cy="12695911"/>
          </a:xfrm>
          <a:prstGeom prst="rect">
            <a:avLst/>
          </a:prstGeom>
          <a:solidFill>
            <a:schemeClr val="bg1">
              <a:alpha val="90000"/>
            </a:schemeClr>
          </a:solidFill>
        </p:spPr>
        <p:txBody>
          <a:bodyPr wrap="square" rtlCol="0">
            <a:spAutoFit/>
          </a:bodyPr>
          <a:lstStyle/>
          <a:p>
            <a:pPr algn="just"/>
            <a:r>
              <a:rPr lang="en-US" sz="1412" dirty="0">
                <a:latin typeface="Century Gothic" panose="020B0502020202020204" pitchFamily="34" charset="0"/>
                <a:cs typeface="Arial" panose="020B0604020202020204" pitchFamily="34" charset="0"/>
              </a:rPr>
              <a:t>Tidal flood is one of the disaster phenomena which occur frequently in Semarang coastal area, Indonesia. The impact of the tidal flood is increasing under enhanced land subsidence and changes of the coastal </a:t>
            </a:r>
            <a:r>
              <a:rPr lang="en-US" sz="1412" dirty="0" err="1">
                <a:latin typeface="Century Gothic" panose="020B0502020202020204" pitchFamily="34" charset="0"/>
                <a:cs typeface="Arial" panose="020B0604020202020204" pitchFamily="34" charset="0"/>
              </a:rPr>
              <a:t>landuse</a:t>
            </a:r>
            <a:r>
              <a:rPr lang="en-US" sz="1412" dirty="0">
                <a:latin typeface="Century Gothic" panose="020B0502020202020204" pitchFamily="34" charset="0"/>
                <a:cs typeface="Arial" panose="020B0604020202020204" pitchFamily="34" charset="0"/>
              </a:rPr>
              <a:t>. </a:t>
            </a:r>
          </a:p>
          <a:p>
            <a:pPr algn="just"/>
            <a:endParaRPr lang="en-US" sz="1412" dirty="0">
              <a:latin typeface="Century Gothic" panose="020B0502020202020204" pitchFamily="34" charset="0"/>
              <a:cs typeface="Arial" panose="020B0604020202020204" pitchFamily="34" charset="0"/>
            </a:endParaRPr>
          </a:p>
          <a:p>
            <a:pPr algn="just"/>
            <a:r>
              <a:rPr lang="en-US" sz="1412" dirty="0">
                <a:latin typeface="Century Gothic" panose="020B0502020202020204" pitchFamily="34" charset="0"/>
                <a:cs typeface="Arial" panose="020B0604020202020204" pitchFamily="34" charset="0"/>
              </a:rPr>
              <a:t>In the future, impact of tidal flood is predicted even worse with the scenario of sea level rise due to global warming. The coastal community is the most vulnerable group due to the flood. However, the coastal community has also capacity to adapt such condition. In more detail, tidal flood give impact to the daily activity, disturbing the accessibility and causes damage to the infrastructures. The coastal community has applied the structural and non-structural measurement including raising the floor, build the temporary dam in front of the house, creating dykes, increasing street levels in the neighborhood area, and some people have initiated to adjust the structure of the house to adapt such inundation (in local language: </a:t>
            </a:r>
            <a:r>
              <a:rPr lang="en-US" sz="1412" dirty="0" err="1">
                <a:latin typeface="Century Gothic" panose="020B0502020202020204" pitchFamily="34" charset="0"/>
                <a:cs typeface="Arial" panose="020B0604020202020204" pitchFamily="34" charset="0"/>
              </a:rPr>
              <a:t>rumah</a:t>
            </a:r>
            <a:r>
              <a:rPr lang="en-US" sz="1412" dirty="0">
                <a:latin typeface="Century Gothic" panose="020B0502020202020204" pitchFamily="34" charset="0"/>
                <a:cs typeface="Arial" panose="020B0604020202020204" pitchFamily="34" charset="0"/>
              </a:rPr>
              <a:t> </a:t>
            </a:r>
            <a:r>
              <a:rPr lang="en-US" sz="1412" dirty="0" err="1">
                <a:latin typeface="Century Gothic" panose="020B0502020202020204" pitchFamily="34" charset="0"/>
                <a:cs typeface="Arial" panose="020B0604020202020204" pitchFamily="34" charset="0"/>
              </a:rPr>
              <a:t>panggung</a:t>
            </a:r>
            <a:r>
              <a:rPr lang="en-US" sz="1412" dirty="0">
                <a:latin typeface="Century Gothic" panose="020B0502020202020204" pitchFamily="34" charset="0"/>
                <a:cs typeface="Arial" panose="020B0604020202020204" pitchFamily="34" charset="0"/>
              </a:rPr>
              <a:t>). However, in the future, it is necessary to set up </a:t>
            </a:r>
            <a:r>
              <a:rPr lang="en-US" sz="1412" dirty="0" err="1">
                <a:latin typeface="Century Gothic" panose="020B0502020202020204" pitchFamily="34" charset="0"/>
                <a:cs typeface="Arial" panose="020B0604020202020204" pitchFamily="34" charset="0"/>
              </a:rPr>
              <a:t>tIre</a:t>
            </a:r>
            <a:r>
              <a:rPr lang="en-US" sz="1412" dirty="0">
                <a:latin typeface="Century Gothic" panose="020B0502020202020204" pitchFamily="34" charset="0"/>
                <a:cs typeface="Arial" panose="020B0604020202020204" pitchFamily="34" charset="0"/>
              </a:rPr>
              <a:t> mitigation action based on the community participation in order to reduce the risk on the coastal area.</a:t>
            </a:r>
          </a:p>
          <a:p>
            <a:pPr algn="just"/>
            <a:endParaRPr lang="en-US" sz="1412" dirty="0">
              <a:latin typeface="Century Gothic" panose="020B0502020202020204" pitchFamily="34" charset="0"/>
              <a:cs typeface="Arial" panose="020B0604020202020204" pitchFamily="34" charset="0"/>
            </a:endParaRPr>
          </a:p>
          <a:p>
            <a:pPr algn="just"/>
            <a:r>
              <a:rPr lang="en-US" sz="1412" dirty="0">
                <a:latin typeface="Century Gothic" panose="020B0502020202020204" pitchFamily="34" charset="0"/>
                <a:cs typeface="Arial" panose="020B0604020202020204" pitchFamily="34" charset="0"/>
              </a:rPr>
              <a:t>In the future, impact of tidal flood is predicted even worse with the scenario of sea level rise due to global warming. The coastal community is the most vulnerable group due to the flood. However, the coastal community has also capacity to adapt such condition. In more detail, tidal flood give impact to the daily activity, disturbing the accessibility and causes damage to the infrastructures. The coastal community has applied the structural and non-structural measurement including raising the floor, build the temporary dam in front of the house, creating dykes, increasing street levels in the neighborhood area, and some people have initiated to adjust the structure of the house to adapt such inundation (in local language: </a:t>
            </a:r>
            <a:r>
              <a:rPr lang="en-US" sz="1412" dirty="0" err="1">
                <a:latin typeface="Century Gothic" panose="020B0502020202020204" pitchFamily="34" charset="0"/>
                <a:cs typeface="Arial" panose="020B0604020202020204" pitchFamily="34" charset="0"/>
              </a:rPr>
              <a:t>rumah</a:t>
            </a:r>
            <a:r>
              <a:rPr lang="en-US" sz="1412" dirty="0">
                <a:latin typeface="Century Gothic" panose="020B0502020202020204" pitchFamily="34" charset="0"/>
                <a:cs typeface="Arial" panose="020B0604020202020204" pitchFamily="34" charset="0"/>
              </a:rPr>
              <a:t> </a:t>
            </a:r>
            <a:r>
              <a:rPr lang="en-US" sz="1412" dirty="0" err="1">
                <a:latin typeface="Century Gothic" panose="020B0502020202020204" pitchFamily="34" charset="0"/>
                <a:cs typeface="Arial" panose="020B0604020202020204" pitchFamily="34" charset="0"/>
              </a:rPr>
              <a:t>panggung</a:t>
            </a:r>
            <a:r>
              <a:rPr lang="en-US" sz="1412" dirty="0">
                <a:latin typeface="Century Gothic" panose="020B0502020202020204" pitchFamily="34" charset="0"/>
                <a:cs typeface="Arial" panose="020B0604020202020204" pitchFamily="34" charset="0"/>
              </a:rPr>
              <a:t>). However, in the future, it is necessary to set up </a:t>
            </a:r>
            <a:r>
              <a:rPr lang="en-US" sz="1412" dirty="0" err="1">
                <a:latin typeface="Century Gothic" panose="020B0502020202020204" pitchFamily="34" charset="0"/>
                <a:cs typeface="Arial" panose="020B0604020202020204" pitchFamily="34" charset="0"/>
              </a:rPr>
              <a:t>tIre</a:t>
            </a:r>
            <a:r>
              <a:rPr lang="en-US" sz="1412" dirty="0">
                <a:latin typeface="Century Gothic" panose="020B0502020202020204" pitchFamily="34" charset="0"/>
                <a:cs typeface="Arial" panose="020B0604020202020204" pitchFamily="34" charset="0"/>
              </a:rPr>
              <a:t> mitigation action based on the community participation in order to reduce the risk on the coastal area.</a:t>
            </a:r>
          </a:p>
          <a:p>
            <a:pPr algn="just"/>
            <a:endParaRPr lang="en-US" sz="1412" dirty="0">
              <a:latin typeface="Century Gothic" panose="020B0502020202020204" pitchFamily="34" charset="0"/>
              <a:cs typeface="Arial" panose="020B0604020202020204" pitchFamily="34" charset="0"/>
            </a:endParaRPr>
          </a:p>
          <a:p>
            <a:pPr algn="just"/>
            <a:r>
              <a:rPr lang="en-US" sz="1412" dirty="0" smtClean="0">
                <a:latin typeface="Century Gothic" panose="020B0502020202020204" pitchFamily="34" charset="0"/>
                <a:cs typeface="Arial" panose="020B0604020202020204" pitchFamily="34" charset="0"/>
              </a:rPr>
              <a:t>However</a:t>
            </a:r>
            <a:r>
              <a:rPr lang="en-US" sz="1412" dirty="0">
                <a:latin typeface="Century Gothic" panose="020B0502020202020204" pitchFamily="34" charset="0"/>
                <a:cs typeface="Arial" panose="020B0604020202020204" pitchFamily="34" charset="0"/>
              </a:rPr>
              <a:t>, the coastal community has also capacity to adapt such condition. In more detail, tidal flood give impact to the daily activity, disturbing the accessibility and causes damage to the infrastructures. The coastal community has applied the structural and non-structural measurement including raising the floor, build the temporary dam in front of the house, creating dykes, increasing street levels in the neighborhood area, and some people have initiated to adjust the structure of the house to adapt such inundation (in local language: </a:t>
            </a:r>
            <a:r>
              <a:rPr lang="en-US" sz="1412" dirty="0" err="1">
                <a:latin typeface="Century Gothic" panose="020B0502020202020204" pitchFamily="34" charset="0"/>
                <a:cs typeface="Arial" panose="020B0604020202020204" pitchFamily="34" charset="0"/>
              </a:rPr>
              <a:t>rumah</a:t>
            </a:r>
            <a:r>
              <a:rPr lang="en-US" sz="1412" dirty="0">
                <a:latin typeface="Century Gothic" panose="020B0502020202020204" pitchFamily="34" charset="0"/>
                <a:cs typeface="Arial" panose="020B0604020202020204" pitchFamily="34" charset="0"/>
              </a:rPr>
              <a:t> </a:t>
            </a:r>
            <a:r>
              <a:rPr lang="en-US" sz="1412" dirty="0" err="1">
                <a:latin typeface="Century Gothic" panose="020B0502020202020204" pitchFamily="34" charset="0"/>
                <a:cs typeface="Arial" panose="020B0604020202020204" pitchFamily="34" charset="0"/>
              </a:rPr>
              <a:t>panggung</a:t>
            </a:r>
            <a:r>
              <a:rPr lang="en-US" sz="1412" dirty="0">
                <a:latin typeface="Century Gothic" panose="020B0502020202020204" pitchFamily="34" charset="0"/>
                <a:cs typeface="Arial" panose="020B0604020202020204" pitchFamily="34" charset="0"/>
              </a:rPr>
              <a:t>). However, in the future, it is necessary to set up </a:t>
            </a:r>
            <a:r>
              <a:rPr lang="en-US" sz="1412" dirty="0" err="1">
                <a:latin typeface="Century Gothic" panose="020B0502020202020204" pitchFamily="34" charset="0"/>
                <a:cs typeface="Arial" panose="020B0604020202020204" pitchFamily="34" charset="0"/>
              </a:rPr>
              <a:t>tIre</a:t>
            </a:r>
            <a:r>
              <a:rPr lang="en-US" sz="1412" dirty="0">
                <a:latin typeface="Century Gothic" panose="020B0502020202020204" pitchFamily="34" charset="0"/>
                <a:cs typeface="Arial" panose="020B0604020202020204" pitchFamily="34" charset="0"/>
              </a:rPr>
              <a:t> mitigation action based on the community participation in order to reduce the risk on the coastal area.</a:t>
            </a:r>
          </a:p>
        </p:txBody>
      </p:sp>
      <p:sp>
        <p:nvSpPr>
          <p:cNvPr id="5" name="TextBox 4"/>
          <p:cNvSpPr txBox="1"/>
          <p:nvPr/>
        </p:nvSpPr>
        <p:spPr>
          <a:xfrm>
            <a:off x="10754412" y="4321353"/>
            <a:ext cx="5084618" cy="5524910"/>
          </a:xfrm>
          <a:prstGeom prst="rect">
            <a:avLst/>
          </a:prstGeom>
          <a:solidFill>
            <a:schemeClr val="accent2">
              <a:lumMod val="20000"/>
              <a:lumOff val="80000"/>
              <a:alpha val="80000"/>
            </a:schemeClr>
          </a:solidFill>
        </p:spPr>
        <p:txBody>
          <a:bodyPr wrap="square" rtlCol="0">
            <a:spAutoFit/>
          </a:bodyPr>
          <a:lstStyle/>
          <a:p>
            <a:pPr algn="just"/>
            <a:r>
              <a:rPr lang="en-US" sz="1412" dirty="0">
                <a:latin typeface="Century Gothic" panose="020B0502020202020204" pitchFamily="34" charset="0"/>
                <a:cs typeface="Arial" panose="020B0604020202020204" pitchFamily="34" charset="0"/>
              </a:rPr>
              <a:t>Tidal flood is one of the disaster phenomena which occur frequently in Semarang coastal area, Indonesia. The impact of the tidal flood is increasing under enhanced land subsidence and changes of the coastal </a:t>
            </a:r>
            <a:r>
              <a:rPr lang="en-US" sz="1412" dirty="0" err="1">
                <a:latin typeface="Century Gothic" panose="020B0502020202020204" pitchFamily="34" charset="0"/>
                <a:cs typeface="Arial" panose="020B0604020202020204" pitchFamily="34" charset="0"/>
              </a:rPr>
              <a:t>landuse</a:t>
            </a:r>
            <a:r>
              <a:rPr lang="en-US" sz="1412" dirty="0">
                <a:latin typeface="Century Gothic" panose="020B0502020202020204" pitchFamily="34" charset="0"/>
                <a:cs typeface="Arial" panose="020B0604020202020204" pitchFamily="34" charset="0"/>
              </a:rPr>
              <a:t>. </a:t>
            </a:r>
          </a:p>
          <a:p>
            <a:pPr algn="just"/>
            <a:endParaRPr lang="en-US" sz="1412" dirty="0">
              <a:latin typeface="Century Gothic" panose="020B0502020202020204" pitchFamily="34" charset="0"/>
              <a:cs typeface="Arial" panose="020B0604020202020204" pitchFamily="34" charset="0"/>
            </a:endParaRPr>
          </a:p>
          <a:p>
            <a:pPr algn="just"/>
            <a:r>
              <a:rPr lang="en-US" sz="1412" dirty="0">
                <a:latin typeface="Century Gothic" panose="020B0502020202020204" pitchFamily="34" charset="0"/>
                <a:cs typeface="Arial" panose="020B0604020202020204" pitchFamily="34" charset="0"/>
              </a:rPr>
              <a:t>In the future, impact of tidal flood is predicted even worse with the scenario of sea level rise due to global warming. The coastal community is the most vulnerable group due to the flood. However, the coastal community has also capacity to adapt such condition. In more detail, tidal flood give impact to the daily activity, disturbing the accessibility and causes damage to the infrastructures. The coastal community has applied the structural and non-structural measurement including raising the floor, build the temporary dam in front of the house, creating dykes, increasing street levels in the neighborhood area, and some people have initiated to adjust the structure of the house to adapt such inundation (in local language: </a:t>
            </a:r>
            <a:r>
              <a:rPr lang="en-US" sz="1412" dirty="0" err="1">
                <a:latin typeface="Century Gothic" panose="020B0502020202020204" pitchFamily="34" charset="0"/>
                <a:cs typeface="Arial" panose="020B0604020202020204" pitchFamily="34" charset="0"/>
              </a:rPr>
              <a:t>rumah</a:t>
            </a:r>
            <a:r>
              <a:rPr lang="en-US" sz="1412" dirty="0">
                <a:latin typeface="Century Gothic" panose="020B0502020202020204" pitchFamily="34" charset="0"/>
                <a:cs typeface="Arial" panose="020B0604020202020204" pitchFamily="34" charset="0"/>
              </a:rPr>
              <a:t> </a:t>
            </a:r>
            <a:r>
              <a:rPr lang="en-US" sz="1412" dirty="0" err="1">
                <a:latin typeface="Century Gothic" panose="020B0502020202020204" pitchFamily="34" charset="0"/>
                <a:cs typeface="Arial" panose="020B0604020202020204" pitchFamily="34" charset="0"/>
              </a:rPr>
              <a:t>panggung</a:t>
            </a:r>
            <a:r>
              <a:rPr lang="en-US" sz="1412" dirty="0">
                <a:latin typeface="Century Gothic" panose="020B0502020202020204" pitchFamily="34" charset="0"/>
                <a:cs typeface="Arial" panose="020B0604020202020204" pitchFamily="34" charset="0"/>
              </a:rPr>
              <a:t>). However, in the future, it is necessary to set up </a:t>
            </a:r>
            <a:r>
              <a:rPr lang="en-US" sz="1412" dirty="0" err="1">
                <a:latin typeface="Century Gothic" panose="020B0502020202020204" pitchFamily="34" charset="0"/>
                <a:cs typeface="Arial" panose="020B0604020202020204" pitchFamily="34" charset="0"/>
              </a:rPr>
              <a:t>tIre</a:t>
            </a:r>
            <a:r>
              <a:rPr lang="en-US" sz="1412" dirty="0">
                <a:latin typeface="Century Gothic" panose="020B0502020202020204" pitchFamily="34" charset="0"/>
                <a:cs typeface="Arial" panose="020B0604020202020204" pitchFamily="34" charset="0"/>
              </a:rPr>
              <a:t> mitigation action based on the community participation in order to reduce the risk on the coastal area.</a:t>
            </a:r>
          </a:p>
          <a:p>
            <a:pPr algn="just"/>
            <a:endParaRPr lang="ms-MY" sz="1412" dirty="0">
              <a:latin typeface="Century Gothic" panose="020B0502020202020204" pitchFamily="34" charset="0"/>
              <a:cs typeface="Arial" panose="020B0604020202020204" pitchFamily="34" charset="0"/>
            </a:endParaRPr>
          </a:p>
        </p:txBody>
      </p:sp>
      <p:sp>
        <p:nvSpPr>
          <p:cNvPr id="6" name="TextBox 5"/>
          <p:cNvSpPr txBox="1"/>
          <p:nvPr/>
        </p:nvSpPr>
        <p:spPr>
          <a:xfrm>
            <a:off x="16032402" y="4321353"/>
            <a:ext cx="5084618" cy="5524910"/>
          </a:xfrm>
          <a:prstGeom prst="rect">
            <a:avLst/>
          </a:prstGeom>
          <a:solidFill>
            <a:schemeClr val="accent2">
              <a:lumMod val="20000"/>
              <a:lumOff val="80000"/>
              <a:alpha val="80000"/>
            </a:schemeClr>
          </a:solidFill>
        </p:spPr>
        <p:txBody>
          <a:bodyPr wrap="square" rtlCol="0">
            <a:spAutoFit/>
          </a:bodyPr>
          <a:lstStyle/>
          <a:p>
            <a:pPr algn="just"/>
            <a:r>
              <a:rPr lang="en-US" sz="1412" dirty="0">
                <a:latin typeface="Century Gothic" panose="020B0502020202020204" pitchFamily="34" charset="0"/>
                <a:cs typeface="Arial" panose="020B0604020202020204" pitchFamily="34" charset="0"/>
              </a:rPr>
              <a:t>Tidal flood is one of the disaster phenomena which occur frequently in Semarang coastal area, Indonesia. The impact of the tidal flood is increasing under enhanced land subsidence and changes of the coastal </a:t>
            </a:r>
            <a:r>
              <a:rPr lang="en-US" sz="1412" dirty="0" err="1">
                <a:latin typeface="Century Gothic" panose="020B0502020202020204" pitchFamily="34" charset="0"/>
                <a:cs typeface="Arial" panose="020B0604020202020204" pitchFamily="34" charset="0"/>
              </a:rPr>
              <a:t>landuse</a:t>
            </a:r>
            <a:r>
              <a:rPr lang="en-US" sz="1412" dirty="0">
                <a:latin typeface="Century Gothic" panose="020B0502020202020204" pitchFamily="34" charset="0"/>
                <a:cs typeface="Arial" panose="020B0604020202020204" pitchFamily="34" charset="0"/>
              </a:rPr>
              <a:t>. </a:t>
            </a:r>
          </a:p>
          <a:p>
            <a:pPr algn="just"/>
            <a:endParaRPr lang="en-US" sz="1412" dirty="0">
              <a:latin typeface="Century Gothic" panose="020B0502020202020204" pitchFamily="34" charset="0"/>
              <a:cs typeface="Arial" panose="020B0604020202020204" pitchFamily="34" charset="0"/>
            </a:endParaRPr>
          </a:p>
          <a:p>
            <a:pPr algn="just"/>
            <a:r>
              <a:rPr lang="en-US" sz="1412" dirty="0">
                <a:latin typeface="Century Gothic" panose="020B0502020202020204" pitchFamily="34" charset="0"/>
                <a:cs typeface="Arial" panose="020B0604020202020204" pitchFamily="34" charset="0"/>
              </a:rPr>
              <a:t>In the future, impact of tidal flood is predicted even worse with the scenario of sea level rise due to global warming. The coastal community is the most vulnerable group due to the flood. However, the coastal community has also capacity to adapt such condition. In more detail, tidal flood give impact to the daily activity, disturbing the accessibility and causes damage to the infrastructures. The coastal community has applied the structural and non-structural measurement including raising the floor, build the temporary dam in front of the house, creating dykes, increasing street levels in the neighborhood area, and some people have initiated to adjust the structure of the house to adapt such inundation (in local language: </a:t>
            </a:r>
            <a:r>
              <a:rPr lang="en-US" sz="1412" dirty="0" err="1">
                <a:latin typeface="Century Gothic" panose="020B0502020202020204" pitchFamily="34" charset="0"/>
                <a:cs typeface="Arial" panose="020B0604020202020204" pitchFamily="34" charset="0"/>
              </a:rPr>
              <a:t>rumah</a:t>
            </a:r>
            <a:r>
              <a:rPr lang="en-US" sz="1412" dirty="0">
                <a:latin typeface="Century Gothic" panose="020B0502020202020204" pitchFamily="34" charset="0"/>
                <a:cs typeface="Arial" panose="020B0604020202020204" pitchFamily="34" charset="0"/>
              </a:rPr>
              <a:t> </a:t>
            </a:r>
            <a:r>
              <a:rPr lang="en-US" sz="1412" dirty="0" err="1">
                <a:latin typeface="Century Gothic" panose="020B0502020202020204" pitchFamily="34" charset="0"/>
                <a:cs typeface="Arial" panose="020B0604020202020204" pitchFamily="34" charset="0"/>
              </a:rPr>
              <a:t>panggung</a:t>
            </a:r>
            <a:r>
              <a:rPr lang="en-US" sz="1412" dirty="0">
                <a:latin typeface="Century Gothic" panose="020B0502020202020204" pitchFamily="34" charset="0"/>
                <a:cs typeface="Arial" panose="020B0604020202020204" pitchFamily="34" charset="0"/>
              </a:rPr>
              <a:t>). However, in the future, it is necessary to set up </a:t>
            </a:r>
            <a:r>
              <a:rPr lang="en-US" sz="1412" dirty="0" err="1">
                <a:latin typeface="Century Gothic" panose="020B0502020202020204" pitchFamily="34" charset="0"/>
                <a:cs typeface="Arial" panose="020B0604020202020204" pitchFamily="34" charset="0"/>
              </a:rPr>
              <a:t>tIre</a:t>
            </a:r>
            <a:r>
              <a:rPr lang="en-US" sz="1412" dirty="0">
                <a:latin typeface="Century Gothic" panose="020B0502020202020204" pitchFamily="34" charset="0"/>
                <a:cs typeface="Arial" panose="020B0604020202020204" pitchFamily="34" charset="0"/>
              </a:rPr>
              <a:t> mitigation action based on the community participation in order to reduce the risk on the coastal area.</a:t>
            </a:r>
          </a:p>
          <a:p>
            <a:pPr algn="just"/>
            <a:endParaRPr lang="ms-MY" sz="1412" dirty="0">
              <a:latin typeface="Century Gothic" panose="020B0502020202020204" pitchFamily="34" charset="0"/>
              <a:cs typeface="Arial" panose="020B0604020202020204" pitchFamily="34" charset="0"/>
            </a:endParaRPr>
          </a:p>
        </p:txBody>
      </p:sp>
      <p:sp>
        <p:nvSpPr>
          <p:cNvPr id="7" name="TextBox 6"/>
          <p:cNvSpPr txBox="1"/>
          <p:nvPr/>
        </p:nvSpPr>
        <p:spPr>
          <a:xfrm>
            <a:off x="198432" y="22559865"/>
            <a:ext cx="5084618" cy="5090304"/>
          </a:xfrm>
          <a:prstGeom prst="rect">
            <a:avLst/>
          </a:prstGeom>
          <a:solidFill>
            <a:schemeClr val="bg1">
              <a:alpha val="90000"/>
            </a:schemeClr>
          </a:solidFill>
        </p:spPr>
        <p:txBody>
          <a:bodyPr wrap="square" rtlCol="0">
            <a:spAutoFit/>
          </a:bodyPr>
          <a:lstStyle/>
          <a:p>
            <a:pPr algn="just"/>
            <a:r>
              <a:rPr lang="en-US" sz="1412" dirty="0">
                <a:latin typeface="Century Gothic" panose="020B0502020202020204" pitchFamily="34" charset="0"/>
                <a:cs typeface="Arial" panose="020B0604020202020204" pitchFamily="34" charset="0"/>
              </a:rPr>
              <a:t>Tidal flood is one of the disaster phenomena which occur frequently in Semarang coastal area, Indonesia. The impact of the tidal flood is increasing under enhanced land subsidence and changes of the coastal </a:t>
            </a:r>
            <a:r>
              <a:rPr lang="en-US" sz="1412" dirty="0" err="1">
                <a:latin typeface="Century Gothic" panose="020B0502020202020204" pitchFamily="34" charset="0"/>
                <a:cs typeface="Arial" panose="020B0604020202020204" pitchFamily="34" charset="0"/>
              </a:rPr>
              <a:t>landuse</a:t>
            </a:r>
            <a:r>
              <a:rPr lang="en-US" sz="1412" dirty="0">
                <a:latin typeface="Century Gothic" panose="020B0502020202020204" pitchFamily="34" charset="0"/>
                <a:cs typeface="Arial" panose="020B0604020202020204" pitchFamily="34" charset="0"/>
              </a:rPr>
              <a:t>. </a:t>
            </a:r>
          </a:p>
          <a:p>
            <a:pPr algn="just"/>
            <a:endParaRPr lang="en-US" sz="1412" dirty="0">
              <a:latin typeface="Century Gothic" panose="020B0502020202020204" pitchFamily="34" charset="0"/>
              <a:cs typeface="Arial" panose="020B0604020202020204" pitchFamily="34" charset="0"/>
            </a:endParaRPr>
          </a:p>
          <a:p>
            <a:pPr algn="just"/>
            <a:r>
              <a:rPr lang="en-US" sz="1412" dirty="0">
                <a:latin typeface="Century Gothic" panose="020B0502020202020204" pitchFamily="34" charset="0"/>
                <a:cs typeface="Arial" panose="020B0604020202020204" pitchFamily="34" charset="0"/>
              </a:rPr>
              <a:t>In the future, impact of tidal flood is predicted even worse with the scenario of sea level rise due to global warming. The coastal community is the most vulnerable group due to the flood. However, the coastal community has also capacity to adapt such condition. In more detail, tidal flood give impact to the daily activity, disturbing the accessibility and causes damage to the infrastructures. The coastal community has applied the structural and non-structural measurement including raising the floor, build the temporary dam in front of the house, creating dykes, increasing street levels in the neighborhood area, and some people have initiated to adjust the structure of the house to adapt such inundation (in local language: </a:t>
            </a:r>
            <a:r>
              <a:rPr lang="en-US" sz="1412" dirty="0" err="1">
                <a:latin typeface="Century Gothic" panose="020B0502020202020204" pitchFamily="34" charset="0"/>
                <a:cs typeface="Arial" panose="020B0604020202020204" pitchFamily="34" charset="0"/>
              </a:rPr>
              <a:t>rumah</a:t>
            </a:r>
            <a:r>
              <a:rPr lang="en-US" sz="1412" dirty="0">
                <a:latin typeface="Century Gothic" panose="020B0502020202020204" pitchFamily="34" charset="0"/>
                <a:cs typeface="Arial" panose="020B0604020202020204" pitchFamily="34" charset="0"/>
              </a:rPr>
              <a:t> </a:t>
            </a:r>
            <a:r>
              <a:rPr lang="en-US" sz="1412" dirty="0" err="1">
                <a:latin typeface="Century Gothic" panose="020B0502020202020204" pitchFamily="34" charset="0"/>
                <a:cs typeface="Arial" panose="020B0604020202020204" pitchFamily="34" charset="0"/>
              </a:rPr>
              <a:t>panggung</a:t>
            </a:r>
            <a:r>
              <a:rPr lang="en-US" sz="1412" dirty="0">
                <a:latin typeface="Century Gothic" panose="020B0502020202020204" pitchFamily="34" charset="0"/>
                <a:cs typeface="Arial" panose="020B0604020202020204" pitchFamily="34" charset="0"/>
              </a:rPr>
              <a:t>). However, in the future, it is necessary to set up </a:t>
            </a:r>
            <a:r>
              <a:rPr lang="en-US" sz="1412" dirty="0" err="1">
                <a:latin typeface="Century Gothic" panose="020B0502020202020204" pitchFamily="34" charset="0"/>
                <a:cs typeface="Arial" panose="020B0604020202020204" pitchFamily="34" charset="0"/>
              </a:rPr>
              <a:t>tIre</a:t>
            </a:r>
            <a:r>
              <a:rPr lang="en-US" sz="1412" dirty="0">
                <a:latin typeface="Century Gothic" panose="020B0502020202020204" pitchFamily="34" charset="0"/>
                <a:cs typeface="Arial" panose="020B0604020202020204" pitchFamily="34" charset="0"/>
              </a:rPr>
              <a:t> mitigation action based on the community participation in order to reduce the risk on the </a:t>
            </a:r>
            <a:r>
              <a:rPr lang="en-US" sz="1412" dirty="0" smtClean="0">
                <a:latin typeface="Century Gothic" panose="020B0502020202020204" pitchFamily="34" charset="0"/>
                <a:cs typeface="Arial" panose="020B0604020202020204" pitchFamily="34" charset="0"/>
              </a:rPr>
              <a:t>coastal.</a:t>
            </a:r>
            <a:endParaRPr lang="en-US" sz="1412" dirty="0">
              <a:latin typeface="Century Gothic" panose="020B0502020202020204" pitchFamily="34" charset="0"/>
              <a:cs typeface="Arial" panose="020B0604020202020204" pitchFamily="34" charset="0"/>
            </a:endParaRPr>
          </a:p>
        </p:txBody>
      </p:sp>
      <p:sp>
        <p:nvSpPr>
          <p:cNvPr id="8" name="TextBox 7"/>
          <p:cNvSpPr txBox="1"/>
          <p:nvPr/>
        </p:nvSpPr>
        <p:spPr>
          <a:xfrm>
            <a:off x="5476422" y="22559864"/>
            <a:ext cx="5084618" cy="5090304"/>
          </a:xfrm>
          <a:prstGeom prst="rect">
            <a:avLst/>
          </a:prstGeom>
          <a:solidFill>
            <a:schemeClr val="bg1">
              <a:alpha val="90000"/>
            </a:schemeClr>
          </a:solidFill>
        </p:spPr>
        <p:txBody>
          <a:bodyPr wrap="square" rtlCol="0">
            <a:spAutoFit/>
          </a:bodyPr>
          <a:lstStyle/>
          <a:p>
            <a:pPr algn="just"/>
            <a:r>
              <a:rPr lang="en-US" sz="1412" dirty="0">
                <a:latin typeface="Century Gothic" panose="020B0502020202020204" pitchFamily="34" charset="0"/>
                <a:cs typeface="Arial" panose="020B0604020202020204" pitchFamily="34" charset="0"/>
              </a:rPr>
              <a:t>Tidal flood is one of the disaster phenomena which occur frequently in Semarang coastal area, Indonesia. The impact of the tidal flood is increasing under enhanced land subsidence and changes of the coastal </a:t>
            </a:r>
            <a:r>
              <a:rPr lang="en-US" sz="1412" dirty="0" err="1">
                <a:latin typeface="Century Gothic" panose="020B0502020202020204" pitchFamily="34" charset="0"/>
                <a:cs typeface="Arial" panose="020B0604020202020204" pitchFamily="34" charset="0"/>
              </a:rPr>
              <a:t>landuse</a:t>
            </a:r>
            <a:r>
              <a:rPr lang="en-US" sz="1412" dirty="0">
                <a:latin typeface="Century Gothic" panose="020B0502020202020204" pitchFamily="34" charset="0"/>
                <a:cs typeface="Arial" panose="020B0604020202020204" pitchFamily="34" charset="0"/>
              </a:rPr>
              <a:t>. </a:t>
            </a:r>
          </a:p>
          <a:p>
            <a:pPr algn="just"/>
            <a:endParaRPr lang="en-US" sz="1412" dirty="0">
              <a:latin typeface="Century Gothic" panose="020B0502020202020204" pitchFamily="34" charset="0"/>
              <a:cs typeface="Arial" panose="020B0604020202020204" pitchFamily="34" charset="0"/>
            </a:endParaRPr>
          </a:p>
          <a:p>
            <a:pPr algn="just"/>
            <a:r>
              <a:rPr lang="en-US" sz="1412" dirty="0">
                <a:latin typeface="Century Gothic" panose="020B0502020202020204" pitchFamily="34" charset="0"/>
                <a:cs typeface="Arial" panose="020B0604020202020204" pitchFamily="34" charset="0"/>
              </a:rPr>
              <a:t>In the future, impact of tidal flood is predicted even worse with the scenario of sea level rise due to global warming. The coastal community is the most vulnerable group due to the flood. However, the coastal community has also capacity to adapt such condition. In more detail, tidal flood give impact to the daily activity, disturbing the accessibility and causes damage to the infrastructures. The coastal community has applied the structural and non-structural measurement including raising the floor, build the temporary dam in front of the house, creating dykes, increasing street levels in the neighborhood area, and some people have initiated to adjust the structure of the house to adapt such inundation (in local language: </a:t>
            </a:r>
            <a:r>
              <a:rPr lang="en-US" sz="1412" dirty="0" err="1">
                <a:latin typeface="Century Gothic" panose="020B0502020202020204" pitchFamily="34" charset="0"/>
                <a:cs typeface="Arial" panose="020B0604020202020204" pitchFamily="34" charset="0"/>
              </a:rPr>
              <a:t>rumah</a:t>
            </a:r>
            <a:r>
              <a:rPr lang="en-US" sz="1412" dirty="0">
                <a:latin typeface="Century Gothic" panose="020B0502020202020204" pitchFamily="34" charset="0"/>
                <a:cs typeface="Arial" panose="020B0604020202020204" pitchFamily="34" charset="0"/>
              </a:rPr>
              <a:t> </a:t>
            </a:r>
            <a:r>
              <a:rPr lang="en-US" sz="1412" dirty="0" err="1">
                <a:latin typeface="Century Gothic" panose="020B0502020202020204" pitchFamily="34" charset="0"/>
                <a:cs typeface="Arial" panose="020B0604020202020204" pitchFamily="34" charset="0"/>
              </a:rPr>
              <a:t>panggung</a:t>
            </a:r>
            <a:r>
              <a:rPr lang="en-US" sz="1412" dirty="0">
                <a:latin typeface="Century Gothic" panose="020B0502020202020204" pitchFamily="34" charset="0"/>
                <a:cs typeface="Arial" panose="020B0604020202020204" pitchFamily="34" charset="0"/>
              </a:rPr>
              <a:t>). However, in the future, it is necessary to set up </a:t>
            </a:r>
            <a:r>
              <a:rPr lang="en-US" sz="1412" dirty="0" err="1">
                <a:latin typeface="Century Gothic" panose="020B0502020202020204" pitchFamily="34" charset="0"/>
                <a:cs typeface="Arial" panose="020B0604020202020204" pitchFamily="34" charset="0"/>
              </a:rPr>
              <a:t>tIre</a:t>
            </a:r>
            <a:r>
              <a:rPr lang="en-US" sz="1412" dirty="0">
                <a:latin typeface="Century Gothic" panose="020B0502020202020204" pitchFamily="34" charset="0"/>
                <a:cs typeface="Arial" panose="020B0604020202020204" pitchFamily="34" charset="0"/>
              </a:rPr>
              <a:t> mitigation action based on the community participation in order to reduce the risk on the </a:t>
            </a:r>
            <a:r>
              <a:rPr lang="en-US" sz="1412" dirty="0" smtClean="0">
                <a:latin typeface="Century Gothic" panose="020B0502020202020204" pitchFamily="34" charset="0"/>
                <a:cs typeface="Arial" panose="020B0604020202020204" pitchFamily="34" charset="0"/>
              </a:rPr>
              <a:t>coastal.</a:t>
            </a:r>
            <a:endParaRPr lang="en-US" sz="1412" dirty="0">
              <a:latin typeface="Century Gothic" panose="020B050202020202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27" y="9541137"/>
            <a:ext cx="5015223" cy="543503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1966" y="17401320"/>
            <a:ext cx="5106082" cy="451662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4412" y="16775558"/>
            <a:ext cx="10362609" cy="5701765"/>
          </a:xfrm>
          <a:prstGeom prst="rect">
            <a:avLst/>
          </a:prstGeom>
        </p:spPr>
      </p:pic>
      <p:sp>
        <p:nvSpPr>
          <p:cNvPr id="14" name="Rectangle 13"/>
          <p:cNvSpPr/>
          <p:nvPr/>
        </p:nvSpPr>
        <p:spPr>
          <a:xfrm>
            <a:off x="10754411" y="27997286"/>
            <a:ext cx="2858301" cy="1815795"/>
          </a:xfrm>
          <a:prstGeom prst="rect">
            <a:avLst/>
          </a:prstGeom>
        </p:spPr>
        <p:txBody>
          <a:bodyPr wrap="none" lIns="91354" tIns="45677" rIns="91354" bIns="45677">
            <a:spAutoFit/>
          </a:bodyPr>
          <a:lstStyle/>
          <a:p>
            <a:r>
              <a:rPr lang="en-US" sz="2000" b="1" dirty="0" smtClean="0">
                <a:solidFill>
                  <a:schemeClr val="bg1"/>
                </a:solidFill>
                <a:latin typeface="Century Gothic" panose="020B0502020202020204" pitchFamily="34" charset="0"/>
                <a:cs typeface="Arial" panose="020B0604020202020204" pitchFamily="34" charset="0"/>
              </a:rPr>
              <a:t>MENTOR:</a:t>
            </a:r>
          </a:p>
          <a:p>
            <a:r>
              <a:rPr lang="en-US" sz="1800" dirty="0" smtClean="0">
                <a:solidFill>
                  <a:schemeClr val="bg1"/>
                </a:solidFill>
                <a:latin typeface="Century Gothic" panose="020B0502020202020204" pitchFamily="34" charset="0"/>
                <a:cs typeface="Arial" panose="020B0604020202020204" pitchFamily="34" charset="0"/>
              </a:rPr>
              <a:t>MIMI ADIRA</a:t>
            </a:r>
          </a:p>
          <a:p>
            <a:r>
              <a:rPr lang="en-US" sz="2000" b="1" dirty="0" smtClean="0">
                <a:solidFill>
                  <a:schemeClr val="bg1"/>
                </a:solidFill>
                <a:latin typeface="Century Gothic" panose="020B0502020202020204" pitchFamily="34" charset="0"/>
                <a:cs typeface="Arial" panose="020B0604020202020204" pitchFamily="34" charset="0"/>
              </a:rPr>
              <a:t>MENTEE:</a:t>
            </a:r>
          </a:p>
          <a:p>
            <a:r>
              <a:rPr lang="en-US" sz="1800" dirty="0" smtClean="0">
                <a:solidFill>
                  <a:schemeClr val="bg1"/>
                </a:solidFill>
                <a:latin typeface="Century Gothic" panose="020B0502020202020204" pitchFamily="34" charset="0"/>
                <a:cs typeface="Arial" panose="020B0604020202020204" pitchFamily="34" charset="0"/>
              </a:rPr>
              <a:t>MIMI ADIRAH SULAIMAN</a:t>
            </a:r>
          </a:p>
          <a:p>
            <a:r>
              <a:rPr lang="en-US" sz="1800" dirty="0">
                <a:solidFill>
                  <a:schemeClr val="bg1"/>
                </a:solidFill>
                <a:latin typeface="Century Gothic" panose="020B0502020202020204" pitchFamily="34" charset="0"/>
                <a:cs typeface="Arial" panose="020B0604020202020204" pitchFamily="34" charset="0"/>
              </a:rPr>
              <a:t>MIMI ADIRAH SULAIMAN</a:t>
            </a:r>
          </a:p>
          <a:p>
            <a:r>
              <a:rPr lang="en-US" sz="1800" dirty="0">
                <a:solidFill>
                  <a:schemeClr val="bg1"/>
                </a:solidFill>
                <a:latin typeface="Century Gothic" panose="020B0502020202020204" pitchFamily="34" charset="0"/>
                <a:cs typeface="Arial" panose="020B0604020202020204" pitchFamily="34" charset="0"/>
              </a:rPr>
              <a:t>MIMI ADIRAH </a:t>
            </a:r>
            <a:r>
              <a:rPr lang="en-US" sz="1800" dirty="0" smtClean="0">
                <a:solidFill>
                  <a:schemeClr val="bg1"/>
                </a:solidFill>
                <a:latin typeface="Century Gothic" panose="020B0502020202020204" pitchFamily="34" charset="0"/>
                <a:cs typeface="Arial" panose="020B0604020202020204" pitchFamily="34" charset="0"/>
              </a:rPr>
              <a:t>SULAIMAN</a:t>
            </a:r>
            <a:endParaRPr lang="en-US" sz="1800" dirty="0">
              <a:solidFill>
                <a:schemeClr val="bg1"/>
              </a:solidFill>
              <a:latin typeface="Century Gothic" panose="020B0502020202020204" pitchFamily="34" charset="0"/>
              <a:cs typeface="Arial" panose="020B0604020202020204" pitchFamily="34" charset="0"/>
            </a:endParaRPr>
          </a:p>
        </p:txBody>
      </p:sp>
      <p:sp>
        <p:nvSpPr>
          <p:cNvPr id="15" name="Rectangle 14"/>
          <p:cNvSpPr/>
          <p:nvPr/>
        </p:nvSpPr>
        <p:spPr>
          <a:xfrm>
            <a:off x="16032402" y="27997285"/>
            <a:ext cx="4418024" cy="2482580"/>
          </a:xfrm>
          <a:prstGeom prst="rect">
            <a:avLst/>
          </a:prstGeom>
        </p:spPr>
        <p:txBody>
          <a:bodyPr wrap="none" lIns="91354" tIns="45677" rIns="91354" bIns="45677">
            <a:spAutoFit/>
          </a:bodyPr>
          <a:lstStyle/>
          <a:p>
            <a:r>
              <a:rPr lang="en-US" sz="1412" b="1" dirty="0">
                <a:solidFill>
                  <a:schemeClr val="bg1"/>
                </a:solidFill>
                <a:latin typeface="Century Gothic" panose="020B0502020202020204" pitchFamily="34" charset="0"/>
                <a:cs typeface="Arial" panose="020B0604020202020204" pitchFamily="34" charset="0"/>
              </a:rPr>
              <a:t>Secretariat</a:t>
            </a:r>
          </a:p>
          <a:p>
            <a:r>
              <a:rPr lang="en-US" sz="1412" b="1" dirty="0">
                <a:solidFill>
                  <a:schemeClr val="bg1"/>
                </a:solidFill>
                <a:latin typeface="Century Gothic" panose="020B0502020202020204" pitchFamily="34" charset="0"/>
                <a:cs typeface="Arial" panose="020B0604020202020204" pitchFamily="34" charset="0"/>
              </a:rPr>
              <a:t>International Future Scientists Conference  </a:t>
            </a:r>
            <a:r>
              <a:rPr lang="en-US" sz="1412" b="1" dirty="0" smtClean="0">
                <a:solidFill>
                  <a:schemeClr val="bg1"/>
                </a:solidFill>
                <a:latin typeface="Century Gothic" panose="020B0502020202020204" pitchFamily="34" charset="0"/>
                <a:cs typeface="Arial" panose="020B0604020202020204" pitchFamily="34" charset="0"/>
              </a:rPr>
              <a:t>2019, </a:t>
            </a:r>
            <a:endParaRPr lang="en-US" sz="1412" b="1" dirty="0">
              <a:solidFill>
                <a:schemeClr val="bg1"/>
              </a:solidFill>
              <a:latin typeface="Century Gothic" panose="020B0502020202020204" pitchFamily="34" charset="0"/>
              <a:cs typeface="Arial" panose="020B0604020202020204" pitchFamily="34" charset="0"/>
            </a:endParaRPr>
          </a:p>
          <a:p>
            <a:r>
              <a:rPr lang="en-US" sz="1412" dirty="0" smtClean="0">
                <a:solidFill>
                  <a:schemeClr val="bg1"/>
                </a:solidFill>
                <a:latin typeface="Century Gothic" panose="020B0502020202020204" pitchFamily="34" charset="0"/>
                <a:cs typeface="Arial" panose="020B0604020202020204" pitchFamily="34" charset="0"/>
              </a:rPr>
              <a:t>PUSAT </a:t>
            </a:r>
            <a:r>
              <a:rPr lang="en-US" sz="1412" dirty="0" err="1" smtClean="0">
                <a:solidFill>
                  <a:schemeClr val="bg1"/>
                </a:solidFill>
                <a:latin typeface="Century Gothic" panose="020B0502020202020204" pitchFamily="34" charset="0"/>
                <a:cs typeface="Arial" panose="020B0604020202020204" pitchFamily="34" charset="0"/>
              </a:rPr>
              <a:t>GENIUS@Pintar</a:t>
            </a:r>
            <a:r>
              <a:rPr lang="en-US" sz="1412" dirty="0" smtClean="0">
                <a:solidFill>
                  <a:schemeClr val="bg1"/>
                </a:solidFill>
                <a:latin typeface="Century Gothic" panose="020B0502020202020204" pitchFamily="34" charset="0"/>
                <a:cs typeface="Arial" panose="020B0604020202020204" pitchFamily="34" charset="0"/>
              </a:rPr>
              <a:t> Negara</a:t>
            </a:r>
            <a:r>
              <a:rPr lang="en-US" sz="1412" dirty="0">
                <a:solidFill>
                  <a:schemeClr val="bg1"/>
                </a:solidFill>
                <a:latin typeface="Century Gothic" panose="020B0502020202020204" pitchFamily="34" charset="0"/>
                <a:cs typeface="Arial" panose="020B0604020202020204" pitchFamily="34" charset="0"/>
              </a:rPr>
              <a:t>,</a:t>
            </a:r>
          </a:p>
          <a:p>
            <a:r>
              <a:rPr lang="en-US" sz="1412" dirty="0" err="1">
                <a:solidFill>
                  <a:schemeClr val="bg1"/>
                </a:solidFill>
                <a:latin typeface="Century Gothic" panose="020B0502020202020204" pitchFamily="34" charset="0"/>
                <a:cs typeface="Arial" panose="020B0604020202020204" pitchFamily="34" charset="0"/>
              </a:rPr>
              <a:t>Universiti</a:t>
            </a:r>
            <a:r>
              <a:rPr lang="en-US" sz="1412" dirty="0">
                <a:solidFill>
                  <a:schemeClr val="bg1"/>
                </a:solidFill>
                <a:latin typeface="Century Gothic" panose="020B0502020202020204" pitchFamily="34" charset="0"/>
                <a:cs typeface="Arial" panose="020B0604020202020204" pitchFamily="34" charset="0"/>
              </a:rPr>
              <a:t> </a:t>
            </a:r>
            <a:r>
              <a:rPr lang="en-US" sz="1412" dirty="0" err="1">
                <a:solidFill>
                  <a:schemeClr val="bg1"/>
                </a:solidFill>
                <a:latin typeface="Century Gothic" panose="020B0502020202020204" pitchFamily="34" charset="0"/>
                <a:cs typeface="Arial" panose="020B0604020202020204" pitchFamily="34" charset="0"/>
              </a:rPr>
              <a:t>Kebangsaan</a:t>
            </a:r>
            <a:r>
              <a:rPr lang="en-US" sz="1412" dirty="0">
                <a:solidFill>
                  <a:schemeClr val="bg1"/>
                </a:solidFill>
                <a:latin typeface="Century Gothic" panose="020B0502020202020204" pitchFamily="34" charset="0"/>
                <a:cs typeface="Arial" panose="020B0604020202020204" pitchFamily="34" charset="0"/>
              </a:rPr>
              <a:t> Malaysia,</a:t>
            </a:r>
          </a:p>
          <a:p>
            <a:r>
              <a:rPr lang="en-US" sz="1412" dirty="0">
                <a:solidFill>
                  <a:schemeClr val="bg1"/>
                </a:solidFill>
                <a:latin typeface="Century Gothic" panose="020B0502020202020204" pitchFamily="34" charset="0"/>
                <a:cs typeface="Arial" panose="020B0604020202020204" pitchFamily="34" charset="0"/>
              </a:rPr>
              <a:t>43600 UKM </a:t>
            </a:r>
            <a:r>
              <a:rPr lang="en-US" sz="1412" dirty="0" err="1">
                <a:solidFill>
                  <a:schemeClr val="bg1"/>
                </a:solidFill>
                <a:latin typeface="Century Gothic" panose="020B0502020202020204" pitchFamily="34" charset="0"/>
                <a:cs typeface="Arial" panose="020B0604020202020204" pitchFamily="34" charset="0"/>
              </a:rPr>
              <a:t>Bangi</a:t>
            </a:r>
            <a:r>
              <a:rPr lang="en-US" sz="1412" dirty="0">
                <a:solidFill>
                  <a:schemeClr val="bg1"/>
                </a:solidFill>
                <a:latin typeface="Century Gothic" panose="020B0502020202020204" pitchFamily="34" charset="0"/>
                <a:cs typeface="Arial" panose="020B0604020202020204" pitchFamily="34" charset="0"/>
              </a:rPr>
              <a:t>, Selangor </a:t>
            </a:r>
            <a:r>
              <a:rPr lang="en-US" sz="1412" dirty="0" err="1">
                <a:solidFill>
                  <a:schemeClr val="bg1"/>
                </a:solidFill>
                <a:latin typeface="Century Gothic" panose="020B0502020202020204" pitchFamily="34" charset="0"/>
                <a:cs typeface="Arial" panose="020B0604020202020204" pitchFamily="34" charset="0"/>
              </a:rPr>
              <a:t>Darul</a:t>
            </a:r>
            <a:r>
              <a:rPr lang="en-US" sz="1412" dirty="0">
                <a:solidFill>
                  <a:schemeClr val="bg1"/>
                </a:solidFill>
                <a:latin typeface="Century Gothic" panose="020B0502020202020204" pitchFamily="34" charset="0"/>
                <a:cs typeface="Arial" panose="020B0604020202020204" pitchFamily="34" charset="0"/>
              </a:rPr>
              <a:t> Ehsan.</a:t>
            </a:r>
          </a:p>
          <a:p>
            <a:r>
              <a:rPr lang="en-US" sz="1412" b="1" dirty="0">
                <a:solidFill>
                  <a:schemeClr val="bg1"/>
                </a:solidFill>
                <a:latin typeface="Century Gothic" panose="020B0502020202020204" pitchFamily="34" charset="0"/>
                <a:cs typeface="Arial" panose="020B0604020202020204" pitchFamily="34" charset="0"/>
              </a:rPr>
              <a:t>Tel: </a:t>
            </a:r>
            <a:r>
              <a:rPr lang="en-US" sz="1412" dirty="0">
                <a:solidFill>
                  <a:schemeClr val="bg1"/>
                </a:solidFill>
                <a:latin typeface="Century Gothic" panose="020B0502020202020204" pitchFamily="34" charset="0"/>
                <a:cs typeface="Arial" panose="020B0604020202020204" pitchFamily="34" charset="0"/>
              </a:rPr>
              <a:t>+603 8921 7531/ 7529</a:t>
            </a:r>
          </a:p>
          <a:p>
            <a:r>
              <a:rPr lang="en-US" sz="1412" b="1" dirty="0">
                <a:solidFill>
                  <a:schemeClr val="bg1"/>
                </a:solidFill>
                <a:latin typeface="Century Gothic" panose="020B0502020202020204" pitchFamily="34" charset="0"/>
                <a:cs typeface="Arial" panose="020B0604020202020204" pitchFamily="34" charset="0"/>
              </a:rPr>
              <a:t>Fax: </a:t>
            </a:r>
            <a:r>
              <a:rPr lang="en-US" sz="1412" dirty="0">
                <a:solidFill>
                  <a:schemeClr val="bg1"/>
                </a:solidFill>
                <a:latin typeface="Century Gothic" panose="020B0502020202020204" pitchFamily="34" charset="0"/>
                <a:cs typeface="Arial" panose="020B0604020202020204" pitchFamily="34" charset="0"/>
              </a:rPr>
              <a:t>+603 8921 7525</a:t>
            </a:r>
          </a:p>
          <a:p>
            <a:r>
              <a:rPr lang="en-US" sz="1412" b="1" dirty="0">
                <a:solidFill>
                  <a:schemeClr val="bg1"/>
                </a:solidFill>
                <a:latin typeface="Century Gothic" panose="020B0502020202020204" pitchFamily="34" charset="0"/>
                <a:cs typeface="Arial" panose="020B0604020202020204" pitchFamily="34" charset="0"/>
              </a:rPr>
              <a:t>Email: </a:t>
            </a:r>
            <a:r>
              <a:rPr lang="en-US" sz="1412" u="sng" dirty="0" smtClean="0">
                <a:solidFill>
                  <a:schemeClr val="bg1"/>
                </a:solidFill>
                <a:latin typeface="Century Gothic" panose="020B0502020202020204" pitchFamily="34" charset="0"/>
                <a:cs typeface="Arial" panose="020B0604020202020204" pitchFamily="34" charset="0"/>
                <a:hlinkClick r:id="rId6"/>
              </a:rPr>
              <a:t>fsc@ukm.edu.my</a:t>
            </a:r>
            <a:endParaRPr lang="en-US" sz="1412" u="sng" dirty="0" smtClean="0">
              <a:solidFill>
                <a:schemeClr val="bg1"/>
              </a:solidFill>
              <a:latin typeface="Century Gothic" panose="020B0502020202020204" pitchFamily="34" charset="0"/>
              <a:cs typeface="Arial" panose="020B0604020202020204" pitchFamily="34" charset="0"/>
            </a:endParaRPr>
          </a:p>
          <a:p>
            <a:r>
              <a:rPr lang="en-US" sz="1412" b="1" dirty="0" smtClean="0">
                <a:solidFill>
                  <a:schemeClr val="bg1"/>
                </a:solidFill>
                <a:latin typeface="Century Gothic" panose="020B0502020202020204" pitchFamily="34" charset="0"/>
                <a:cs typeface="Arial" panose="020B0604020202020204" pitchFamily="34" charset="0"/>
              </a:rPr>
              <a:t>Website: </a:t>
            </a:r>
            <a:r>
              <a:rPr lang="en-US" sz="1412" u="sng" dirty="0" smtClean="0">
                <a:solidFill>
                  <a:schemeClr val="bg1"/>
                </a:solidFill>
                <a:latin typeface="Century Gothic" panose="020B0502020202020204" pitchFamily="34" charset="0"/>
                <a:cs typeface="Arial" panose="020B0604020202020204" pitchFamily="34" charset="0"/>
                <a:hlinkClick r:id="rId7"/>
              </a:rPr>
              <a:t>www.ukm.my/permatapintar/ifsc2019</a:t>
            </a:r>
            <a:endParaRPr lang="en-US" sz="1412" u="sng" dirty="0" smtClean="0">
              <a:solidFill>
                <a:schemeClr val="bg1"/>
              </a:solidFill>
              <a:latin typeface="Century Gothic" panose="020B0502020202020204" pitchFamily="34" charset="0"/>
              <a:cs typeface="Arial" panose="020B0604020202020204" pitchFamily="34" charset="0"/>
            </a:endParaRPr>
          </a:p>
          <a:p>
            <a:endParaRPr lang="en-US" sz="1412" u="sng" dirty="0" smtClean="0">
              <a:solidFill>
                <a:schemeClr val="bg1"/>
              </a:solidFill>
              <a:latin typeface="Century Gothic" panose="020B0502020202020204" pitchFamily="34" charset="0"/>
              <a:cs typeface="Arial" panose="020B0604020202020204" pitchFamily="34" charset="0"/>
            </a:endParaRPr>
          </a:p>
          <a:p>
            <a:endParaRPr lang="en-US" sz="1412" u="sng" dirty="0">
              <a:solidFill>
                <a:schemeClr val="bg1"/>
              </a:solidFill>
              <a:latin typeface="Century Gothic" panose="020B0502020202020204" pitchFamily="34" charset="0"/>
              <a:cs typeface="Arial" panose="020B0604020202020204" pitchFamily="34" charset="0"/>
            </a:endParaRPr>
          </a:p>
        </p:txBody>
      </p:sp>
      <p:sp>
        <p:nvSpPr>
          <p:cNvPr id="16" name="TextBox 15"/>
          <p:cNvSpPr txBox="1"/>
          <p:nvPr/>
        </p:nvSpPr>
        <p:spPr>
          <a:xfrm>
            <a:off x="5325384" y="202406"/>
            <a:ext cx="10714619" cy="3662454"/>
          </a:xfrm>
          <a:prstGeom prst="rect">
            <a:avLst/>
          </a:prstGeom>
          <a:noFill/>
        </p:spPr>
        <p:txBody>
          <a:bodyPr wrap="none" lIns="91354" tIns="45677" rIns="91354" bIns="45677" rtlCol="0">
            <a:spAutoFit/>
          </a:bodyPr>
          <a:lstStyle/>
          <a:p>
            <a:pPr algn="ctr"/>
            <a:r>
              <a:rPr lang="en-US" sz="3400" dirty="0" err="1">
                <a:solidFill>
                  <a:srgbClr val="0070C0"/>
                </a:solidFill>
                <a:latin typeface="Arial Rounded MT Bold" panose="020F0704030504030204" pitchFamily="34" charset="0"/>
              </a:rPr>
              <a:t>Memacu</a:t>
            </a:r>
            <a:r>
              <a:rPr lang="en-US" sz="3400" dirty="0">
                <a:solidFill>
                  <a:srgbClr val="0070C0"/>
                </a:solidFill>
                <a:latin typeface="Arial Rounded MT Bold" panose="020F0704030504030204" pitchFamily="34" charset="0"/>
              </a:rPr>
              <a:t> </a:t>
            </a:r>
            <a:r>
              <a:rPr lang="en-US" sz="3400" dirty="0" err="1">
                <a:solidFill>
                  <a:srgbClr val="0070C0"/>
                </a:solidFill>
                <a:latin typeface="Arial Rounded MT Bold" panose="020F0704030504030204" pitchFamily="34" charset="0"/>
              </a:rPr>
              <a:t>Keunggulan</a:t>
            </a:r>
            <a:r>
              <a:rPr lang="en-US" sz="3400" dirty="0">
                <a:solidFill>
                  <a:srgbClr val="0070C0"/>
                </a:solidFill>
                <a:latin typeface="Arial Rounded MT Bold" panose="020F0704030504030204" pitchFamily="34" charset="0"/>
              </a:rPr>
              <a:t> </a:t>
            </a:r>
            <a:r>
              <a:rPr lang="en-US" sz="3400" dirty="0" err="1" smtClean="0">
                <a:solidFill>
                  <a:srgbClr val="0070C0"/>
                </a:solidFill>
                <a:latin typeface="Arial Rounded MT Bold" panose="020F0704030504030204" pitchFamily="34" charset="0"/>
              </a:rPr>
              <a:t>Jati</a:t>
            </a:r>
            <a:r>
              <a:rPr lang="en-US" sz="3400" dirty="0" smtClean="0">
                <a:solidFill>
                  <a:srgbClr val="0070C0"/>
                </a:solidFill>
                <a:latin typeface="Arial Rounded MT Bold" panose="020F0704030504030204" pitchFamily="34" charset="0"/>
              </a:rPr>
              <a:t> </a:t>
            </a:r>
            <a:r>
              <a:rPr lang="en-US" sz="3400" dirty="0" err="1" smtClean="0">
                <a:solidFill>
                  <a:srgbClr val="0070C0"/>
                </a:solidFill>
                <a:latin typeface="Arial Rounded MT Bold" panose="020F0704030504030204" pitchFamily="34" charset="0"/>
              </a:rPr>
              <a:t>Diri</a:t>
            </a:r>
            <a:endParaRPr lang="en-US" sz="3400" dirty="0">
              <a:solidFill>
                <a:srgbClr val="0070C0"/>
              </a:solidFill>
              <a:latin typeface="Arial Rounded MT Bold" panose="020F0704030504030204" pitchFamily="34" charset="0"/>
            </a:endParaRPr>
          </a:p>
          <a:p>
            <a:pPr algn="ctr"/>
            <a:r>
              <a:rPr lang="en-US" sz="3400" dirty="0" err="1" smtClean="0">
                <a:solidFill>
                  <a:srgbClr val="0070C0"/>
                </a:solidFill>
                <a:latin typeface="Arial Rounded MT Bold" panose="020F0704030504030204" pitchFamily="34" charset="0"/>
              </a:rPr>
              <a:t>Kepimpinan</a:t>
            </a:r>
            <a:r>
              <a:rPr lang="en-US" sz="3400" dirty="0" smtClean="0">
                <a:solidFill>
                  <a:srgbClr val="0070C0"/>
                </a:solidFill>
                <a:latin typeface="Arial Rounded MT Bold" panose="020F0704030504030204" pitchFamily="34" charset="0"/>
              </a:rPr>
              <a:t> </a:t>
            </a:r>
            <a:r>
              <a:rPr lang="en-US" sz="3400" dirty="0" err="1" smtClean="0">
                <a:solidFill>
                  <a:srgbClr val="0070C0"/>
                </a:solidFill>
                <a:latin typeface="Arial Rounded MT Bold" panose="020F0704030504030204" pitchFamily="34" charset="0"/>
              </a:rPr>
              <a:t>Menerusi</a:t>
            </a:r>
            <a:r>
              <a:rPr lang="en-US" sz="3400" dirty="0" smtClean="0">
                <a:solidFill>
                  <a:srgbClr val="0070C0"/>
                </a:solidFill>
                <a:latin typeface="Arial Rounded MT Bold" panose="020F0704030504030204" pitchFamily="34" charset="0"/>
              </a:rPr>
              <a:t> </a:t>
            </a:r>
            <a:r>
              <a:rPr lang="en-US" sz="3400" dirty="0" err="1" smtClean="0">
                <a:solidFill>
                  <a:srgbClr val="0070C0"/>
                </a:solidFill>
                <a:latin typeface="Arial Rounded MT Bold" panose="020F0704030504030204" pitchFamily="34" charset="0"/>
              </a:rPr>
              <a:t>Pendekatan</a:t>
            </a:r>
            <a:endParaRPr lang="en-US" sz="3400" dirty="0" smtClean="0">
              <a:solidFill>
                <a:srgbClr val="0070C0"/>
              </a:solidFill>
              <a:latin typeface="Arial Rounded MT Bold" panose="020F0704030504030204" pitchFamily="34" charset="0"/>
            </a:endParaRPr>
          </a:p>
          <a:p>
            <a:pPr algn="ctr"/>
            <a:r>
              <a:rPr lang="en-US" sz="3200" dirty="0" smtClean="0">
                <a:solidFill>
                  <a:srgbClr val="0070C0"/>
                </a:solidFill>
                <a:latin typeface="Arial Rounded MT Bold" panose="020F0704030504030204" pitchFamily="34" charset="0"/>
              </a:rPr>
              <a:t>“Diversified </a:t>
            </a:r>
            <a:r>
              <a:rPr lang="en-US" sz="3200" dirty="0">
                <a:solidFill>
                  <a:srgbClr val="0070C0"/>
                </a:solidFill>
                <a:latin typeface="Arial Rounded MT Bold" panose="020F0704030504030204" pitchFamily="34" charset="0"/>
              </a:rPr>
              <a:t>Mastery Experiential  Learning </a:t>
            </a:r>
            <a:br>
              <a:rPr lang="en-US" sz="3200" dirty="0">
                <a:solidFill>
                  <a:srgbClr val="0070C0"/>
                </a:solidFill>
                <a:latin typeface="Arial Rounded MT Bold" panose="020F0704030504030204" pitchFamily="34" charset="0"/>
              </a:rPr>
            </a:br>
            <a:r>
              <a:rPr lang="en-US" sz="3200" dirty="0" err="1">
                <a:solidFill>
                  <a:srgbClr val="0070C0"/>
                </a:solidFill>
                <a:latin typeface="Arial Rounded MT Bold" panose="020F0704030504030204" pitchFamily="34" charset="0"/>
              </a:rPr>
              <a:t>Merentas</a:t>
            </a:r>
            <a:r>
              <a:rPr lang="en-US" sz="3200" dirty="0">
                <a:solidFill>
                  <a:srgbClr val="0070C0"/>
                </a:solidFill>
                <a:latin typeface="Arial Rounded MT Bold" panose="020F0704030504030204" pitchFamily="34" charset="0"/>
              </a:rPr>
              <a:t> </a:t>
            </a:r>
            <a:r>
              <a:rPr lang="en-US" sz="3200" dirty="0" err="1" smtClean="0">
                <a:solidFill>
                  <a:srgbClr val="0070C0"/>
                </a:solidFill>
                <a:latin typeface="Arial Rounded MT Bold" panose="020F0704030504030204" pitchFamily="34" charset="0"/>
              </a:rPr>
              <a:t>Kurikulum</a:t>
            </a:r>
            <a:r>
              <a:rPr lang="en-US" sz="3200" dirty="0" smtClean="0">
                <a:solidFill>
                  <a:srgbClr val="0070C0"/>
                </a:solidFill>
                <a:latin typeface="Arial Rounded MT Bold" panose="020F0704030504030204" pitchFamily="34" charset="0"/>
              </a:rPr>
              <a:t> (</a:t>
            </a:r>
            <a:r>
              <a:rPr lang="en-US" sz="3200" dirty="0" err="1" smtClean="0">
                <a:solidFill>
                  <a:srgbClr val="0070C0"/>
                </a:solidFill>
                <a:latin typeface="Arial Rounded MT Bold" panose="020F0704030504030204" pitchFamily="34" charset="0"/>
              </a:rPr>
              <a:t>DMeXL</a:t>
            </a:r>
            <a:r>
              <a:rPr lang="en-US" sz="3200" dirty="0" smtClean="0">
                <a:solidFill>
                  <a:srgbClr val="0070C0"/>
                </a:solidFill>
                <a:latin typeface="Arial Rounded MT Bold" panose="020F0704030504030204" pitchFamily="34" charset="0"/>
              </a:rPr>
              <a:t>)”</a:t>
            </a:r>
            <a:endParaRPr lang="en-US" sz="3200" dirty="0">
              <a:solidFill>
                <a:srgbClr val="0070C0"/>
              </a:solidFill>
              <a:latin typeface="Arial Rounded MT Bold" panose="020F0704030504030204" pitchFamily="34" charset="0"/>
            </a:endParaRPr>
          </a:p>
          <a:p>
            <a:pPr algn="ctr"/>
            <a:endParaRPr lang="en-US" sz="2000" dirty="0" smtClean="0">
              <a:solidFill>
                <a:srgbClr val="002060"/>
              </a:solidFill>
              <a:latin typeface="Century Gothic" panose="020B0502020202020204" pitchFamily="34" charset="0"/>
            </a:endParaRPr>
          </a:p>
          <a:p>
            <a:pPr algn="ctr"/>
            <a:endParaRPr lang="en-US" sz="2000" dirty="0" smtClean="0">
              <a:solidFill>
                <a:schemeClr val="bg1"/>
              </a:solidFill>
              <a:latin typeface="Century Gothic" panose="020B0502020202020204" pitchFamily="34" charset="0"/>
            </a:endParaRPr>
          </a:p>
          <a:p>
            <a:pPr algn="ctr"/>
            <a:r>
              <a:rPr lang="en-US" sz="2000" dirty="0" err="1" smtClean="0">
                <a:solidFill>
                  <a:schemeClr val="bg1"/>
                </a:solidFill>
                <a:latin typeface="Century Gothic" panose="020B0502020202020204" pitchFamily="34" charset="0"/>
              </a:rPr>
              <a:t>Rorlinda</a:t>
            </a:r>
            <a:r>
              <a:rPr lang="en-US" sz="2000" dirty="0" smtClean="0">
                <a:solidFill>
                  <a:schemeClr val="bg1"/>
                </a:solidFill>
                <a:latin typeface="Century Gothic" panose="020B0502020202020204" pitchFamily="34" charset="0"/>
              </a:rPr>
              <a:t> </a:t>
            </a:r>
            <a:r>
              <a:rPr lang="en-US" sz="2000" dirty="0" err="1">
                <a:solidFill>
                  <a:schemeClr val="bg1"/>
                </a:solidFill>
                <a:latin typeface="Century Gothic" panose="020B0502020202020204" pitchFamily="34" charset="0"/>
              </a:rPr>
              <a:t>Yusof</a:t>
            </a:r>
            <a:r>
              <a:rPr lang="en-US" sz="2000" dirty="0">
                <a:solidFill>
                  <a:schemeClr val="bg1"/>
                </a:solidFill>
                <a:latin typeface="Century Gothic" panose="020B0502020202020204" pitchFamily="34" charset="0"/>
              </a:rPr>
              <a:t>, </a:t>
            </a:r>
            <a:r>
              <a:rPr lang="en-US" sz="2000" dirty="0" err="1">
                <a:solidFill>
                  <a:schemeClr val="bg1"/>
                </a:solidFill>
                <a:latin typeface="Century Gothic" panose="020B0502020202020204" pitchFamily="34" charset="0"/>
              </a:rPr>
              <a:t>Afifah</a:t>
            </a:r>
            <a:r>
              <a:rPr lang="en-US" sz="2000" dirty="0">
                <a:solidFill>
                  <a:schemeClr val="bg1"/>
                </a:solidFill>
                <a:latin typeface="Century Gothic" panose="020B0502020202020204" pitchFamily="34" charset="0"/>
              </a:rPr>
              <a:t> </a:t>
            </a:r>
            <a:r>
              <a:rPr lang="en-US" sz="2000" dirty="0" err="1">
                <a:solidFill>
                  <a:schemeClr val="bg1"/>
                </a:solidFill>
                <a:latin typeface="Century Gothic" panose="020B0502020202020204" pitchFamily="34" charset="0"/>
              </a:rPr>
              <a:t>Mohd</a:t>
            </a:r>
            <a:r>
              <a:rPr lang="en-US" sz="2000" dirty="0">
                <a:solidFill>
                  <a:schemeClr val="bg1"/>
                </a:solidFill>
                <a:latin typeface="Century Gothic" panose="020B0502020202020204" pitchFamily="34" charset="0"/>
              </a:rPr>
              <a:t> </a:t>
            </a:r>
            <a:r>
              <a:rPr lang="en-US" sz="2000" dirty="0" err="1">
                <a:solidFill>
                  <a:schemeClr val="bg1"/>
                </a:solidFill>
                <a:latin typeface="Century Gothic" panose="020B0502020202020204" pitchFamily="34" charset="0"/>
              </a:rPr>
              <a:t>Radzi</a:t>
            </a:r>
            <a:r>
              <a:rPr lang="en-US" sz="2000" dirty="0">
                <a:solidFill>
                  <a:schemeClr val="bg1"/>
                </a:solidFill>
                <a:latin typeface="Century Gothic" panose="020B0502020202020204" pitchFamily="34" charset="0"/>
              </a:rPr>
              <a:t>, </a:t>
            </a:r>
            <a:r>
              <a:rPr lang="en-US" sz="2000" dirty="0" err="1">
                <a:solidFill>
                  <a:schemeClr val="bg1"/>
                </a:solidFill>
                <a:latin typeface="Century Gothic" panose="020B0502020202020204" pitchFamily="34" charset="0"/>
              </a:rPr>
              <a:t>Siti</a:t>
            </a:r>
            <a:r>
              <a:rPr lang="en-US" sz="2000" dirty="0">
                <a:solidFill>
                  <a:schemeClr val="bg1"/>
                </a:solidFill>
                <a:latin typeface="Century Gothic" panose="020B0502020202020204" pitchFamily="34" charset="0"/>
              </a:rPr>
              <a:t> Noor Diana </a:t>
            </a:r>
            <a:r>
              <a:rPr lang="en-US" sz="2000" dirty="0" err="1">
                <a:solidFill>
                  <a:schemeClr val="bg1"/>
                </a:solidFill>
                <a:latin typeface="Century Gothic" panose="020B0502020202020204" pitchFamily="34" charset="0"/>
              </a:rPr>
              <a:t>Mohd</a:t>
            </a:r>
            <a:r>
              <a:rPr lang="en-US" sz="2000" dirty="0">
                <a:solidFill>
                  <a:schemeClr val="bg1"/>
                </a:solidFill>
                <a:latin typeface="Century Gothic" panose="020B0502020202020204" pitchFamily="34" charset="0"/>
              </a:rPr>
              <a:t> </a:t>
            </a:r>
            <a:r>
              <a:rPr lang="en-US" sz="2000" dirty="0" err="1">
                <a:solidFill>
                  <a:schemeClr val="bg1"/>
                </a:solidFill>
                <a:latin typeface="Century Gothic" panose="020B0502020202020204" pitchFamily="34" charset="0"/>
              </a:rPr>
              <a:t>Kamaruddin</a:t>
            </a:r>
            <a:r>
              <a:rPr lang="en-US" sz="2000" dirty="0">
                <a:solidFill>
                  <a:schemeClr val="bg1"/>
                </a:solidFill>
                <a:latin typeface="Century Gothic" panose="020B0502020202020204" pitchFamily="34" charset="0"/>
              </a:rPr>
              <a:t>, </a:t>
            </a:r>
          </a:p>
          <a:p>
            <a:pPr algn="ctr"/>
            <a:r>
              <a:rPr lang="en-US" sz="2000" dirty="0" err="1">
                <a:solidFill>
                  <a:schemeClr val="bg1"/>
                </a:solidFill>
                <a:latin typeface="Century Gothic" panose="020B0502020202020204" pitchFamily="34" charset="0"/>
              </a:rPr>
              <a:t>Roslina</a:t>
            </a:r>
            <a:r>
              <a:rPr lang="en-US" sz="2000" dirty="0">
                <a:solidFill>
                  <a:schemeClr val="bg1"/>
                </a:solidFill>
                <a:latin typeface="Century Gothic" panose="020B0502020202020204" pitchFamily="34" charset="0"/>
              </a:rPr>
              <a:t> Ahmad Faisal, </a:t>
            </a:r>
            <a:r>
              <a:rPr lang="en-US" sz="2000" dirty="0" err="1">
                <a:solidFill>
                  <a:schemeClr val="bg1"/>
                </a:solidFill>
                <a:latin typeface="Century Gothic" panose="020B0502020202020204" pitchFamily="34" charset="0"/>
              </a:rPr>
              <a:t>Kamarul</a:t>
            </a:r>
            <a:r>
              <a:rPr lang="en-US" sz="2000" dirty="0">
                <a:solidFill>
                  <a:schemeClr val="bg1"/>
                </a:solidFill>
                <a:latin typeface="Century Gothic" panose="020B0502020202020204" pitchFamily="34" charset="0"/>
              </a:rPr>
              <a:t> Zaman </a:t>
            </a:r>
            <a:r>
              <a:rPr lang="en-US" sz="2000" dirty="0" err="1">
                <a:solidFill>
                  <a:schemeClr val="bg1"/>
                </a:solidFill>
                <a:latin typeface="Century Gothic" panose="020B0502020202020204" pitchFamily="34" charset="0"/>
              </a:rPr>
              <a:t>Hamzah</a:t>
            </a:r>
            <a:r>
              <a:rPr lang="en-US" sz="2000" dirty="0">
                <a:solidFill>
                  <a:schemeClr val="bg1"/>
                </a:solidFill>
                <a:latin typeface="Century Gothic" panose="020B0502020202020204" pitchFamily="34" charset="0"/>
              </a:rPr>
              <a:t>, Md. </a:t>
            </a:r>
            <a:r>
              <a:rPr lang="en-US" sz="2000" dirty="0" err="1">
                <a:solidFill>
                  <a:schemeClr val="bg1"/>
                </a:solidFill>
                <a:latin typeface="Century Gothic" panose="020B0502020202020204" pitchFamily="34" charset="0"/>
              </a:rPr>
              <a:t>Jais</a:t>
            </a:r>
            <a:r>
              <a:rPr lang="en-US" sz="2000" dirty="0">
                <a:solidFill>
                  <a:schemeClr val="bg1"/>
                </a:solidFill>
                <a:latin typeface="Century Gothic" panose="020B0502020202020204" pitchFamily="34" charset="0"/>
              </a:rPr>
              <a:t> Ismail, </a:t>
            </a:r>
            <a:r>
              <a:rPr lang="en-US" sz="2000" dirty="0" err="1">
                <a:solidFill>
                  <a:schemeClr val="bg1"/>
                </a:solidFill>
                <a:latin typeface="Century Gothic" panose="020B0502020202020204" pitchFamily="34" charset="0"/>
              </a:rPr>
              <a:t>Mohd</a:t>
            </a:r>
            <a:r>
              <a:rPr lang="en-US" sz="2000" dirty="0">
                <a:solidFill>
                  <a:schemeClr val="bg1"/>
                </a:solidFill>
                <a:latin typeface="Century Gothic" panose="020B0502020202020204" pitchFamily="34" charset="0"/>
              </a:rPr>
              <a:t> </a:t>
            </a:r>
            <a:r>
              <a:rPr lang="en-US" sz="2000" dirty="0" err="1">
                <a:solidFill>
                  <a:schemeClr val="bg1"/>
                </a:solidFill>
                <a:latin typeface="Century Gothic" panose="020B0502020202020204" pitchFamily="34" charset="0"/>
              </a:rPr>
              <a:t>Shafiz</a:t>
            </a:r>
            <a:r>
              <a:rPr lang="en-US" sz="2000" dirty="0">
                <a:solidFill>
                  <a:schemeClr val="bg1"/>
                </a:solidFill>
                <a:latin typeface="Century Gothic" panose="020B0502020202020204" pitchFamily="34" charset="0"/>
              </a:rPr>
              <a:t> </a:t>
            </a:r>
            <a:r>
              <a:rPr lang="en-US" sz="2000" dirty="0" err="1" smtClean="0">
                <a:solidFill>
                  <a:schemeClr val="bg1"/>
                </a:solidFill>
                <a:latin typeface="Century Gothic" panose="020B0502020202020204" pitchFamily="34" charset="0"/>
              </a:rPr>
              <a:t>Md</a:t>
            </a:r>
            <a:r>
              <a:rPr lang="en-US" sz="2000" dirty="0" smtClean="0">
                <a:solidFill>
                  <a:schemeClr val="bg1"/>
                </a:solidFill>
                <a:latin typeface="Century Gothic" panose="020B0502020202020204" pitchFamily="34" charset="0"/>
              </a:rPr>
              <a:t> </a:t>
            </a:r>
            <a:r>
              <a:rPr lang="en-US" sz="2000" dirty="0">
                <a:solidFill>
                  <a:schemeClr val="bg1"/>
                </a:solidFill>
                <a:latin typeface="Century Gothic" panose="020B0502020202020204" pitchFamily="34" charset="0"/>
              </a:rPr>
              <a:t>Shah</a:t>
            </a:r>
          </a:p>
          <a:p>
            <a:pPr algn="ctr"/>
            <a:r>
              <a:rPr lang="en-US" sz="2000" b="1" dirty="0" err="1" smtClean="0">
                <a:solidFill>
                  <a:schemeClr val="bg1"/>
                </a:solidFill>
                <a:latin typeface="Century Gothic" panose="020B0502020202020204" pitchFamily="34" charset="0"/>
              </a:rPr>
              <a:t>Pusat</a:t>
            </a:r>
            <a:r>
              <a:rPr lang="en-US" sz="2000" b="1" dirty="0" smtClean="0">
                <a:solidFill>
                  <a:schemeClr val="bg1"/>
                </a:solidFill>
                <a:latin typeface="Century Gothic" panose="020B0502020202020204" pitchFamily="34" charset="0"/>
              </a:rPr>
              <a:t> </a:t>
            </a:r>
            <a:r>
              <a:rPr lang="en-US" sz="2000" b="1" dirty="0" err="1">
                <a:solidFill>
                  <a:schemeClr val="bg1"/>
                </a:solidFill>
                <a:latin typeface="Century Gothic" panose="020B0502020202020204" pitchFamily="34" charset="0"/>
              </a:rPr>
              <a:t>PERMATApintar</a:t>
            </a:r>
            <a:r>
              <a:rPr lang="en-US" sz="2000" b="1" dirty="0">
                <a:solidFill>
                  <a:schemeClr val="bg1"/>
                </a:solidFill>
                <a:latin typeface="Century Gothic" panose="020B0502020202020204" pitchFamily="34" charset="0"/>
              </a:rPr>
              <a:t> </a:t>
            </a:r>
            <a:r>
              <a:rPr lang="en-US" sz="2000" b="1" dirty="0" smtClean="0">
                <a:solidFill>
                  <a:schemeClr val="bg1"/>
                </a:solidFill>
                <a:latin typeface="Century Gothic" panose="020B0502020202020204" pitchFamily="34" charset="0"/>
              </a:rPr>
              <a:t>Negara, </a:t>
            </a:r>
            <a:r>
              <a:rPr lang="en-US" sz="2000" b="1" dirty="0" err="1" smtClean="0">
                <a:solidFill>
                  <a:schemeClr val="bg1"/>
                </a:solidFill>
                <a:latin typeface="Century Gothic" panose="020B0502020202020204" pitchFamily="34" charset="0"/>
              </a:rPr>
              <a:t>Universiti</a:t>
            </a:r>
            <a:r>
              <a:rPr lang="en-US" sz="2000" b="1" dirty="0" smtClean="0">
                <a:solidFill>
                  <a:schemeClr val="bg1"/>
                </a:solidFill>
                <a:latin typeface="Century Gothic" panose="020B0502020202020204" pitchFamily="34" charset="0"/>
              </a:rPr>
              <a:t> </a:t>
            </a:r>
            <a:r>
              <a:rPr lang="en-US" sz="2000" b="1" dirty="0" err="1" smtClean="0">
                <a:solidFill>
                  <a:schemeClr val="bg1"/>
                </a:solidFill>
                <a:latin typeface="Century Gothic" panose="020B0502020202020204" pitchFamily="34" charset="0"/>
              </a:rPr>
              <a:t>Kebangsaan</a:t>
            </a:r>
            <a:r>
              <a:rPr lang="en-US" sz="2000" b="1" dirty="0" smtClean="0">
                <a:solidFill>
                  <a:schemeClr val="bg1"/>
                </a:solidFill>
                <a:latin typeface="Century Gothic" panose="020B0502020202020204" pitchFamily="34" charset="0"/>
              </a:rPr>
              <a:t> Malaysia</a:t>
            </a:r>
            <a:endParaRPr lang="en-US" sz="2000" b="1" dirty="0">
              <a:solidFill>
                <a:schemeClr val="bg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TotalTime>
  <Words>1566</Words>
  <Application>Microsoft Office PowerPoint</Application>
  <PresentationFormat>Custom</PresentationFormat>
  <Paragraphs>44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pppn13</dc:creator>
  <cp:lastModifiedBy>Nadiah</cp:lastModifiedBy>
  <cp:revision>119</cp:revision>
  <dcterms:created xsi:type="dcterms:W3CDTF">2012-09-14T03:13:14Z</dcterms:created>
  <dcterms:modified xsi:type="dcterms:W3CDTF">2019-06-25T07:20:23Z</dcterms:modified>
</cp:coreProperties>
</file>