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E928-A297-4F12-9E79-4A51D621CC0F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3809-2130-4952-B5D7-D1B5DB860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269622" y="127842"/>
            <a:ext cx="8901537" cy="6433754"/>
            <a:chOff x="269622" y="127842"/>
            <a:chExt cx="8901537" cy="6433754"/>
          </a:xfrm>
        </p:grpSpPr>
        <p:sp>
          <p:nvSpPr>
            <p:cNvPr id="5" name="Rectangle 4"/>
            <p:cNvSpPr/>
            <p:nvPr/>
          </p:nvSpPr>
          <p:spPr>
            <a:xfrm>
              <a:off x="4507922" y="127842"/>
              <a:ext cx="4663237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66"/>
                  </a:solidFill>
                  <a:latin typeface="Century Schoolbook" pitchFamily="18" charset="0"/>
                </a:rPr>
                <a:t>UKMAEC flow chart</a:t>
              </a:r>
              <a:endPara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effectLst/>
                <a:latin typeface="Century Schoolbook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953015" y="1447800"/>
              <a:ext cx="39877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lowchart: Terminator 8"/>
            <p:cNvSpPr/>
            <p:nvPr/>
          </p:nvSpPr>
          <p:spPr>
            <a:xfrm>
              <a:off x="2032861" y="185711"/>
              <a:ext cx="1078524" cy="457200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Start plan project using animals model</a:t>
              </a:r>
              <a:endParaRPr lang="en-MY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1850198" y="868242"/>
              <a:ext cx="1445792" cy="1066799"/>
            </a:xfrm>
            <a:prstGeom prst="flowChartDecisio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Decide to used form Cat-1 or Cat-2</a:t>
              </a:r>
              <a:endParaRPr lang="en-MY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lowchart: Document 11"/>
            <p:cNvSpPr/>
            <p:nvPr/>
          </p:nvSpPr>
          <p:spPr>
            <a:xfrm>
              <a:off x="3541426" y="2071180"/>
              <a:ext cx="952289" cy="1363850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Cat-2</a:t>
              </a:r>
            </a:p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form: Using animal tissues, organ or fluid from previous studies and request funding for project.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lowchart: Document 14"/>
            <p:cNvSpPr/>
            <p:nvPr/>
          </p:nvSpPr>
          <p:spPr>
            <a:xfrm>
              <a:off x="3555633" y="588902"/>
              <a:ext cx="938082" cy="1363850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Cat-2 form: Using animal tissues, organ or fluid from previous studies but do not require funding for project.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lowchart: Decision 12"/>
            <p:cNvSpPr/>
            <p:nvPr/>
          </p:nvSpPr>
          <p:spPr>
            <a:xfrm>
              <a:off x="5087313" y="844658"/>
              <a:ext cx="1543937" cy="1066799"/>
            </a:xfrm>
            <a:prstGeom prst="flowChartDecisio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Decide to request new UKMAEC approval certificate or not.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lowchart: Document 16"/>
            <p:cNvSpPr/>
            <p:nvPr/>
          </p:nvSpPr>
          <p:spPr>
            <a:xfrm>
              <a:off x="5351675" y="2373018"/>
              <a:ext cx="1015214" cy="1363850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new UKMAEC approval certificate needed, then submit Cat-2 form to UKMAEC Secretariat. New approval will be </a:t>
              </a:r>
              <a:r>
                <a:rPr lang="en-MY" sz="75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transscripts</a:t>
              </a:r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the meeting.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lowchart: Terminator 17"/>
            <p:cNvSpPr/>
            <p:nvPr/>
          </p:nvSpPr>
          <p:spPr>
            <a:xfrm>
              <a:off x="7032836" y="1037094"/>
              <a:ext cx="1669781" cy="661586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do not request for new UKMAEC certificate but using previous approval, then there is no need to submit any form at all.</a:t>
              </a:r>
              <a:endParaRPr lang="en-MY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lowchart: Terminator 18"/>
            <p:cNvSpPr/>
            <p:nvPr/>
          </p:nvSpPr>
          <p:spPr>
            <a:xfrm>
              <a:off x="6172200" y="4167753"/>
              <a:ext cx="2531603" cy="838200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suggestion given by the UKMAEC panels will be finalised and any corrections have to be submitted to the UKMAEC Secretariat within 2 weeks. Approval certificate will be mailed or to be collected by individual.</a:t>
              </a:r>
              <a:endParaRPr lang="en-MY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lowchart: Terminator 19"/>
            <p:cNvSpPr/>
            <p:nvPr/>
          </p:nvSpPr>
          <p:spPr>
            <a:xfrm>
              <a:off x="1307124" y="4189064"/>
              <a:ext cx="1828800" cy="800100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If not approved by UKMAEC panels, reasons and suggestion will be given.</a:t>
              </a:r>
              <a:endParaRPr lang="en-MY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lowchart: Terminator 20"/>
            <p:cNvSpPr/>
            <p:nvPr/>
          </p:nvSpPr>
          <p:spPr>
            <a:xfrm>
              <a:off x="3629187" y="5737766"/>
              <a:ext cx="1981200" cy="823830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Proposal approved by the UKMAEC panels. Approval certificate will be mailed or to be collected by individual.</a:t>
              </a:r>
              <a:endParaRPr lang="en-MY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lowchart: Document 21"/>
            <p:cNvSpPr/>
            <p:nvPr/>
          </p:nvSpPr>
          <p:spPr>
            <a:xfrm>
              <a:off x="466552" y="984142"/>
              <a:ext cx="1032918" cy="1454258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Cat-1 form: Animals are subject to drugs testing, surgery, manipulation or testing prior to killing for whole body, tissue and fluid sampling project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lowchart: Document 22"/>
            <p:cNvSpPr/>
            <p:nvPr/>
          </p:nvSpPr>
          <p:spPr>
            <a:xfrm>
              <a:off x="2107661" y="2136788"/>
              <a:ext cx="930867" cy="982854"/>
            </a:xfrm>
            <a:prstGeom prst="flowChartDocumen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Cat-2 form: Using new animal tissues, organ, fluid or whole body and request funding for project.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lowchart: Decision 23"/>
            <p:cNvSpPr/>
            <p:nvPr/>
          </p:nvSpPr>
          <p:spPr>
            <a:xfrm>
              <a:off x="3962829" y="3684805"/>
              <a:ext cx="1313916" cy="1816104"/>
            </a:xfrm>
            <a:prstGeom prst="flowChartDecisio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UKMAEC panel will decide applicants proposal, suggest and to improve the overall project if necessary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Flowchart: Process 1"/>
            <p:cNvSpPr/>
            <p:nvPr/>
          </p:nvSpPr>
          <p:spPr>
            <a:xfrm>
              <a:off x="2059164" y="3318535"/>
              <a:ext cx="1032525" cy="645198"/>
            </a:xfrm>
            <a:prstGeom prst="flowChartProcess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UKMAEC will call applicants to defend their proposal.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5940202" y="5187662"/>
              <a:ext cx="1798675" cy="781490"/>
            </a:xfrm>
            <a:prstGeom prst="flowChartProcess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 sz="75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approval applicants required to send their students/RA to attend Introduction Workshop on Laboratory Animal Care and Management (IWLACM is compulsory) / Advanced Laboratory Animal Workshop (LAW).</a:t>
              </a:r>
              <a:endParaRPr lang="en-MY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9622" y="5637408"/>
              <a:ext cx="23211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MY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Cat-1 = UKMAEC Category 1 form</a:t>
              </a:r>
            </a:p>
            <a:p>
              <a:r>
                <a:rPr lang="en-MY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Cat-2 = UKMAEC Category 2 form</a:t>
              </a:r>
            </a:p>
            <a:p>
              <a:r>
                <a:rPr lang="en-MY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All above form can also be download from http:// www.ukm.my/ukmaec/</a:t>
              </a:r>
            </a:p>
          </p:txBody>
        </p:sp>
        <p:cxnSp>
          <p:nvCxnSpPr>
            <p:cNvPr id="10" name="Straight Arrow Connector 9"/>
            <p:cNvCxnSpPr>
              <a:stCxn id="9" idx="2"/>
              <a:endCxn id="11" idx="0"/>
            </p:cNvCxnSpPr>
            <p:nvPr/>
          </p:nvCxnSpPr>
          <p:spPr>
            <a:xfrm>
              <a:off x="2572123" y="642911"/>
              <a:ext cx="971" cy="22533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1" idx="1"/>
            </p:cNvCxnSpPr>
            <p:nvPr/>
          </p:nvCxnSpPr>
          <p:spPr>
            <a:xfrm flipH="1" flipV="1">
              <a:off x="1509492" y="1401641"/>
              <a:ext cx="340706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1" idx="3"/>
            </p:cNvCxnSpPr>
            <p:nvPr/>
          </p:nvCxnSpPr>
          <p:spPr>
            <a:xfrm flipV="1">
              <a:off x="3295990" y="1401641"/>
              <a:ext cx="259643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2"/>
              <a:endCxn id="23" idx="0"/>
            </p:cNvCxnSpPr>
            <p:nvPr/>
          </p:nvCxnSpPr>
          <p:spPr>
            <a:xfrm>
              <a:off x="2573094" y="1935041"/>
              <a:ext cx="1" cy="2017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11" idx="3"/>
              <a:endCxn id="12" idx="1"/>
            </p:cNvCxnSpPr>
            <p:nvPr/>
          </p:nvCxnSpPr>
          <p:spPr>
            <a:xfrm>
              <a:off x="3295990" y="1401642"/>
              <a:ext cx="245436" cy="135146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13" idx="1"/>
            </p:cNvCxnSpPr>
            <p:nvPr/>
          </p:nvCxnSpPr>
          <p:spPr>
            <a:xfrm flipV="1">
              <a:off x="4494508" y="1378058"/>
              <a:ext cx="592805" cy="904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3" idx="3"/>
              <a:endCxn id="18" idx="1"/>
            </p:cNvCxnSpPr>
            <p:nvPr/>
          </p:nvCxnSpPr>
          <p:spPr>
            <a:xfrm flipV="1">
              <a:off x="6631250" y="1367887"/>
              <a:ext cx="401586" cy="101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3" idx="2"/>
              <a:endCxn id="17" idx="0"/>
            </p:cNvCxnSpPr>
            <p:nvPr/>
          </p:nvCxnSpPr>
          <p:spPr>
            <a:xfrm>
              <a:off x="5859282" y="1911457"/>
              <a:ext cx="0" cy="461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4" idx="3"/>
              <a:endCxn id="19" idx="1"/>
            </p:cNvCxnSpPr>
            <p:nvPr/>
          </p:nvCxnSpPr>
          <p:spPr>
            <a:xfrm flipV="1">
              <a:off x="5276745" y="4586853"/>
              <a:ext cx="895455" cy="600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4" idx="1"/>
              <a:endCxn id="20" idx="3"/>
            </p:cNvCxnSpPr>
            <p:nvPr/>
          </p:nvCxnSpPr>
          <p:spPr>
            <a:xfrm flipH="1" flipV="1">
              <a:off x="3135924" y="4589114"/>
              <a:ext cx="826905" cy="37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24" idx="2"/>
              <a:endCxn id="21" idx="0"/>
            </p:cNvCxnSpPr>
            <p:nvPr/>
          </p:nvCxnSpPr>
          <p:spPr>
            <a:xfrm>
              <a:off x="4619787" y="5500909"/>
              <a:ext cx="0" cy="2368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25" idx="1"/>
            </p:cNvCxnSpPr>
            <p:nvPr/>
          </p:nvCxnSpPr>
          <p:spPr>
            <a:xfrm>
              <a:off x="4619787" y="5577642"/>
              <a:ext cx="1320415" cy="7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22" idx="2"/>
              <a:endCxn id="2" idx="1"/>
            </p:cNvCxnSpPr>
            <p:nvPr/>
          </p:nvCxnSpPr>
          <p:spPr>
            <a:xfrm rot="16200000" flipH="1">
              <a:off x="871649" y="2453618"/>
              <a:ext cx="1298877" cy="107615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23" idx="2"/>
              <a:endCxn id="2" idx="0"/>
            </p:cNvCxnSpPr>
            <p:nvPr/>
          </p:nvCxnSpPr>
          <p:spPr>
            <a:xfrm>
              <a:off x="2573095" y="3054664"/>
              <a:ext cx="2332" cy="2638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12" idx="3"/>
              <a:endCxn id="24" idx="0"/>
            </p:cNvCxnSpPr>
            <p:nvPr/>
          </p:nvCxnSpPr>
          <p:spPr>
            <a:xfrm>
              <a:off x="4493715" y="2753105"/>
              <a:ext cx="126072" cy="931700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17" idx="1"/>
            </p:cNvCxnSpPr>
            <p:nvPr/>
          </p:nvCxnSpPr>
          <p:spPr>
            <a:xfrm flipH="1" flipV="1">
              <a:off x="4637318" y="3054664"/>
              <a:ext cx="714357" cy="2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3091689" y="3539612"/>
              <a:ext cx="1530131" cy="12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60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533400"/>
            <a:ext cx="6858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Century Schoolbook" pitchFamily="18" charset="0"/>
              </a:rPr>
              <a:t>UKMAEC processing / professional fee are for:-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66"/>
              </a:solidFill>
              <a:effectLst/>
              <a:latin typeface="Century Schoolboo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057400"/>
            <a:ext cx="625100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Paying honorarium for UKMAEC out side panels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Office management and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Printing of Certificate and letter of approval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Rental of photocopy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Payment for mileage for site visit on facilities and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Storage of documents pertaining to applications and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Licence fee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Mailing of certificate and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Meeting expenditure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Workshop expenditure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dirty="0" smtClean="0"/>
              <a:t>Lawyer fee</a:t>
            </a:r>
          </a:p>
          <a:p>
            <a:endParaRPr lang="en-MY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374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Schoolbook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ptm</cp:lastModifiedBy>
  <cp:revision>70</cp:revision>
  <cp:lastPrinted>2015-12-15T00:30:07Z</cp:lastPrinted>
  <dcterms:created xsi:type="dcterms:W3CDTF">2011-07-17T01:30:16Z</dcterms:created>
  <dcterms:modified xsi:type="dcterms:W3CDTF">2015-12-15T02:40:15Z</dcterms:modified>
</cp:coreProperties>
</file>