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b88d94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ab88d94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a03ec21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a03ec21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03ec21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a03ec21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a03ec21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a03ec21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03ec21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a03ec21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a03ec21c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a03ec21c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a03ec21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a03ec21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03ec21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a03ec21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Experiential Learning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Continuing Airworthiness Management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systems are we thinking of..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Process of conversion from AMO to Part M and Part 145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Organizational transformation and challenges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Airworthiness Renewal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we tackle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else we can do?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234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Systems Should We Create?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075" y="1152475"/>
            <a:ext cx="5581250" cy="37208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443075" y="1597875"/>
            <a:ext cx="10380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M</a:t>
            </a:r>
            <a:endParaRPr b="1"/>
          </a:p>
        </p:txBody>
      </p:sp>
      <p:sp>
        <p:nvSpPr>
          <p:cNvPr id="70" name="Google Shape;70;p15"/>
          <p:cNvSpPr txBox="1"/>
          <p:nvPr/>
        </p:nvSpPr>
        <p:spPr>
          <a:xfrm>
            <a:off x="3790550" y="4175450"/>
            <a:ext cx="16329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Regulations</a:t>
            </a:r>
            <a:endParaRPr b="1"/>
          </a:p>
        </p:txBody>
      </p:sp>
      <p:sp>
        <p:nvSpPr>
          <p:cNvPr id="71" name="Google Shape;71;p15"/>
          <p:cNvSpPr txBox="1"/>
          <p:nvPr/>
        </p:nvSpPr>
        <p:spPr>
          <a:xfrm>
            <a:off x="4886900" y="1399600"/>
            <a:ext cx="13179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145</a:t>
            </a:r>
            <a:endParaRPr b="1"/>
          </a:p>
        </p:txBody>
      </p:sp>
      <p:sp>
        <p:nvSpPr>
          <p:cNvPr id="72" name="Google Shape;72;p15"/>
          <p:cNvSpPr txBox="1"/>
          <p:nvPr/>
        </p:nvSpPr>
        <p:spPr>
          <a:xfrm>
            <a:off x="6706375" y="2367650"/>
            <a:ext cx="9213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Fleet</a:t>
            </a:r>
            <a:endParaRPr b="1"/>
          </a:p>
        </p:txBody>
      </p:sp>
      <p:sp>
        <p:nvSpPr>
          <p:cNvPr id="73" name="Google Shape;73;p15"/>
          <p:cNvSpPr txBox="1"/>
          <p:nvPr/>
        </p:nvSpPr>
        <p:spPr>
          <a:xfrm>
            <a:off x="6449775" y="4443700"/>
            <a:ext cx="14346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Commercial</a:t>
            </a:r>
            <a:endParaRPr b="1"/>
          </a:p>
        </p:txBody>
      </p:sp>
      <p:sp>
        <p:nvSpPr>
          <p:cNvPr id="74" name="Google Shape;74;p15"/>
          <p:cNvSpPr txBox="1"/>
          <p:nvPr/>
        </p:nvSpPr>
        <p:spPr>
          <a:xfrm>
            <a:off x="311700" y="2099400"/>
            <a:ext cx="2242500" cy="2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737875" y="2208738"/>
            <a:ext cx="705300" cy="6297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Tech</a:t>
            </a:r>
            <a:endParaRPr sz="900"/>
          </a:p>
        </p:txBody>
      </p:sp>
      <p:sp>
        <p:nvSpPr>
          <p:cNvPr id="76" name="Google Shape;76;p15"/>
          <p:cNvSpPr/>
          <p:nvPr/>
        </p:nvSpPr>
        <p:spPr>
          <a:xfrm>
            <a:off x="1032575" y="2823600"/>
            <a:ext cx="705300" cy="7569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Plan</a:t>
            </a:r>
            <a:endParaRPr sz="1000"/>
          </a:p>
        </p:txBody>
      </p:sp>
      <p:sp>
        <p:nvSpPr>
          <p:cNvPr id="77" name="Google Shape;77;p15"/>
          <p:cNvSpPr/>
          <p:nvPr/>
        </p:nvSpPr>
        <p:spPr>
          <a:xfrm>
            <a:off x="1737875" y="3721800"/>
            <a:ext cx="705300" cy="756900"/>
          </a:xfrm>
          <a:prstGeom prst="ellipse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Ctrl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38175" y="3580500"/>
            <a:ext cx="1038000" cy="9885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  <p:cxnSp>
        <p:nvCxnSpPr>
          <p:cNvPr id="79" name="Google Shape;79;p15"/>
          <p:cNvCxnSpPr>
            <a:stCxn id="76" idx="5"/>
            <a:endCxn id="77" idx="1"/>
          </p:cNvCxnSpPr>
          <p:nvPr/>
        </p:nvCxnSpPr>
        <p:spPr>
          <a:xfrm>
            <a:off x="1634586" y="3469655"/>
            <a:ext cx="206700" cy="36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5"/>
          <p:cNvCxnSpPr>
            <a:stCxn id="77" idx="2"/>
            <a:endCxn id="78" idx="6"/>
          </p:cNvCxnSpPr>
          <p:nvPr/>
        </p:nvCxnSpPr>
        <p:spPr>
          <a:xfrm rot="10800000">
            <a:off x="1376075" y="4074750"/>
            <a:ext cx="361800" cy="2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5"/>
          <p:cNvCxnSpPr>
            <a:endCxn id="76" idx="3"/>
          </p:cNvCxnSpPr>
          <p:nvPr/>
        </p:nvCxnSpPr>
        <p:spPr>
          <a:xfrm flipH="1" rot="10800000">
            <a:off x="915664" y="3469655"/>
            <a:ext cx="220200" cy="13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5"/>
          <p:cNvCxnSpPr>
            <a:stCxn id="75" idx="3"/>
            <a:endCxn id="76" idx="7"/>
          </p:cNvCxnSpPr>
          <p:nvPr/>
        </p:nvCxnSpPr>
        <p:spPr>
          <a:xfrm flipH="1">
            <a:off x="1634464" y="2746220"/>
            <a:ext cx="206700" cy="18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" name="Google Shape;83;p15"/>
          <p:cNvSpPr txBox="1"/>
          <p:nvPr/>
        </p:nvSpPr>
        <p:spPr>
          <a:xfrm>
            <a:off x="1317950" y="3638950"/>
            <a:ext cx="31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Conversion Process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152475"/>
            <a:ext cx="85206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50" y="1247975"/>
            <a:ext cx="51246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924950" y="1399600"/>
            <a:ext cx="2624100" cy="30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Weekly meetings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Current operators experience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Current rules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Trainings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Manuals cocreation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MOC/Audits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Certification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Nominated holders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Compensation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Transformation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017725"/>
            <a:ext cx="86457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r>
              <a:rPr lang="en" sz="1400"/>
              <a:t>Partitioning the AMO and convert into Part M and Part 1</a:t>
            </a:r>
            <a:r>
              <a:rPr lang="en" sz="1400"/>
              <a:t>45</a:t>
            </a:r>
            <a:endParaRPr sz="1400"/>
          </a:p>
        </p:txBody>
      </p:sp>
      <p:sp>
        <p:nvSpPr>
          <p:cNvPr id="98" name="Google Shape;98;p17"/>
          <p:cNvSpPr/>
          <p:nvPr/>
        </p:nvSpPr>
        <p:spPr>
          <a:xfrm>
            <a:off x="6219725" y="1667913"/>
            <a:ext cx="2612575" cy="2577525"/>
          </a:xfrm>
          <a:prstGeom prst="flowChartProcess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Part 145s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(inhouse, MROs)</a:t>
            </a:r>
            <a:endParaRPr sz="2400"/>
          </a:p>
        </p:txBody>
      </p:sp>
      <p:sp>
        <p:nvSpPr>
          <p:cNvPr id="99" name="Google Shape;99;p17"/>
          <p:cNvSpPr/>
          <p:nvPr/>
        </p:nvSpPr>
        <p:spPr>
          <a:xfrm>
            <a:off x="583175" y="1854450"/>
            <a:ext cx="2589300" cy="2391000"/>
          </a:xfrm>
          <a:prstGeom prst="bevel">
            <a:avLst>
              <a:gd fmla="val 12500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AMO</a:t>
            </a:r>
            <a:endParaRPr sz="2400"/>
          </a:p>
        </p:txBody>
      </p:sp>
      <p:cxnSp>
        <p:nvCxnSpPr>
          <p:cNvPr id="100" name="Google Shape;100;p17"/>
          <p:cNvCxnSpPr/>
          <p:nvPr/>
        </p:nvCxnSpPr>
        <p:spPr>
          <a:xfrm flipH="1" rot="10800000">
            <a:off x="3242475" y="3048450"/>
            <a:ext cx="723000" cy="3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/>
          <p:nvPr/>
        </p:nvCxnSpPr>
        <p:spPr>
          <a:xfrm>
            <a:off x="5825775" y="3049938"/>
            <a:ext cx="18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/>
          <p:nvPr/>
        </p:nvCxnSpPr>
        <p:spPr>
          <a:xfrm flipH="1" rot="10800000">
            <a:off x="5855000" y="2682525"/>
            <a:ext cx="174900" cy="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/>
          <p:nvPr/>
        </p:nvCxnSpPr>
        <p:spPr>
          <a:xfrm>
            <a:off x="5831625" y="3405700"/>
            <a:ext cx="17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7"/>
          <p:cNvSpPr/>
          <p:nvPr/>
        </p:nvSpPr>
        <p:spPr>
          <a:xfrm>
            <a:off x="4277125" y="2484250"/>
            <a:ext cx="1341300" cy="1376400"/>
          </a:xfrm>
          <a:prstGeom prst="flowChartConnector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M </a:t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Airworthiness Renewal Lesson Learns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Quality vs Airworthiness - how to segregate these findings (example - Lion case)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Mindset change - Does people attitude/mindset change?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Synchronization between Part M and Part 145s - Dissimilar size and pressure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Errors and mistakes - Punish on the very first time, make no mistake!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Experienced (uncovered) and We Obliged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Nominated holder is selected by the accountable manager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Understanding of the meaning of “sufficient” knowledge of continuing airworthiness as per para 9.8 of AN 6102 For example..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/>
              <a:t>9.8 - All persons referred to in paragraphs 9.3, 9.4 and 9.5 of this Notice shall be able to </a:t>
            </a:r>
            <a:r>
              <a:rPr b="1" lang="en" sz="1000" u="sng"/>
              <a:t>show sufficient knowledge</a:t>
            </a:r>
            <a:r>
              <a:rPr b="1" lang="en" sz="1000"/>
              <a:t>, background and appropriate experience related to aircraft continuing airworthiness to the satisfaction of the Director General. </a:t>
            </a:r>
            <a:endParaRPr b="1" sz="10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Timeline for getting approvals, do we hang our organization for some period?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Poison pen emails...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EASA Part M and local authority Part 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Experience building thru partnerships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Should We Tackle It? What Should We Exploit?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Academic studies; we need more and more independent and analytical academic papers for creating dynamics of rules and policy.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Feedback loop to correct our misunderstandings; this should be a continuous improvement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Measure the effectiveness of any implementations. Where is the indicator?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Building competencies thru practical training, coaching and seminars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Mutual respect; all ready rules is meant to regulate. Hence we should not create more rules in order to regulate.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Building trusts among stakeholders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Communications - do we really communicate well?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Else We Can Explore?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Digital technology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Blockchain for supporting operations during multiple AOGs.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Prediction for managing interruptions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Text mining for chronic defect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Bayesian for chronic defect/troubleshooting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Platform for collaborative management OEM+airlines+shops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Big data for visualization looking for opportunities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Organizational Transformation - get more signal than noises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3. Augmented decision making - get more tools than manpower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