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orsiva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850" y="-13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49853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ab8af2e8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ab8af2e8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ab8af2e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ab8af2e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ab8af2e8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ab8af2e8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ab8af2e8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ab8af2e8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ab8af2e8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ab8af2e8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ab8af2e8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ab8af2e8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a033350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a033350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ab8af2e8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ab8af2e8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ab8af2e8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ab8af2e8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Looking From A Different Perspectives 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C0000"/>
                </a:solidFill>
              </a:rPr>
              <a:t>One ASEAN Regulatory</a:t>
            </a:r>
            <a:r>
              <a:rPr lang="en"/>
              <a:t> 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816425" y="3848875"/>
            <a:ext cx="7802700" cy="8865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33333"/>
                </a:solidFill>
                <a:highlight>
                  <a:srgbClr val="FBFBFB"/>
                </a:highlight>
                <a:latin typeface="Calibri"/>
                <a:ea typeface="Calibri"/>
                <a:cs typeface="Calibri"/>
                <a:sym typeface="Calibri"/>
              </a:rPr>
              <a:t>If you want to understand something well, try to explain it simply.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do we start?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230050" y="1017725"/>
            <a:ext cx="8520600" cy="3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u="sng"/>
              <a:t>“Start Up Organization”</a:t>
            </a:r>
            <a:r>
              <a:rPr lang="en"/>
              <a:t> for ASEAN regulatory agency.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Endorsement by ASEAN ministries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Small facility to house “management and operations”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Enforcement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Technology</a:t>
            </a:r>
            <a:endParaRPr/>
          </a:p>
        </p:txBody>
      </p:sp>
      <p:sp>
        <p:nvSpPr>
          <p:cNvPr id="132" name="Google Shape;132;p22"/>
          <p:cNvSpPr/>
          <p:nvPr/>
        </p:nvSpPr>
        <p:spPr>
          <a:xfrm>
            <a:off x="2321900" y="2810825"/>
            <a:ext cx="1818600" cy="1726200"/>
          </a:xfrm>
          <a:prstGeom prst="donut">
            <a:avLst>
              <a:gd name="adj" fmla="val 8334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Organize</a:t>
            </a:r>
            <a:endParaRPr b="1"/>
          </a:p>
        </p:txBody>
      </p:sp>
      <p:sp>
        <p:nvSpPr>
          <p:cNvPr id="133" name="Google Shape;133;p22"/>
          <p:cNvSpPr/>
          <p:nvPr/>
        </p:nvSpPr>
        <p:spPr>
          <a:xfrm>
            <a:off x="3639300" y="2810825"/>
            <a:ext cx="1865400" cy="1726200"/>
          </a:xfrm>
          <a:prstGeom prst="donut">
            <a:avLst>
              <a:gd name="adj" fmla="val 8334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Endorsemen</a:t>
            </a:r>
            <a:r>
              <a:rPr lang="en"/>
              <a:t>t</a:t>
            </a:r>
            <a:endParaRPr/>
          </a:p>
        </p:txBody>
      </p:sp>
      <p:sp>
        <p:nvSpPr>
          <p:cNvPr id="134" name="Google Shape;134;p22"/>
          <p:cNvSpPr/>
          <p:nvPr/>
        </p:nvSpPr>
        <p:spPr>
          <a:xfrm>
            <a:off x="4901775" y="2106700"/>
            <a:ext cx="1818600" cy="1726200"/>
          </a:xfrm>
          <a:prstGeom prst="donut">
            <a:avLst>
              <a:gd name="adj" fmla="val 8334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Facility</a:t>
            </a:r>
            <a:endParaRPr b="1"/>
          </a:p>
        </p:txBody>
      </p:sp>
      <p:sp>
        <p:nvSpPr>
          <p:cNvPr id="135" name="Google Shape;135;p22"/>
          <p:cNvSpPr/>
          <p:nvPr/>
        </p:nvSpPr>
        <p:spPr>
          <a:xfrm>
            <a:off x="6078900" y="2810825"/>
            <a:ext cx="1818600" cy="1726200"/>
          </a:xfrm>
          <a:prstGeom prst="donut">
            <a:avLst>
              <a:gd name="adj" fmla="val 8334"/>
            </a:avLst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Enforcement</a:t>
            </a:r>
            <a:endParaRPr b="1"/>
          </a:p>
        </p:txBody>
      </p:sp>
      <p:sp>
        <p:nvSpPr>
          <p:cNvPr id="136" name="Google Shape;136;p22"/>
          <p:cNvSpPr/>
          <p:nvPr/>
        </p:nvSpPr>
        <p:spPr>
          <a:xfrm>
            <a:off x="2017750" y="4548675"/>
            <a:ext cx="6496500" cy="349800"/>
          </a:xfrm>
          <a:prstGeom prst="bevel">
            <a:avLst>
              <a:gd name="adj" fmla="val 1250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Platform Technology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we have to look from a different point of view?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Threat from the north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Wall in the middle east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Inherent issues within ASEAN geography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are already in place?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else we can do jointly?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do we start?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are we looking from a different point of view?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550" y="1201437"/>
            <a:ext cx="5096687" cy="3318477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5796650" y="1399600"/>
            <a:ext cx="2775900" cy="29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/>
              <a:t>“</a:t>
            </a:r>
            <a:r>
              <a:rPr lang="en" sz="1800" i="1">
                <a:latin typeface="Corsiva"/>
                <a:ea typeface="Corsiva"/>
                <a:cs typeface="Corsiva"/>
                <a:sym typeface="Corsiva"/>
              </a:rPr>
              <a:t>I have learned that two people can look at the exact same thing and see something totally different</a:t>
            </a:r>
            <a:r>
              <a:rPr lang="en" sz="1800" i="1"/>
              <a:t>”.</a:t>
            </a:r>
            <a:endParaRPr sz="1800" i="1"/>
          </a:p>
        </p:txBody>
      </p:sp>
      <p:sp>
        <p:nvSpPr>
          <p:cNvPr id="71" name="Google Shape;71;p15"/>
          <p:cNvSpPr/>
          <p:nvPr/>
        </p:nvSpPr>
        <p:spPr>
          <a:xfrm>
            <a:off x="7056275" y="2950800"/>
            <a:ext cx="1248000" cy="1166400"/>
          </a:xfrm>
          <a:prstGeom prst="ellipse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5924788" y="3032450"/>
            <a:ext cx="7389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begin</a:t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5959925" y="3778900"/>
            <a:ext cx="6645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</a:t>
            </a:r>
            <a:endParaRPr/>
          </a:p>
        </p:txBody>
      </p:sp>
      <p:cxnSp>
        <p:nvCxnSpPr>
          <p:cNvPr id="74" name="Google Shape;74;p15"/>
          <p:cNvCxnSpPr>
            <a:stCxn id="71" idx="2"/>
            <a:endCxn id="71" idx="2"/>
          </p:cNvCxnSpPr>
          <p:nvPr/>
        </p:nvCxnSpPr>
        <p:spPr>
          <a:xfrm>
            <a:off x="7056275" y="35340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5" name="Google Shape;75;p15"/>
          <p:cNvCxnSpPr>
            <a:stCxn id="72" idx="3"/>
            <a:endCxn id="71" idx="2"/>
          </p:cNvCxnSpPr>
          <p:nvPr/>
        </p:nvCxnSpPr>
        <p:spPr>
          <a:xfrm>
            <a:off x="6663688" y="3201500"/>
            <a:ext cx="392700" cy="3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" name="Google Shape;76;p15"/>
          <p:cNvCxnSpPr>
            <a:stCxn id="73" idx="3"/>
            <a:endCxn id="71" idx="2"/>
          </p:cNvCxnSpPr>
          <p:nvPr/>
        </p:nvCxnSpPr>
        <p:spPr>
          <a:xfrm rot="10800000" flipH="1">
            <a:off x="6624425" y="3533950"/>
            <a:ext cx="432000" cy="41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Swarming Flights from the North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 when there are more flights from China to ASEAN in the future?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happen when China impose new rules after rules in order for us to fly freely into China?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happen when (airports) slot time in China is getting less and lesser?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happen when ASEAN open it skies?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775" y="1283800"/>
            <a:ext cx="3169625" cy="316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stumbling wall in the middle east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we beat the middle east airlines in order to fly to overfly to Europe today and be profitable?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Can we be protected from the threat by hugh middle east airlines encroaching into our market segment/catchment area?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Can we insulate ourselves from the middle eastern airlines doing network/code sharing with few giant Chinese airlines?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688" y="1280276"/>
            <a:ext cx="3887926" cy="291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Inherent geographical disadvantages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Having more water than land - is it an advantage to the airlines industry?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Size of land area are small but population are dense, is this good for regulations?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 the middle of ring of fire, affected by climate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Language barrier and cultural diversity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History of colonialism, historically some at war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Fewer big metro cities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304875"/>
            <a:ext cx="3847501" cy="2885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6825"/>
            <a:ext cx="5555850" cy="4166903"/>
          </a:xfrm>
          <a:prstGeom prst="rect">
            <a:avLst/>
          </a:prstGeom>
          <a:noFill/>
          <a:ln>
            <a:noFill/>
          </a:ln>
          <a:effectLst>
            <a:outerShdw blurRad="57150" dist="19050" dir="12600000" algn="bl" rotWithShape="0">
              <a:srgbClr val="000000">
                <a:alpha val="11000"/>
              </a:srgbClr>
            </a:outerShdw>
          </a:effectLst>
        </p:spPr>
      </p:pic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289125" y="4210500"/>
            <a:ext cx="5213400" cy="7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We need to build castle together!</a:t>
            </a:r>
            <a:endParaRPr sz="2400" b="1">
              <a:solidFill>
                <a:srgbClr val="000000"/>
              </a:solidFill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2300" y="292350"/>
            <a:ext cx="1964101" cy="19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/>
          <p:nvPr/>
        </p:nvSpPr>
        <p:spPr>
          <a:xfrm>
            <a:off x="7126250" y="2251413"/>
            <a:ext cx="1376275" cy="1935325"/>
          </a:xfrm>
          <a:prstGeom prst="flowChartManualOperation">
            <a:avLst/>
          </a:prstGeom>
          <a:gradFill>
            <a:gsLst>
              <a:gs pos="0">
                <a:srgbClr val="BFBFBF"/>
              </a:gs>
              <a:gs pos="75000">
                <a:srgbClr val="868686"/>
              </a:gs>
              <a:gs pos="87000">
                <a:srgbClr val="999999"/>
              </a:gs>
              <a:gs pos="88000">
                <a:srgbClr val="7D7D7D"/>
              </a:gs>
              <a:gs pos="94000">
                <a:srgbClr val="787878"/>
              </a:gs>
              <a:gs pos="100000">
                <a:srgbClr val="737373"/>
              </a:gs>
            </a:gsLst>
            <a:path path="circle">
              <a:fillToRect t="100000" r="100000"/>
            </a:path>
            <a:tileRect l="-100000" b="-10000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ASEAN </a:t>
            </a:r>
            <a:r>
              <a:rPr lang="en" sz="800" b="1">
                <a:solidFill>
                  <a:schemeClr val="accent6"/>
                </a:solidFill>
              </a:rPr>
              <a:t>Regulation</a:t>
            </a:r>
            <a:endParaRPr sz="800" b="1">
              <a:solidFill>
                <a:schemeClr val="accent6"/>
              </a:solidFill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6076575" y="2927475"/>
            <a:ext cx="828000" cy="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0000"/>
                </a:solidFill>
              </a:rPr>
              <a:t>=</a:t>
            </a:r>
            <a:endParaRPr sz="7200">
              <a:solidFill>
                <a:srgbClr val="FF0000"/>
              </a:solidFill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7487825" y="2740875"/>
            <a:ext cx="548400" cy="12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0000"/>
                </a:solidFill>
              </a:rPr>
              <a:t>1</a:t>
            </a:r>
            <a:endParaRPr sz="6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already in place?</a:t>
            </a: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ASAM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SEARIF, authority club where meeting were to set directions for Part M by country..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ICAO Office in Bangkok, recently there was a First Meeting of ASEAN Regulators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EASA Office teaming up with COSCAP to “assist” the enforcement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Established local authorities, under ICAO governance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Safety investigation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SMS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areas to explore, where to exploit?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Oversight, enforcement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Associations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Leaderships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Job market growth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Universities and colleges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Exploit EASA/ASEAN Authorities Agreement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Exploit personnel licensing interASEAN recognition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Exploit Design Organization Approval recognition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Exploit Part M standardization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Exploit 83 Bis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UAV rules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3" name="Google Shape;123;p21"/>
          <p:cNvSpPr/>
          <p:nvPr/>
        </p:nvSpPr>
        <p:spPr>
          <a:xfrm>
            <a:off x="6064875" y="1152475"/>
            <a:ext cx="2697300" cy="3267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Ministerial</a:t>
            </a:r>
            <a:endParaRPr b="1"/>
          </a:p>
        </p:txBody>
      </p:sp>
      <p:sp>
        <p:nvSpPr>
          <p:cNvPr id="124" name="Google Shape;124;p21"/>
          <p:cNvSpPr/>
          <p:nvPr/>
        </p:nvSpPr>
        <p:spPr>
          <a:xfrm>
            <a:off x="6064875" y="1479175"/>
            <a:ext cx="2697300" cy="3267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Regulators</a:t>
            </a:r>
            <a:endParaRPr b="1"/>
          </a:p>
        </p:txBody>
      </p:sp>
      <p:sp>
        <p:nvSpPr>
          <p:cNvPr id="125" name="Google Shape;125;p21"/>
          <p:cNvSpPr/>
          <p:nvPr/>
        </p:nvSpPr>
        <p:spPr>
          <a:xfrm>
            <a:off x="6064875" y="1805875"/>
            <a:ext cx="2697300" cy="4431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Universities/Colleges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On-screen Show (16:9)</PresentationFormat>
  <Paragraphs>69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Corsiva</vt:lpstr>
      <vt:lpstr>Calibri</vt:lpstr>
      <vt:lpstr>Simple Light</vt:lpstr>
      <vt:lpstr>Looking From A Different Perspectives </vt:lpstr>
      <vt:lpstr>Agenda</vt:lpstr>
      <vt:lpstr>Why are we looking from a different point of view?</vt:lpstr>
      <vt:lpstr>Swarming Flights from the North</vt:lpstr>
      <vt:lpstr>The stumbling wall in the middle east</vt:lpstr>
      <vt:lpstr>Inherent geographical disadvantages</vt:lpstr>
      <vt:lpstr>We need to build castle together!</vt:lpstr>
      <vt:lpstr>What is already in place?</vt:lpstr>
      <vt:lpstr>What areas to explore, where to exploit?</vt:lpstr>
      <vt:lpstr>Where do we start?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From A Different Perspectives </dc:title>
  <dc:creator>Optiplex 7010</dc:creator>
  <cp:lastModifiedBy>Optiplex 7010</cp:lastModifiedBy>
  <cp:revision>1</cp:revision>
  <dcterms:modified xsi:type="dcterms:W3CDTF">2018-12-26T03:30:11Z</dcterms:modified>
</cp:coreProperties>
</file>