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63" r:id="rId2"/>
    <p:sldId id="265" r:id="rId3"/>
    <p:sldId id="326" r:id="rId4"/>
    <p:sldId id="271" r:id="rId5"/>
    <p:sldId id="331" r:id="rId6"/>
    <p:sldId id="266" r:id="rId7"/>
    <p:sldId id="268" r:id="rId8"/>
    <p:sldId id="272" r:id="rId9"/>
    <p:sldId id="330" r:id="rId10"/>
    <p:sldId id="305" r:id="rId11"/>
    <p:sldId id="325" r:id="rId12"/>
    <p:sldId id="329" r:id="rId13"/>
    <p:sldId id="332" r:id="rId14"/>
    <p:sldId id="328" r:id="rId15"/>
    <p:sldId id="313" r:id="rId16"/>
    <p:sldId id="30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B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84820"/>
  </p:normalViewPr>
  <p:slideViewPr>
    <p:cSldViewPr snapToGrid="0">
      <p:cViewPr>
        <p:scale>
          <a:sx n="101" d="100"/>
          <a:sy n="101" d="100"/>
        </p:scale>
        <p:origin x="-1398" y="-1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72D91F7F-8015-9548-9765-700B9F9FA4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BA706130-C82E-1F44-A183-64F8856C0E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E141D4-F9A2-0045-82B0-E8BCBCA94785}" type="datetimeFigureOut">
              <a:rPr lang="en-US" smtClean="0"/>
              <a:t>12/21/2018</a:t>
            </a:fld>
            <a:endParaRPr lang="en-US"/>
          </a:p>
        </p:txBody>
      </p:sp>
      <p:sp>
        <p:nvSpPr>
          <p:cNvPr id="4" name="Footer Placeholder 3">
            <a:extLst>
              <a:ext uri="{FF2B5EF4-FFF2-40B4-BE49-F238E27FC236}">
                <a16:creationId xmlns="" xmlns:a16="http://schemas.microsoft.com/office/drawing/2014/main" id="{226C7379-C00E-FD4A-AF5A-4222628CA6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3803C7CE-948C-7C48-A282-088DDB6995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1F7422-71AB-B743-A52F-819A2CD11476}" type="slidenum">
              <a:rPr lang="en-US" smtClean="0"/>
              <a:t>‹#›</a:t>
            </a:fld>
            <a:endParaRPr lang="en-US"/>
          </a:p>
        </p:txBody>
      </p:sp>
    </p:spTree>
    <p:extLst>
      <p:ext uri="{BB962C8B-B14F-4D97-AF65-F5344CB8AC3E}">
        <p14:creationId xmlns:p14="http://schemas.microsoft.com/office/powerpoint/2010/main" val="1127169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817BB-C834-3644-A77B-EFB032D4778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9A3D51-4225-074B-896E-C52C92D996D9}" type="slidenum">
              <a:rPr lang="en-US" smtClean="0"/>
              <a:t>‹#›</a:t>
            </a:fld>
            <a:endParaRPr lang="en-US"/>
          </a:p>
        </p:txBody>
      </p:sp>
    </p:spTree>
    <p:extLst>
      <p:ext uri="{BB962C8B-B14F-4D97-AF65-F5344CB8AC3E}">
        <p14:creationId xmlns:p14="http://schemas.microsoft.com/office/powerpoint/2010/main" val="2225254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sz="1200" kern="1200" dirty="0">
                <a:solidFill>
                  <a:schemeClr val="tx1"/>
                </a:solidFill>
                <a:effectLst/>
                <a:latin typeface="Arial" charset="0"/>
                <a:ea typeface="+mn-ea"/>
                <a:cs typeface="+mn-cs"/>
              </a:rPr>
              <a:t>The liberalization process in ASEAN is in progress, but slow.</a:t>
            </a:r>
            <a:endParaRPr lang="en-US" dirty="0"/>
          </a:p>
        </p:txBody>
      </p:sp>
      <p:sp>
        <p:nvSpPr>
          <p:cNvPr id="4" name="Slide Number Placeholder 3"/>
          <p:cNvSpPr>
            <a:spLocks noGrp="1"/>
          </p:cNvSpPr>
          <p:nvPr>
            <p:ph type="sldNum" sz="quarter" idx="5"/>
          </p:nvPr>
        </p:nvSpPr>
        <p:spPr/>
        <p:txBody>
          <a:bodyPr/>
          <a:lstStyle/>
          <a:p>
            <a:fld id="{689A3D51-4225-074B-896E-C52C92D996D9}" type="slidenum">
              <a:rPr lang="en-US" smtClean="0"/>
              <a:t>3</a:t>
            </a:fld>
            <a:endParaRPr lang="en-US"/>
          </a:p>
        </p:txBody>
      </p:sp>
    </p:spTree>
    <p:extLst>
      <p:ext uri="{BB962C8B-B14F-4D97-AF65-F5344CB8AC3E}">
        <p14:creationId xmlns:p14="http://schemas.microsoft.com/office/powerpoint/2010/main" val="237110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Book Antiqua" panose="02040602050305030304" pitchFamily="18" charset="0"/>
              </a:rPr>
              <a:t>ASEAN Open Skies only covers up to the 5</a:t>
            </a:r>
            <a:r>
              <a:rPr lang="en-US" sz="1000" baseline="30000" dirty="0">
                <a:latin typeface="Book Antiqua" panose="02040602050305030304" pitchFamily="18" charset="0"/>
              </a:rPr>
              <a:t>th</a:t>
            </a:r>
            <a:r>
              <a:rPr lang="en-US" sz="1000" dirty="0">
                <a:latin typeface="Book Antiqua" panose="02040602050305030304" pitchFamily="18" charset="0"/>
              </a:rPr>
              <a:t> Freedom of the Air.</a:t>
            </a:r>
          </a:p>
        </p:txBody>
      </p:sp>
      <p:sp>
        <p:nvSpPr>
          <p:cNvPr id="4" name="Slide Number Placeholder 3"/>
          <p:cNvSpPr>
            <a:spLocks noGrp="1"/>
          </p:cNvSpPr>
          <p:nvPr>
            <p:ph type="sldNum" sz="quarter" idx="5"/>
          </p:nvPr>
        </p:nvSpPr>
        <p:spPr/>
        <p:txBody>
          <a:bodyPr/>
          <a:lstStyle/>
          <a:p>
            <a:fld id="{689A3D51-4225-074B-896E-C52C92D996D9}" type="slidenum">
              <a:rPr lang="en-US" smtClean="0"/>
              <a:t>4</a:t>
            </a:fld>
            <a:endParaRPr lang="en-US"/>
          </a:p>
        </p:txBody>
      </p:sp>
    </p:spTree>
    <p:extLst>
      <p:ext uri="{BB962C8B-B14F-4D97-AF65-F5344CB8AC3E}">
        <p14:creationId xmlns:p14="http://schemas.microsoft.com/office/powerpoint/2010/main" val="990412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Book Antiqua" panose="02040602050305030304" pitchFamily="18" charset="0"/>
              </a:rPr>
              <a:t>ASEAN Open Skies only covers up to the 5</a:t>
            </a:r>
            <a:r>
              <a:rPr lang="en-US" sz="1000" baseline="30000" dirty="0">
                <a:latin typeface="Book Antiqua" panose="02040602050305030304" pitchFamily="18" charset="0"/>
              </a:rPr>
              <a:t>th</a:t>
            </a:r>
            <a:r>
              <a:rPr lang="en-US" sz="1000" dirty="0">
                <a:latin typeface="Book Antiqua" panose="02040602050305030304" pitchFamily="18" charset="0"/>
              </a:rPr>
              <a:t> Freedom of the Air.</a:t>
            </a:r>
          </a:p>
        </p:txBody>
      </p:sp>
      <p:sp>
        <p:nvSpPr>
          <p:cNvPr id="4" name="Slide Number Placeholder 3"/>
          <p:cNvSpPr>
            <a:spLocks noGrp="1"/>
          </p:cNvSpPr>
          <p:nvPr>
            <p:ph type="sldNum" sz="quarter" idx="5"/>
          </p:nvPr>
        </p:nvSpPr>
        <p:spPr/>
        <p:txBody>
          <a:bodyPr/>
          <a:lstStyle/>
          <a:p>
            <a:fld id="{689A3D51-4225-074B-896E-C52C92D996D9}" type="slidenum">
              <a:rPr lang="en-US" smtClean="0"/>
              <a:t>5</a:t>
            </a:fld>
            <a:endParaRPr lang="en-US"/>
          </a:p>
        </p:txBody>
      </p:sp>
    </p:spTree>
    <p:extLst>
      <p:ext uri="{BB962C8B-B14F-4D97-AF65-F5344CB8AC3E}">
        <p14:creationId xmlns:p14="http://schemas.microsoft.com/office/powerpoint/2010/main" val="1810304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practice so far in ASEAN.</a:t>
            </a:r>
          </a:p>
        </p:txBody>
      </p:sp>
      <p:sp>
        <p:nvSpPr>
          <p:cNvPr id="4" name="Slide Number Placeholder 3"/>
          <p:cNvSpPr>
            <a:spLocks noGrp="1"/>
          </p:cNvSpPr>
          <p:nvPr>
            <p:ph type="sldNum" sz="quarter" idx="5"/>
          </p:nvPr>
        </p:nvSpPr>
        <p:spPr/>
        <p:txBody>
          <a:bodyPr/>
          <a:lstStyle/>
          <a:p>
            <a:fld id="{689A3D51-4225-074B-896E-C52C92D996D9}" type="slidenum">
              <a:rPr lang="en-US" smtClean="0"/>
              <a:t>6</a:t>
            </a:fld>
            <a:endParaRPr lang="en-US"/>
          </a:p>
        </p:txBody>
      </p:sp>
    </p:spTree>
    <p:extLst>
      <p:ext uri="{BB962C8B-B14F-4D97-AF65-F5344CB8AC3E}">
        <p14:creationId xmlns:p14="http://schemas.microsoft.com/office/powerpoint/2010/main" val="553169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sz="1200" b="0" i="0" kern="1200" dirty="0">
                <a:solidFill>
                  <a:schemeClr val="tx1"/>
                </a:solidFill>
                <a:effectLst/>
                <a:latin typeface="Arial" charset="0"/>
                <a:ea typeface="+mn-ea"/>
                <a:cs typeface="+mn-cs"/>
              </a:rPr>
              <a:t>This is a Protocol to be ratified in addition to the 5th Freedom Traffic Rights already in place in ASEAN.</a:t>
            </a:r>
          </a:p>
          <a:p>
            <a:endParaRPr lang="en-ID" sz="1200" b="0" i="0" kern="1200" dirty="0">
              <a:solidFill>
                <a:schemeClr val="tx1"/>
              </a:solidFill>
              <a:effectLst/>
              <a:latin typeface="Arial" charset="0"/>
              <a:ea typeface="+mn-ea"/>
              <a:cs typeface="+mn-cs"/>
            </a:endParaRPr>
          </a:p>
          <a:p>
            <a:r>
              <a:rPr lang="en-ID" sz="1200" b="0" i="0" kern="1200" dirty="0">
                <a:solidFill>
                  <a:schemeClr val="tx1"/>
                </a:solidFill>
                <a:effectLst/>
                <a:latin typeface="Arial" charset="0"/>
                <a:ea typeface="+mn-ea"/>
                <a:cs typeface="+mn-cs"/>
              </a:rPr>
              <a:t>This Protocol, once ratified, will allow ASEAN-based carriers to carry out international traffic from their home base in a AMS (A) to more than one airport in another AMS (B1, B2) without the right to sell tickets or transport passengers solely from B1 to B2. It does not really constitute 7th or 8th Freedom Traffic Rights as per ICAO definitions but allows domestic connections for international traffic in another AMS.</a:t>
            </a:r>
          </a:p>
          <a:p>
            <a:endParaRPr lang="en-ID" sz="1200" b="0" i="0" kern="1200" dirty="0">
              <a:solidFill>
                <a:schemeClr val="tx1"/>
              </a:solidFill>
              <a:effectLst/>
              <a:latin typeface="Arial" charset="0"/>
              <a:ea typeface="+mn-ea"/>
              <a:cs typeface="+mn-cs"/>
            </a:endParaRPr>
          </a:p>
          <a:p>
            <a:r>
              <a:rPr lang="en-ID" sz="1200" b="0" i="0" kern="1200" dirty="0">
                <a:solidFill>
                  <a:schemeClr val="tx1"/>
                </a:solidFill>
                <a:effectLst/>
                <a:latin typeface="Arial" charset="0"/>
                <a:ea typeface="+mn-ea"/>
                <a:cs typeface="+mn-cs"/>
              </a:rPr>
              <a:t>Perhaps the new situation shall test low-fare airline or low-cost carrier business model by not only serving point-to-point destination.</a:t>
            </a:r>
          </a:p>
          <a:p>
            <a:endParaRPr lang="en-ID" sz="1200" b="0" i="0" kern="1200" dirty="0">
              <a:solidFill>
                <a:schemeClr val="tx1"/>
              </a:solidFill>
              <a:effectLst/>
              <a:latin typeface="Arial" charset="0"/>
              <a:ea typeface="+mn-ea"/>
              <a:cs typeface="+mn-cs"/>
            </a:endParaRPr>
          </a:p>
          <a:p>
            <a:r>
              <a:rPr lang="en-ID" sz="1200" b="0" i="0" kern="1200" dirty="0">
                <a:solidFill>
                  <a:schemeClr val="tx1"/>
                </a:solidFill>
                <a:effectLst/>
                <a:latin typeface="Arial" charset="0"/>
                <a:ea typeface="+mn-ea"/>
                <a:cs typeface="+mn-cs"/>
              </a:rPr>
              <a:t>Mr. John travels from Bangkok to Bali. He could buy two tickets, </a:t>
            </a:r>
            <a:r>
              <a:rPr lang="en-ID" sz="1200" b="0" i="0" kern="1200" dirty="0" err="1">
                <a:solidFill>
                  <a:schemeClr val="tx1"/>
                </a:solidFill>
                <a:effectLst/>
                <a:latin typeface="Arial" charset="0"/>
                <a:ea typeface="+mn-ea"/>
                <a:cs typeface="+mn-cs"/>
              </a:rPr>
              <a:t>i</a:t>
            </a:r>
            <a:r>
              <a:rPr lang="en-ID" sz="1200" b="0" i="0" kern="1200" dirty="0">
                <a:solidFill>
                  <a:schemeClr val="tx1"/>
                </a:solidFill>
                <a:effectLst/>
                <a:latin typeface="Arial" charset="0"/>
                <a:ea typeface="+mn-ea"/>
                <a:cs typeface="+mn-cs"/>
              </a:rPr>
              <a:t>.) Bangkok to Medan; and ii.) Medan to Bali or with the Protocol enforced, he could find Bangkok to Bali in a single ticket.</a:t>
            </a:r>
          </a:p>
          <a:p>
            <a:endParaRPr lang="en-ID" sz="1200" b="0" i="0" kern="1200" dirty="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D" sz="1200" b="0" i="0" kern="1200" dirty="0">
                <a:solidFill>
                  <a:schemeClr val="tx1"/>
                </a:solidFill>
                <a:effectLst/>
                <a:latin typeface="Arial" charset="0"/>
                <a:ea typeface="+mn-ea"/>
                <a:cs typeface="+mn-cs"/>
              </a:rPr>
              <a:t>The new situation shall reduce passengers chance to face domestic law; in case the whole journey is issued with a single ticket. However, such protection is not yet at the maximum level considering half of ASEAN member states are still with the Warsaw regime.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D" sz="1200" b="0" i="0" kern="1200" dirty="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D" sz="1200" b="0" i="0" kern="1200" dirty="0">
                <a:solidFill>
                  <a:schemeClr val="tx1"/>
                </a:solidFill>
                <a:effectLst/>
                <a:latin typeface="Arial" charset="0"/>
                <a:ea typeface="+mn-ea"/>
                <a:cs typeface="+mn-cs"/>
              </a:rPr>
              <a:t>Will it change the current ‘best practice’?</a:t>
            </a:r>
          </a:p>
        </p:txBody>
      </p:sp>
      <p:sp>
        <p:nvSpPr>
          <p:cNvPr id="4" name="Slide Number Placeholder 3"/>
          <p:cNvSpPr>
            <a:spLocks noGrp="1"/>
          </p:cNvSpPr>
          <p:nvPr>
            <p:ph type="sldNum" sz="quarter" idx="5"/>
          </p:nvPr>
        </p:nvSpPr>
        <p:spPr/>
        <p:txBody>
          <a:bodyPr/>
          <a:lstStyle/>
          <a:p>
            <a:fld id="{689A3D51-4225-074B-896E-C52C92D996D9}" type="slidenum">
              <a:rPr lang="en-US" smtClean="0"/>
              <a:t>8</a:t>
            </a:fld>
            <a:endParaRPr lang="en-US"/>
          </a:p>
        </p:txBody>
      </p:sp>
    </p:spTree>
    <p:extLst>
      <p:ext uri="{BB962C8B-B14F-4D97-AF65-F5344CB8AC3E}">
        <p14:creationId xmlns:p14="http://schemas.microsoft.com/office/powerpoint/2010/main" val="2972718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sz="1200" b="0" i="0" kern="1200" dirty="0">
                <a:solidFill>
                  <a:schemeClr val="tx1"/>
                </a:solidFill>
                <a:effectLst/>
                <a:latin typeface="Arial" charset="0"/>
                <a:ea typeface="+mn-ea"/>
                <a:cs typeface="+mn-cs"/>
              </a:rPr>
              <a:t>This is a Protocol to be ratified in addition to the 5th Freedom Traffic Rights already in place in ASEAN.</a:t>
            </a:r>
          </a:p>
          <a:p>
            <a:endParaRPr lang="en-ID" sz="1200" b="0" i="0" kern="1200" dirty="0">
              <a:solidFill>
                <a:schemeClr val="tx1"/>
              </a:solidFill>
              <a:effectLst/>
              <a:latin typeface="Arial" charset="0"/>
              <a:ea typeface="+mn-ea"/>
              <a:cs typeface="+mn-cs"/>
            </a:endParaRPr>
          </a:p>
          <a:p>
            <a:r>
              <a:rPr lang="en-ID" sz="1200" b="0" i="0" kern="1200" dirty="0">
                <a:solidFill>
                  <a:schemeClr val="tx1"/>
                </a:solidFill>
                <a:effectLst/>
                <a:latin typeface="Arial" charset="0"/>
                <a:ea typeface="+mn-ea"/>
                <a:cs typeface="+mn-cs"/>
              </a:rPr>
              <a:t>This Protocol, once ratified, will allow ASEAN-based carriers to carry out international traffic from their home base in a AMS (A) to more than one airport in another AMS (B1, B2) without the right to sell tickets or transport passengers solely from B1 to B2. It does not really constitute 7th or 8th Freedom Traffic Rights as per ICAO definitions but allows domestic connections for international traffic in another AMS.</a:t>
            </a:r>
          </a:p>
          <a:p>
            <a:endParaRPr lang="en-ID" sz="1200" b="0" i="0" kern="1200" dirty="0">
              <a:solidFill>
                <a:schemeClr val="tx1"/>
              </a:solidFill>
              <a:effectLst/>
              <a:latin typeface="Arial" charset="0"/>
              <a:ea typeface="+mn-ea"/>
              <a:cs typeface="+mn-cs"/>
            </a:endParaRPr>
          </a:p>
          <a:p>
            <a:r>
              <a:rPr lang="en-ID" sz="1200" b="0" i="0" kern="1200" dirty="0">
                <a:solidFill>
                  <a:schemeClr val="tx1"/>
                </a:solidFill>
                <a:effectLst/>
                <a:latin typeface="Arial" charset="0"/>
                <a:ea typeface="+mn-ea"/>
                <a:cs typeface="+mn-cs"/>
              </a:rPr>
              <a:t>Perhaps the new situation shall test low-fare airline or low-cost carrier business model by not only serving point-to-point destination.</a:t>
            </a:r>
          </a:p>
          <a:p>
            <a:endParaRPr lang="en-ID" sz="1200" b="0" i="0" kern="1200" dirty="0">
              <a:solidFill>
                <a:schemeClr val="tx1"/>
              </a:solidFill>
              <a:effectLst/>
              <a:latin typeface="Arial" charset="0"/>
              <a:ea typeface="+mn-ea"/>
              <a:cs typeface="+mn-cs"/>
            </a:endParaRPr>
          </a:p>
          <a:p>
            <a:r>
              <a:rPr lang="en-ID" sz="1200" b="0" i="0" kern="1200" dirty="0">
                <a:solidFill>
                  <a:schemeClr val="tx1"/>
                </a:solidFill>
                <a:effectLst/>
                <a:latin typeface="Arial" charset="0"/>
                <a:ea typeface="+mn-ea"/>
                <a:cs typeface="+mn-cs"/>
              </a:rPr>
              <a:t>Mr. John travels from Bangkok to Bali. He could buy two tickets, </a:t>
            </a:r>
            <a:r>
              <a:rPr lang="en-ID" sz="1200" b="0" i="0" kern="1200" dirty="0" err="1">
                <a:solidFill>
                  <a:schemeClr val="tx1"/>
                </a:solidFill>
                <a:effectLst/>
                <a:latin typeface="Arial" charset="0"/>
                <a:ea typeface="+mn-ea"/>
                <a:cs typeface="+mn-cs"/>
              </a:rPr>
              <a:t>i</a:t>
            </a:r>
            <a:r>
              <a:rPr lang="en-ID" sz="1200" b="0" i="0" kern="1200" dirty="0">
                <a:solidFill>
                  <a:schemeClr val="tx1"/>
                </a:solidFill>
                <a:effectLst/>
                <a:latin typeface="Arial" charset="0"/>
                <a:ea typeface="+mn-ea"/>
                <a:cs typeface="+mn-cs"/>
              </a:rPr>
              <a:t>.) Bangkok to Medan; and ii.) Medan to Bali or with the Protocol </a:t>
            </a:r>
            <a:r>
              <a:rPr lang="en-ID" sz="1200" b="0" i="0" kern="1200" dirty="0" err="1">
                <a:solidFill>
                  <a:schemeClr val="tx1"/>
                </a:solidFill>
                <a:effectLst/>
                <a:latin typeface="Arial" charset="0"/>
                <a:ea typeface="+mn-ea"/>
                <a:cs typeface="+mn-cs"/>
              </a:rPr>
              <a:t>enforcr</a:t>
            </a:r>
            <a:endParaRPr lang="en-ID" sz="1200" b="0" i="0" kern="1200" dirty="0">
              <a:solidFill>
                <a:schemeClr val="tx1"/>
              </a:solidFill>
              <a:effectLst/>
              <a:latin typeface="Arial" charset="0"/>
              <a:ea typeface="+mn-ea"/>
              <a:cs typeface="+mn-cs"/>
            </a:endParaRPr>
          </a:p>
          <a:p>
            <a:endParaRPr lang="en-ID" sz="1200" b="0" i="0" kern="1200" dirty="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D" sz="1200" b="0" i="0" kern="1200" dirty="0">
                <a:solidFill>
                  <a:schemeClr val="tx1"/>
                </a:solidFill>
                <a:effectLst/>
                <a:latin typeface="Arial" charset="0"/>
                <a:ea typeface="+mn-ea"/>
                <a:cs typeface="+mn-cs"/>
              </a:rPr>
              <a:t>The new situation shall reduce passengers chance to face domestic law; in case the whole journey is issued with a single ticket. However, such protection is not yet at the maximum level considering half of ASEAN member states are still with the Warsaw regime.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D" sz="1200" b="0" i="0" kern="1200" dirty="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D" sz="1200" b="0" i="0" kern="1200" dirty="0">
                <a:solidFill>
                  <a:schemeClr val="tx1"/>
                </a:solidFill>
                <a:effectLst/>
                <a:latin typeface="Arial" charset="0"/>
                <a:ea typeface="+mn-ea"/>
                <a:cs typeface="+mn-cs"/>
              </a:rPr>
              <a:t>Will it change the current ‘best practice’?</a:t>
            </a:r>
          </a:p>
          <a:p>
            <a:endParaRPr lang="en-ID"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fld id="{689A3D51-4225-074B-896E-C52C92D996D9}" type="slidenum">
              <a:rPr lang="en-US" smtClean="0"/>
              <a:t>9</a:t>
            </a:fld>
            <a:endParaRPr lang="en-US"/>
          </a:p>
        </p:txBody>
      </p:sp>
    </p:spTree>
    <p:extLst>
      <p:ext uri="{BB962C8B-B14F-4D97-AF65-F5344CB8AC3E}">
        <p14:creationId xmlns:p14="http://schemas.microsoft.com/office/powerpoint/2010/main" val="3917237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FEDF71A-6CF9-43A4-B5BD-55CDEF12EA48}" type="datetimeFigureOut">
              <a:rPr lang="en-US" smtClean="0"/>
              <a:pPr/>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D073C-9861-4A54-86FF-DDED8B10794E}" type="slidenum">
              <a:rPr lang="en-US" smtClean="0"/>
              <a:pPr/>
              <a:t>‹#›</a:t>
            </a:fld>
            <a:endParaRPr lang="en-US"/>
          </a:p>
        </p:txBody>
      </p:sp>
    </p:spTree>
    <p:extLst>
      <p:ext uri="{BB962C8B-B14F-4D97-AF65-F5344CB8AC3E}">
        <p14:creationId xmlns:p14="http://schemas.microsoft.com/office/powerpoint/2010/main" val="2880391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DF71A-6CF9-43A4-B5BD-55CDEF12EA48}" type="datetimeFigureOut">
              <a:rPr lang="en-US" smtClean="0"/>
              <a:pPr/>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D073C-9861-4A54-86FF-DDED8B10794E}" type="slidenum">
              <a:rPr lang="en-US" smtClean="0"/>
              <a:pPr/>
              <a:t>‹#›</a:t>
            </a:fld>
            <a:endParaRPr lang="en-US"/>
          </a:p>
        </p:txBody>
      </p:sp>
    </p:spTree>
    <p:extLst>
      <p:ext uri="{BB962C8B-B14F-4D97-AF65-F5344CB8AC3E}">
        <p14:creationId xmlns:p14="http://schemas.microsoft.com/office/powerpoint/2010/main" val="3279905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DF71A-6CF9-43A4-B5BD-55CDEF12EA48}" type="datetimeFigureOut">
              <a:rPr lang="en-US" smtClean="0"/>
              <a:pPr/>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D073C-9861-4A54-86FF-DDED8B10794E}" type="slidenum">
              <a:rPr lang="en-US" smtClean="0"/>
              <a:pPr/>
              <a:t>‹#›</a:t>
            </a:fld>
            <a:endParaRPr lang="en-US"/>
          </a:p>
        </p:txBody>
      </p:sp>
    </p:spTree>
    <p:extLst>
      <p:ext uri="{BB962C8B-B14F-4D97-AF65-F5344CB8AC3E}">
        <p14:creationId xmlns:p14="http://schemas.microsoft.com/office/powerpoint/2010/main" val="1194490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DF71A-6CF9-43A4-B5BD-55CDEF12EA48}" type="datetimeFigureOut">
              <a:rPr lang="en-US" smtClean="0"/>
              <a:pPr/>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D073C-9861-4A54-86FF-DDED8B10794E}" type="slidenum">
              <a:rPr lang="en-US" smtClean="0"/>
              <a:pPr/>
              <a:t>‹#›</a:t>
            </a:fld>
            <a:endParaRPr lang="en-US"/>
          </a:p>
        </p:txBody>
      </p:sp>
    </p:spTree>
    <p:extLst>
      <p:ext uri="{BB962C8B-B14F-4D97-AF65-F5344CB8AC3E}">
        <p14:creationId xmlns:p14="http://schemas.microsoft.com/office/powerpoint/2010/main" val="1134632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EDF71A-6CF9-43A4-B5BD-55CDEF12EA48}" type="datetimeFigureOut">
              <a:rPr lang="en-US" smtClean="0"/>
              <a:pPr/>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D073C-9861-4A54-86FF-DDED8B10794E}" type="slidenum">
              <a:rPr lang="en-US" smtClean="0"/>
              <a:pPr/>
              <a:t>‹#›</a:t>
            </a:fld>
            <a:endParaRPr lang="en-US"/>
          </a:p>
        </p:txBody>
      </p:sp>
    </p:spTree>
    <p:extLst>
      <p:ext uri="{BB962C8B-B14F-4D97-AF65-F5344CB8AC3E}">
        <p14:creationId xmlns:p14="http://schemas.microsoft.com/office/powerpoint/2010/main" val="2722562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EDF71A-6CF9-43A4-B5BD-55CDEF12EA48}" type="datetimeFigureOut">
              <a:rPr lang="en-US" smtClean="0"/>
              <a:pPr/>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D073C-9861-4A54-86FF-DDED8B10794E}" type="slidenum">
              <a:rPr lang="en-US" smtClean="0"/>
              <a:pPr/>
              <a:t>‹#›</a:t>
            </a:fld>
            <a:endParaRPr lang="en-US"/>
          </a:p>
        </p:txBody>
      </p:sp>
    </p:spTree>
    <p:extLst>
      <p:ext uri="{BB962C8B-B14F-4D97-AF65-F5344CB8AC3E}">
        <p14:creationId xmlns:p14="http://schemas.microsoft.com/office/powerpoint/2010/main" val="315558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EDF71A-6CF9-43A4-B5BD-55CDEF12EA48}" type="datetimeFigureOut">
              <a:rPr lang="en-US" smtClean="0"/>
              <a:pPr/>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9D073C-9861-4A54-86FF-DDED8B10794E}" type="slidenum">
              <a:rPr lang="en-US" smtClean="0"/>
              <a:pPr/>
              <a:t>‹#›</a:t>
            </a:fld>
            <a:endParaRPr lang="en-US"/>
          </a:p>
        </p:txBody>
      </p:sp>
    </p:spTree>
    <p:extLst>
      <p:ext uri="{BB962C8B-B14F-4D97-AF65-F5344CB8AC3E}">
        <p14:creationId xmlns:p14="http://schemas.microsoft.com/office/powerpoint/2010/main" val="4160317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EDF71A-6CF9-43A4-B5BD-55CDEF12EA48}" type="datetimeFigureOut">
              <a:rPr lang="en-US" smtClean="0"/>
              <a:pPr/>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9D073C-9861-4A54-86FF-DDED8B10794E}" type="slidenum">
              <a:rPr lang="en-US" smtClean="0"/>
              <a:pPr/>
              <a:t>‹#›</a:t>
            </a:fld>
            <a:endParaRPr lang="en-US"/>
          </a:p>
        </p:txBody>
      </p:sp>
    </p:spTree>
    <p:extLst>
      <p:ext uri="{BB962C8B-B14F-4D97-AF65-F5344CB8AC3E}">
        <p14:creationId xmlns:p14="http://schemas.microsoft.com/office/powerpoint/2010/main" val="2941857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DF71A-6CF9-43A4-B5BD-55CDEF12EA48}" type="datetimeFigureOut">
              <a:rPr lang="en-US" smtClean="0"/>
              <a:pPr/>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9D073C-9861-4A54-86FF-DDED8B10794E}" type="slidenum">
              <a:rPr lang="en-US" smtClean="0"/>
              <a:pPr/>
              <a:t>‹#›</a:t>
            </a:fld>
            <a:endParaRPr lang="en-US"/>
          </a:p>
        </p:txBody>
      </p:sp>
    </p:spTree>
    <p:extLst>
      <p:ext uri="{BB962C8B-B14F-4D97-AF65-F5344CB8AC3E}">
        <p14:creationId xmlns:p14="http://schemas.microsoft.com/office/powerpoint/2010/main" val="941705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EDF71A-6CF9-43A4-B5BD-55CDEF12EA48}" type="datetimeFigureOut">
              <a:rPr lang="en-US" smtClean="0"/>
              <a:pPr/>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D073C-9861-4A54-86FF-DDED8B10794E}" type="slidenum">
              <a:rPr lang="en-US" smtClean="0"/>
              <a:pPr/>
              <a:t>‹#›</a:t>
            </a:fld>
            <a:endParaRPr lang="en-US"/>
          </a:p>
        </p:txBody>
      </p:sp>
    </p:spTree>
    <p:extLst>
      <p:ext uri="{BB962C8B-B14F-4D97-AF65-F5344CB8AC3E}">
        <p14:creationId xmlns:p14="http://schemas.microsoft.com/office/powerpoint/2010/main" val="1573645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EDF71A-6CF9-43A4-B5BD-55CDEF12EA48}" type="datetimeFigureOut">
              <a:rPr lang="en-US" smtClean="0"/>
              <a:pPr/>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D073C-9861-4A54-86FF-DDED8B10794E}" type="slidenum">
              <a:rPr lang="en-US" smtClean="0"/>
              <a:pPr/>
              <a:t>‹#›</a:t>
            </a:fld>
            <a:endParaRPr lang="en-US"/>
          </a:p>
        </p:txBody>
      </p:sp>
    </p:spTree>
    <p:extLst>
      <p:ext uri="{BB962C8B-B14F-4D97-AF65-F5344CB8AC3E}">
        <p14:creationId xmlns:p14="http://schemas.microsoft.com/office/powerpoint/2010/main" val="523570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DF71A-6CF9-43A4-B5BD-55CDEF12EA48}" type="datetimeFigureOut">
              <a:rPr lang="en-US" smtClean="0"/>
              <a:pPr/>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D073C-9861-4A54-86FF-DDED8B10794E}" type="slidenum">
              <a:rPr lang="en-US" smtClean="0"/>
              <a:pPr/>
              <a:t>‹#›</a:t>
            </a:fld>
            <a:endParaRPr lang="en-US"/>
          </a:p>
        </p:txBody>
      </p:sp>
    </p:spTree>
    <p:extLst>
      <p:ext uri="{BB962C8B-B14F-4D97-AF65-F5344CB8AC3E}">
        <p14:creationId xmlns:p14="http://schemas.microsoft.com/office/powerpoint/2010/main" val="3125067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8459D19-8F1D-684A-BD67-5BDBED511C65}"/>
              </a:ext>
            </a:extLst>
          </p:cNvPr>
          <p:cNvSpPr txBox="1"/>
          <p:nvPr/>
        </p:nvSpPr>
        <p:spPr>
          <a:xfrm>
            <a:off x="569843" y="1412502"/>
            <a:ext cx="11039061" cy="5416868"/>
          </a:xfrm>
          <a:prstGeom prst="rect">
            <a:avLst/>
          </a:prstGeom>
          <a:noFill/>
        </p:spPr>
        <p:txBody>
          <a:bodyPr wrap="square" rtlCol="0">
            <a:spAutoFit/>
          </a:bodyPr>
          <a:lstStyle/>
          <a:p>
            <a:pPr algn="ctr"/>
            <a:r>
              <a:rPr lang="en-US" sz="4600" b="1" dirty="0">
                <a:solidFill>
                  <a:srgbClr val="163B5B"/>
                </a:solidFill>
                <a:latin typeface="Book Antiqua" panose="02040602050305030304" pitchFamily="18" charset="0"/>
                <a:ea typeface="Tahoma" panose="020B0604030504040204" pitchFamily="34" charset="0"/>
                <a:cs typeface="Tahoma" panose="020B0604030504040204" pitchFamily="34" charset="0"/>
              </a:rPr>
              <a:t>Liberating Ownership and Control</a:t>
            </a:r>
            <a:br>
              <a:rPr lang="en-US" sz="4600" b="1" dirty="0">
                <a:solidFill>
                  <a:srgbClr val="163B5B"/>
                </a:solidFill>
                <a:latin typeface="Book Antiqua" panose="02040602050305030304" pitchFamily="18" charset="0"/>
                <a:ea typeface="Tahoma" panose="020B0604030504040204" pitchFamily="34" charset="0"/>
                <a:cs typeface="Tahoma" panose="020B0604030504040204" pitchFamily="34" charset="0"/>
              </a:rPr>
            </a:br>
            <a:r>
              <a:rPr lang="en-US" sz="4600" b="1" dirty="0">
                <a:solidFill>
                  <a:srgbClr val="163B5B"/>
                </a:solidFill>
                <a:latin typeface="Book Antiqua" panose="02040602050305030304" pitchFamily="18" charset="0"/>
                <a:ea typeface="Tahoma" panose="020B0604030504040204" pitchFamily="34" charset="0"/>
                <a:cs typeface="Tahoma" panose="020B0604030504040204" pitchFamily="34" charset="0"/>
              </a:rPr>
              <a:t>of ASEAN Airlines</a:t>
            </a:r>
          </a:p>
          <a:p>
            <a:pPr algn="ctr"/>
            <a:endParaRPr lang="en-US" sz="2400" b="1" dirty="0">
              <a:solidFill>
                <a:srgbClr val="163B5B"/>
              </a:solidFill>
              <a:latin typeface="Book Antiqua" panose="02040602050305030304" pitchFamily="18" charset="0"/>
              <a:ea typeface="Tahoma" panose="020B0604030504040204" pitchFamily="34" charset="0"/>
              <a:cs typeface="Tahoma" panose="020B0604030504040204" pitchFamily="34" charset="0"/>
            </a:endParaRPr>
          </a:p>
          <a:p>
            <a:pPr algn="ctr"/>
            <a:r>
              <a:rPr lang="en-US" sz="3400" b="1" dirty="0">
                <a:solidFill>
                  <a:srgbClr val="163B5B"/>
                </a:solidFill>
                <a:latin typeface="Book Antiqua" panose="02040602050305030304" pitchFamily="18" charset="0"/>
                <a:ea typeface="Tahoma" panose="020B0604030504040204" pitchFamily="34" charset="0"/>
                <a:cs typeface="Tahoma" panose="020B0604030504040204" pitchFamily="34" charset="0"/>
              </a:rPr>
              <a:t>The Indonesian Case</a:t>
            </a:r>
          </a:p>
          <a:p>
            <a:pPr algn="ctr"/>
            <a:endParaRPr lang="en-US" sz="2400" b="1" dirty="0">
              <a:solidFill>
                <a:srgbClr val="163B5B"/>
              </a:solidFill>
              <a:latin typeface="Book Antiqua" panose="02040602050305030304" pitchFamily="18" charset="0"/>
              <a:ea typeface="Tahoma" panose="020B0604030504040204" pitchFamily="34" charset="0"/>
              <a:cs typeface="Tahoma" panose="020B0604030504040204" pitchFamily="34" charset="0"/>
            </a:endParaRPr>
          </a:p>
          <a:p>
            <a:pPr algn="ctr"/>
            <a:endParaRPr lang="en-US" sz="2400" b="1" dirty="0">
              <a:solidFill>
                <a:srgbClr val="163B5B"/>
              </a:solidFill>
              <a:latin typeface="Book Antiqua" panose="02040602050305030304" pitchFamily="18" charset="0"/>
              <a:ea typeface="Tahoma" panose="020B0604030504040204" pitchFamily="34" charset="0"/>
              <a:cs typeface="Tahoma" panose="020B0604030504040204" pitchFamily="34" charset="0"/>
            </a:endParaRPr>
          </a:p>
          <a:p>
            <a:pPr algn="ctr"/>
            <a:r>
              <a:rPr lang="en-US" sz="2800" b="1" dirty="0">
                <a:solidFill>
                  <a:srgbClr val="163B5B"/>
                </a:solidFill>
                <a:latin typeface="Book Antiqua" panose="02040602050305030304" pitchFamily="18" charset="0"/>
                <a:ea typeface="Tahoma" panose="020B0604030504040204" pitchFamily="34" charset="0"/>
                <a:cs typeface="Tahoma" panose="020B0604030504040204" pitchFamily="34" charset="0"/>
              </a:rPr>
              <a:t>Ridha Aditya </a:t>
            </a:r>
            <a:r>
              <a:rPr lang="en-US" sz="2800" b="1" dirty="0" err="1">
                <a:solidFill>
                  <a:srgbClr val="163B5B"/>
                </a:solidFill>
                <a:latin typeface="Book Antiqua" panose="02040602050305030304" pitchFamily="18" charset="0"/>
                <a:ea typeface="Tahoma" panose="020B0604030504040204" pitchFamily="34" charset="0"/>
                <a:cs typeface="Tahoma" panose="020B0604030504040204" pitchFamily="34" charset="0"/>
              </a:rPr>
              <a:t>Nugraha</a:t>
            </a:r>
            <a:endParaRPr lang="en-US" sz="2800" b="1" dirty="0">
              <a:solidFill>
                <a:srgbClr val="163B5B"/>
              </a:solidFill>
              <a:latin typeface="Book Antiqua" panose="02040602050305030304" pitchFamily="18" charset="0"/>
              <a:ea typeface="Tahoma" panose="020B0604030504040204" pitchFamily="34" charset="0"/>
              <a:cs typeface="Tahoma" panose="020B0604030504040204" pitchFamily="34" charset="0"/>
            </a:endParaRPr>
          </a:p>
          <a:p>
            <a:pPr algn="ctr"/>
            <a:endParaRPr lang="en-US" sz="2200" b="1" dirty="0">
              <a:solidFill>
                <a:srgbClr val="163B5B"/>
              </a:solidFill>
              <a:latin typeface="Book Antiqua" panose="02040602050305030304" pitchFamily="18" charset="0"/>
              <a:ea typeface="Tahoma" panose="020B0604030504040204" pitchFamily="34" charset="0"/>
              <a:cs typeface="Tahoma" panose="020B0604030504040204" pitchFamily="34" charset="0"/>
            </a:endParaRPr>
          </a:p>
          <a:p>
            <a:pPr algn="ctr"/>
            <a:r>
              <a:rPr lang="en-US" sz="2200" b="1" dirty="0">
                <a:solidFill>
                  <a:srgbClr val="163B5B"/>
                </a:solidFill>
                <a:latin typeface="Book Antiqua" panose="02040602050305030304" pitchFamily="18" charset="0"/>
                <a:ea typeface="Tahoma" panose="020B0604030504040204" pitchFamily="34" charset="0"/>
                <a:cs typeface="Tahoma" panose="020B0604030504040204" pitchFamily="34" charset="0"/>
              </a:rPr>
              <a:t>Kuala Lumpur, 21 December 2018</a:t>
            </a:r>
          </a:p>
          <a:p>
            <a:pPr algn="ctr"/>
            <a:r>
              <a:rPr lang="en-US" sz="2200" b="1" dirty="0">
                <a:solidFill>
                  <a:srgbClr val="163B5B"/>
                </a:solidFill>
                <a:latin typeface="Book Antiqua" panose="02040602050305030304" pitchFamily="18" charset="0"/>
                <a:ea typeface="Tahoma" panose="020B0604030504040204" pitchFamily="34" charset="0"/>
                <a:cs typeface="Tahoma" panose="020B0604030504040204" pitchFamily="34" charset="0"/>
              </a:rPr>
              <a:t>IKMAS </a:t>
            </a:r>
            <a:r>
              <a:rPr lang="en-US" sz="2200" b="1" dirty="0" err="1">
                <a:solidFill>
                  <a:srgbClr val="163B5B"/>
                </a:solidFill>
                <a:latin typeface="Book Antiqua" panose="02040602050305030304" pitchFamily="18" charset="0"/>
                <a:ea typeface="Tahoma" panose="020B0604030504040204" pitchFamily="34" charset="0"/>
                <a:cs typeface="Tahoma" panose="020B0604030504040204" pitchFamily="34" charset="0"/>
              </a:rPr>
              <a:t>Universiti</a:t>
            </a:r>
            <a:r>
              <a:rPr lang="en-US" sz="2200" b="1" dirty="0">
                <a:solidFill>
                  <a:srgbClr val="163B5B"/>
                </a:solidFill>
                <a:latin typeface="Book Antiqua" panose="02040602050305030304" pitchFamily="18" charset="0"/>
                <a:ea typeface="Tahoma" panose="020B0604030504040204" pitchFamily="34" charset="0"/>
                <a:cs typeface="Tahoma" panose="020B0604030504040204" pitchFamily="34" charset="0"/>
              </a:rPr>
              <a:t> </a:t>
            </a:r>
            <a:r>
              <a:rPr lang="en-US" sz="2200" b="1" dirty="0" err="1">
                <a:solidFill>
                  <a:srgbClr val="163B5B"/>
                </a:solidFill>
                <a:latin typeface="Book Antiqua" panose="02040602050305030304" pitchFamily="18" charset="0"/>
                <a:ea typeface="Tahoma" panose="020B0604030504040204" pitchFamily="34" charset="0"/>
                <a:cs typeface="Tahoma" panose="020B0604030504040204" pitchFamily="34" charset="0"/>
              </a:rPr>
              <a:t>Kebangsaan</a:t>
            </a:r>
            <a:r>
              <a:rPr lang="en-US" sz="2200" b="1" dirty="0">
                <a:solidFill>
                  <a:srgbClr val="163B5B"/>
                </a:solidFill>
                <a:latin typeface="Book Antiqua" panose="02040602050305030304" pitchFamily="18" charset="0"/>
                <a:ea typeface="Tahoma" panose="020B0604030504040204" pitchFamily="34" charset="0"/>
                <a:cs typeface="Tahoma" panose="020B0604030504040204" pitchFamily="34" charset="0"/>
              </a:rPr>
              <a:t> Malaysia</a:t>
            </a:r>
          </a:p>
          <a:p>
            <a:pPr algn="ctr"/>
            <a:endParaRPr lang="en-US" sz="2800" b="1" dirty="0">
              <a:solidFill>
                <a:srgbClr val="163B5B"/>
              </a:solidFill>
              <a:latin typeface="Book Antiqua" panose="02040602050305030304" pitchFamily="18" charset="0"/>
              <a:ea typeface="Tahoma" panose="020B0604030504040204" pitchFamily="34" charset="0"/>
              <a:cs typeface="Tahoma" panose="020B0604030504040204" pitchFamily="34" charset="0"/>
            </a:endParaRPr>
          </a:p>
          <a:p>
            <a:pPr algn="ctr"/>
            <a:r>
              <a:rPr lang="en-US" sz="2800" b="1" dirty="0">
                <a:solidFill>
                  <a:srgbClr val="163B5B"/>
                </a:solidFill>
                <a:latin typeface="Book Antiqua" panose="02040602050305030304" pitchFamily="18" charset="0"/>
                <a:ea typeface="Tahoma" panose="020B0604030504040204" pitchFamily="34" charset="0"/>
                <a:cs typeface="Tahoma" panose="020B0604030504040204" pitchFamily="34" charset="0"/>
              </a:rPr>
              <a:t>Air and Space Law Studies, International Business Law</a:t>
            </a:r>
          </a:p>
        </p:txBody>
      </p:sp>
      <p:pic>
        <p:nvPicPr>
          <p:cNvPr id="5" name="Picture 4">
            <a:extLst>
              <a:ext uri="{FF2B5EF4-FFF2-40B4-BE49-F238E27FC236}">
                <a16:creationId xmlns="" xmlns:a16="http://schemas.microsoft.com/office/drawing/2014/main" id="{74454219-5D73-3C4E-8114-057AC2151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843" y="325888"/>
            <a:ext cx="4477405" cy="996922"/>
          </a:xfrm>
          <a:prstGeom prst="rect">
            <a:avLst/>
          </a:prstGeom>
        </p:spPr>
      </p:pic>
    </p:spTree>
    <p:extLst>
      <p:ext uri="{BB962C8B-B14F-4D97-AF65-F5344CB8AC3E}">
        <p14:creationId xmlns:p14="http://schemas.microsoft.com/office/powerpoint/2010/main" val="5299765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376" y="-45149"/>
            <a:ext cx="3910409" cy="1204102"/>
          </a:xfrm>
          <a:prstGeom prst="rect">
            <a:avLst/>
          </a:prstGeom>
        </p:spPr>
      </p:pic>
      <p:pic>
        <p:nvPicPr>
          <p:cNvPr id="5" name="Picture 4">
            <a:extLst>
              <a:ext uri="{FF2B5EF4-FFF2-40B4-BE49-F238E27FC236}">
                <a16:creationId xmlns="" xmlns:a16="http://schemas.microsoft.com/office/drawing/2014/main" id="{E27A0D70-7603-AB40-BEE3-3BFA03D7A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76" y="162031"/>
            <a:ext cx="4477405" cy="996922"/>
          </a:xfrm>
          <a:prstGeom prst="rect">
            <a:avLst/>
          </a:prstGeom>
        </p:spPr>
      </p:pic>
      <p:sp>
        <p:nvSpPr>
          <p:cNvPr id="7" name="TextBox 6">
            <a:extLst>
              <a:ext uri="{FF2B5EF4-FFF2-40B4-BE49-F238E27FC236}">
                <a16:creationId xmlns="" xmlns:a16="http://schemas.microsoft.com/office/drawing/2014/main" id="{0A02E282-8326-824A-BEC3-B8DAB1AEA368}"/>
              </a:ext>
            </a:extLst>
          </p:cNvPr>
          <p:cNvSpPr txBox="1"/>
          <p:nvPr/>
        </p:nvSpPr>
        <p:spPr>
          <a:xfrm>
            <a:off x="5864772" y="429659"/>
            <a:ext cx="5120220" cy="430887"/>
          </a:xfrm>
          <a:prstGeom prst="rect">
            <a:avLst/>
          </a:prstGeom>
          <a:noFill/>
        </p:spPr>
        <p:txBody>
          <a:bodyPr wrap="square" rtlCol="0">
            <a:spAutoFit/>
          </a:bodyPr>
          <a:lstStyle/>
          <a:p>
            <a:pPr algn="r"/>
            <a:r>
              <a:rPr lang="en-US" sz="1050" b="1" dirty="0">
                <a:solidFill>
                  <a:schemeClr val="accent5">
                    <a:lumMod val="75000"/>
                  </a:schemeClr>
                </a:solidFill>
                <a:latin typeface="Book Antiqua" panose="02040602050305030304" pitchFamily="18" charset="0"/>
              </a:rPr>
              <a:t>Liberating Ownership and Control of ASEAN Airlines</a:t>
            </a:r>
          </a:p>
          <a:p>
            <a:pPr algn="r"/>
            <a:r>
              <a:rPr lang="en-US" sz="1050" b="1" dirty="0">
                <a:solidFill>
                  <a:schemeClr val="accent5">
                    <a:lumMod val="75000"/>
                  </a:schemeClr>
                </a:solidFill>
                <a:latin typeface="Book Antiqua" panose="02040602050305030304" pitchFamily="18" charset="0"/>
              </a:rPr>
              <a:t>Ridha Aditya </a:t>
            </a:r>
            <a:r>
              <a:rPr lang="en-US" sz="1050" b="1" dirty="0" err="1">
                <a:solidFill>
                  <a:schemeClr val="accent5">
                    <a:lumMod val="75000"/>
                  </a:schemeClr>
                </a:solidFill>
                <a:latin typeface="Book Antiqua" panose="02040602050305030304" pitchFamily="18" charset="0"/>
              </a:rPr>
              <a:t>Nugraha</a:t>
            </a:r>
            <a:r>
              <a:rPr lang="en-US" sz="1050" b="1" dirty="0">
                <a:solidFill>
                  <a:schemeClr val="accent5">
                    <a:lumMod val="75000"/>
                  </a:schemeClr>
                </a:solidFill>
                <a:latin typeface="Book Antiqua" panose="02040602050305030304" pitchFamily="18" charset="0"/>
              </a:rPr>
              <a:t> - Kuala Lumpur, 21 December 2018</a:t>
            </a:r>
          </a:p>
        </p:txBody>
      </p:sp>
      <p:pic>
        <p:nvPicPr>
          <p:cNvPr id="11" name="Picture 10">
            <a:extLst>
              <a:ext uri="{FF2B5EF4-FFF2-40B4-BE49-F238E27FC236}">
                <a16:creationId xmlns="" xmlns:a16="http://schemas.microsoft.com/office/drawing/2014/main" id="{5664141E-91DD-F546-AAEA-D754D1A6F1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746109"/>
            <a:ext cx="12192000" cy="4465504"/>
          </a:xfrm>
          <a:prstGeom prst="rect">
            <a:avLst/>
          </a:prstGeom>
        </p:spPr>
      </p:pic>
    </p:spTree>
    <p:extLst>
      <p:ext uri="{BB962C8B-B14F-4D97-AF65-F5344CB8AC3E}">
        <p14:creationId xmlns:p14="http://schemas.microsoft.com/office/powerpoint/2010/main" val="22558440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376" y="-45149"/>
            <a:ext cx="3910409" cy="1204102"/>
          </a:xfrm>
          <a:prstGeom prst="rect">
            <a:avLst/>
          </a:prstGeom>
        </p:spPr>
      </p:pic>
      <p:pic>
        <p:nvPicPr>
          <p:cNvPr id="5" name="Picture 4">
            <a:extLst>
              <a:ext uri="{FF2B5EF4-FFF2-40B4-BE49-F238E27FC236}">
                <a16:creationId xmlns="" xmlns:a16="http://schemas.microsoft.com/office/drawing/2014/main" id="{E27A0D70-7603-AB40-BEE3-3BFA03D7A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76" y="162031"/>
            <a:ext cx="4477405" cy="996922"/>
          </a:xfrm>
          <a:prstGeom prst="rect">
            <a:avLst/>
          </a:prstGeom>
        </p:spPr>
      </p:pic>
      <p:sp>
        <p:nvSpPr>
          <p:cNvPr id="9" name="TextBox 8">
            <a:extLst>
              <a:ext uri="{FF2B5EF4-FFF2-40B4-BE49-F238E27FC236}">
                <a16:creationId xmlns="" xmlns:a16="http://schemas.microsoft.com/office/drawing/2014/main" id="{E5F9E3C5-A244-F64B-ABE0-A959B485E9D1}"/>
              </a:ext>
            </a:extLst>
          </p:cNvPr>
          <p:cNvSpPr txBox="1"/>
          <p:nvPr/>
        </p:nvSpPr>
        <p:spPr>
          <a:xfrm>
            <a:off x="840552" y="1366133"/>
            <a:ext cx="10144440" cy="5016758"/>
          </a:xfrm>
          <a:prstGeom prst="rect">
            <a:avLst/>
          </a:prstGeom>
          <a:noFill/>
        </p:spPr>
        <p:txBody>
          <a:bodyPr wrap="square" rtlCol="0">
            <a:spAutoFit/>
          </a:bodyPr>
          <a:lstStyle/>
          <a:p>
            <a:r>
              <a:rPr lang="en-US" sz="4000" b="1" dirty="0">
                <a:latin typeface="Book Antiqua" panose="02040602050305030304" pitchFamily="18" charset="0"/>
              </a:rPr>
              <a:t>What are the driving force to liberate?</a:t>
            </a:r>
          </a:p>
          <a:p>
            <a:pPr algn="ctr"/>
            <a:endParaRPr lang="en-US" sz="4000" dirty="0">
              <a:latin typeface="Book Antiqua" panose="02040602050305030304" pitchFamily="18" charset="0"/>
            </a:endParaRPr>
          </a:p>
          <a:p>
            <a:pPr marL="800100" lvl="1" indent="-342900">
              <a:buFont typeface="Arial" panose="020B0604020202020204" pitchFamily="34" charset="0"/>
              <a:buChar char="•"/>
            </a:pPr>
            <a:r>
              <a:rPr lang="en-US" sz="4000" dirty="0">
                <a:latin typeface="Book Antiqua" panose="02040602050305030304" pitchFamily="18" charset="0"/>
              </a:rPr>
              <a:t>Tourism - international tourist</a:t>
            </a:r>
          </a:p>
          <a:p>
            <a:pPr marL="1257300" lvl="2" indent="-342900">
              <a:buFont typeface="Arial" panose="020B0604020202020204" pitchFamily="34" charset="0"/>
              <a:buChar char="•"/>
            </a:pPr>
            <a:r>
              <a:rPr lang="en-US" sz="4000" dirty="0">
                <a:latin typeface="Book Antiqua" panose="02040602050305030304" pitchFamily="18" charset="0"/>
              </a:rPr>
              <a:t>Indonesia</a:t>
            </a:r>
          </a:p>
          <a:p>
            <a:pPr marL="1714500" lvl="3" indent="-342900">
              <a:buFont typeface="Arial" panose="020B0604020202020204" pitchFamily="34" charset="0"/>
              <a:buChar char="•"/>
            </a:pPr>
            <a:r>
              <a:rPr lang="en-US" sz="4000" dirty="0">
                <a:latin typeface="Book Antiqua" panose="02040602050305030304" pitchFamily="18" charset="0"/>
              </a:rPr>
              <a:t>20 million (target by 2019)</a:t>
            </a:r>
          </a:p>
          <a:p>
            <a:pPr marL="1257300" lvl="2" indent="-342900">
              <a:buFont typeface="Arial" panose="020B0604020202020204" pitchFamily="34" charset="0"/>
              <a:buChar char="•"/>
            </a:pPr>
            <a:endParaRPr lang="en-US" sz="4000" dirty="0">
              <a:latin typeface="Book Antiqua" panose="02040602050305030304" pitchFamily="18" charset="0"/>
            </a:endParaRPr>
          </a:p>
          <a:p>
            <a:pPr marL="1257300" lvl="2" indent="-342900">
              <a:buFont typeface="Arial" panose="020B0604020202020204" pitchFamily="34" charset="0"/>
              <a:buChar char="•"/>
            </a:pPr>
            <a:r>
              <a:rPr lang="en-US" sz="4000" dirty="0">
                <a:latin typeface="Book Antiqua" panose="02040602050305030304" pitchFamily="18" charset="0"/>
              </a:rPr>
              <a:t>Thailand, as a comparison</a:t>
            </a:r>
          </a:p>
          <a:p>
            <a:pPr marL="1714500" lvl="3" indent="-342900">
              <a:buFont typeface="Arial" panose="020B0604020202020204" pitchFamily="34" charset="0"/>
              <a:buChar char="•"/>
            </a:pPr>
            <a:r>
              <a:rPr lang="en-US" sz="4000" dirty="0">
                <a:latin typeface="Book Antiqua" panose="02040602050305030304" pitchFamily="18" charset="0"/>
              </a:rPr>
              <a:t>35 million (2017)</a:t>
            </a:r>
          </a:p>
        </p:txBody>
      </p:sp>
      <p:sp>
        <p:nvSpPr>
          <p:cNvPr id="7" name="TextBox 6">
            <a:extLst>
              <a:ext uri="{FF2B5EF4-FFF2-40B4-BE49-F238E27FC236}">
                <a16:creationId xmlns="" xmlns:a16="http://schemas.microsoft.com/office/drawing/2014/main" id="{08C7A1FB-4A46-F94E-ABD7-C68E487F9723}"/>
              </a:ext>
            </a:extLst>
          </p:cNvPr>
          <p:cNvSpPr txBox="1"/>
          <p:nvPr/>
        </p:nvSpPr>
        <p:spPr>
          <a:xfrm>
            <a:off x="5864772" y="429659"/>
            <a:ext cx="5120220" cy="430887"/>
          </a:xfrm>
          <a:prstGeom prst="rect">
            <a:avLst/>
          </a:prstGeom>
          <a:noFill/>
        </p:spPr>
        <p:txBody>
          <a:bodyPr wrap="square" rtlCol="0">
            <a:spAutoFit/>
          </a:bodyPr>
          <a:lstStyle/>
          <a:p>
            <a:pPr algn="r"/>
            <a:r>
              <a:rPr lang="en-US" sz="1050" b="1" dirty="0">
                <a:solidFill>
                  <a:schemeClr val="accent5">
                    <a:lumMod val="75000"/>
                  </a:schemeClr>
                </a:solidFill>
                <a:latin typeface="Book Antiqua" panose="02040602050305030304" pitchFamily="18" charset="0"/>
              </a:rPr>
              <a:t>Liberating Ownership and Control of ASEAN Airlines</a:t>
            </a:r>
          </a:p>
          <a:p>
            <a:pPr algn="r"/>
            <a:r>
              <a:rPr lang="en-US" sz="1050" b="1" dirty="0">
                <a:solidFill>
                  <a:schemeClr val="accent5">
                    <a:lumMod val="75000"/>
                  </a:schemeClr>
                </a:solidFill>
                <a:latin typeface="Book Antiqua" panose="02040602050305030304" pitchFamily="18" charset="0"/>
              </a:rPr>
              <a:t>Ridha Aditya </a:t>
            </a:r>
            <a:r>
              <a:rPr lang="en-US" sz="1050" b="1" dirty="0" err="1">
                <a:solidFill>
                  <a:schemeClr val="accent5">
                    <a:lumMod val="75000"/>
                  </a:schemeClr>
                </a:solidFill>
                <a:latin typeface="Book Antiqua" panose="02040602050305030304" pitchFamily="18" charset="0"/>
              </a:rPr>
              <a:t>Nugraha</a:t>
            </a:r>
            <a:r>
              <a:rPr lang="en-US" sz="1050" b="1" dirty="0">
                <a:solidFill>
                  <a:schemeClr val="accent5">
                    <a:lumMod val="75000"/>
                  </a:schemeClr>
                </a:solidFill>
                <a:latin typeface="Book Antiqua" panose="02040602050305030304" pitchFamily="18" charset="0"/>
              </a:rPr>
              <a:t> - Kuala Lumpur, 21 December 2018</a:t>
            </a:r>
          </a:p>
        </p:txBody>
      </p:sp>
    </p:spTree>
    <p:extLst>
      <p:ext uri="{BB962C8B-B14F-4D97-AF65-F5344CB8AC3E}">
        <p14:creationId xmlns:p14="http://schemas.microsoft.com/office/powerpoint/2010/main" val="320046639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376" y="-45149"/>
            <a:ext cx="3910409" cy="1204102"/>
          </a:xfrm>
          <a:prstGeom prst="rect">
            <a:avLst/>
          </a:prstGeom>
        </p:spPr>
      </p:pic>
      <p:pic>
        <p:nvPicPr>
          <p:cNvPr id="5" name="Picture 4">
            <a:extLst>
              <a:ext uri="{FF2B5EF4-FFF2-40B4-BE49-F238E27FC236}">
                <a16:creationId xmlns="" xmlns:a16="http://schemas.microsoft.com/office/drawing/2014/main" id="{E27A0D70-7603-AB40-BEE3-3BFA03D7A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76" y="162031"/>
            <a:ext cx="4477405" cy="996922"/>
          </a:xfrm>
          <a:prstGeom prst="rect">
            <a:avLst/>
          </a:prstGeom>
        </p:spPr>
      </p:pic>
      <p:sp>
        <p:nvSpPr>
          <p:cNvPr id="7" name="TextBox 6">
            <a:extLst>
              <a:ext uri="{FF2B5EF4-FFF2-40B4-BE49-F238E27FC236}">
                <a16:creationId xmlns="" xmlns:a16="http://schemas.microsoft.com/office/drawing/2014/main" id="{0A02E282-8326-824A-BEC3-B8DAB1AEA368}"/>
              </a:ext>
            </a:extLst>
          </p:cNvPr>
          <p:cNvSpPr txBox="1"/>
          <p:nvPr/>
        </p:nvSpPr>
        <p:spPr>
          <a:xfrm>
            <a:off x="5864772" y="429659"/>
            <a:ext cx="5120220" cy="430887"/>
          </a:xfrm>
          <a:prstGeom prst="rect">
            <a:avLst/>
          </a:prstGeom>
          <a:noFill/>
        </p:spPr>
        <p:txBody>
          <a:bodyPr wrap="square" rtlCol="0">
            <a:spAutoFit/>
          </a:bodyPr>
          <a:lstStyle/>
          <a:p>
            <a:pPr algn="r"/>
            <a:r>
              <a:rPr lang="en-US" sz="1050" b="1" dirty="0">
                <a:solidFill>
                  <a:schemeClr val="accent5">
                    <a:lumMod val="75000"/>
                  </a:schemeClr>
                </a:solidFill>
                <a:latin typeface="Book Antiqua" panose="02040602050305030304" pitchFamily="18" charset="0"/>
              </a:rPr>
              <a:t>Liberating Ownership and Control of ASEAN Airlines</a:t>
            </a:r>
          </a:p>
          <a:p>
            <a:pPr algn="r"/>
            <a:r>
              <a:rPr lang="en-US" sz="1050" b="1" dirty="0">
                <a:solidFill>
                  <a:schemeClr val="accent5">
                    <a:lumMod val="75000"/>
                  </a:schemeClr>
                </a:solidFill>
                <a:latin typeface="Book Antiqua" panose="02040602050305030304" pitchFamily="18" charset="0"/>
              </a:rPr>
              <a:t>Ridha Aditya </a:t>
            </a:r>
            <a:r>
              <a:rPr lang="en-US" sz="1050" b="1" dirty="0" err="1">
                <a:solidFill>
                  <a:schemeClr val="accent5">
                    <a:lumMod val="75000"/>
                  </a:schemeClr>
                </a:solidFill>
                <a:latin typeface="Book Antiqua" panose="02040602050305030304" pitchFamily="18" charset="0"/>
              </a:rPr>
              <a:t>Nugraha</a:t>
            </a:r>
            <a:r>
              <a:rPr lang="en-US" sz="1050" b="1" dirty="0">
                <a:solidFill>
                  <a:schemeClr val="accent5">
                    <a:lumMod val="75000"/>
                  </a:schemeClr>
                </a:solidFill>
                <a:latin typeface="Book Antiqua" panose="02040602050305030304" pitchFamily="18" charset="0"/>
              </a:rPr>
              <a:t> - Kuala Lumpur, 21 December 2018</a:t>
            </a:r>
          </a:p>
        </p:txBody>
      </p:sp>
      <p:pic>
        <p:nvPicPr>
          <p:cNvPr id="6" name="Content Placeholder 3">
            <a:extLst>
              <a:ext uri="{FF2B5EF4-FFF2-40B4-BE49-F238E27FC236}">
                <a16:creationId xmlns="" xmlns:a16="http://schemas.microsoft.com/office/drawing/2014/main" id="{F0BAC55C-88C0-C54D-B444-C0546CBE47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3139" y="1146245"/>
            <a:ext cx="8146489" cy="5417415"/>
          </a:xfrm>
          <a:prstGeom prst="rect">
            <a:avLst/>
          </a:prstGeom>
        </p:spPr>
      </p:pic>
      <p:sp>
        <p:nvSpPr>
          <p:cNvPr id="8" name="Content Placeholder 2">
            <a:extLst>
              <a:ext uri="{FF2B5EF4-FFF2-40B4-BE49-F238E27FC236}">
                <a16:creationId xmlns="" xmlns:a16="http://schemas.microsoft.com/office/drawing/2014/main" id="{243B8EF3-719B-974B-93B9-68AE1CE0771F}"/>
              </a:ext>
            </a:extLst>
          </p:cNvPr>
          <p:cNvSpPr txBox="1">
            <a:spLocks/>
          </p:cNvSpPr>
          <p:nvPr/>
        </p:nvSpPr>
        <p:spPr>
          <a:xfrm>
            <a:off x="2201520" y="6563660"/>
            <a:ext cx="7729728" cy="294340"/>
          </a:xfrm>
          <a:prstGeom prst="rect">
            <a:avLst/>
          </a:prstGeom>
        </p:spPr>
        <p:txBody>
          <a:bodyPr vert="horz" lIns="91440" tIns="45720" rIns="91440" bIns="45720" rtlCol="0">
            <a:normAutofit/>
          </a:bodyPr>
          <a:lstStyle>
            <a:lvl1pPr marL="228606" indent="-228606" algn="l" defTabSz="914423" rtl="0" eaLnBrk="1" latinLnBrk="0" hangingPunct="1">
              <a:lnSpc>
                <a:spcPct val="100000"/>
              </a:lnSpc>
              <a:spcBef>
                <a:spcPts val="1001"/>
              </a:spcBef>
              <a:buClr>
                <a:schemeClr val="accent2"/>
              </a:buClr>
              <a:buFont typeface="Arial" panose="020B0604020202020204" pitchFamily="34" charset="0"/>
              <a:buChar char="•"/>
              <a:defRPr sz="1801" kern="1200">
                <a:solidFill>
                  <a:schemeClr val="tx1">
                    <a:lumMod val="85000"/>
                    <a:lumOff val="15000"/>
                  </a:schemeClr>
                </a:solidFill>
                <a:latin typeface="+mn-lt"/>
                <a:ea typeface="+mn-ea"/>
                <a:cs typeface="+mn-cs"/>
              </a:defRPr>
            </a:lvl1pPr>
            <a:lvl2pPr marL="457211" indent="-228606" algn="l" defTabSz="914423" rtl="0" eaLnBrk="1" latinLnBrk="0" hangingPunct="1">
              <a:lnSpc>
                <a:spcPct val="100000"/>
              </a:lnSpc>
              <a:spcBef>
                <a:spcPts val="1001"/>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18" indent="-228606" algn="l" defTabSz="914423" rtl="0" eaLnBrk="1" latinLnBrk="0" hangingPunct="1">
              <a:lnSpc>
                <a:spcPct val="100000"/>
              </a:lnSpc>
              <a:spcBef>
                <a:spcPts val="1001"/>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23" indent="-228606" algn="l" defTabSz="914423" rtl="0" eaLnBrk="1" latinLnBrk="0" hangingPunct="1">
              <a:lnSpc>
                <a:spcPct val="100000"/>
              </a:lnSpc>
              <a:spcBef>
                <a:spcPts val="1001"/>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29" indent="-228606" algn="l" defTabSz="914423" rtl="0" eaLnBrk="1" latinLnBrk="0" hangingPunct="1">
              <a:lnSpc>
                <a:spcPct val="100000"/>
              </a:lnSpc>
              <a:spcBef>
                <a:spcPts val="1001"/>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96" indent="-228606" algn="l" defTabSz="914423" rtl="0" eaLnBrk="1" latinLnBrk="0" hangingPunct="1">
              <a:lnSpc>
                <a:spcPct val="100000"/>
              </a:lnSpc>
              <a:spcBef>
                <a:spcPts val="1001"/>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50" indent="-228606" algn="l" defTabSz="914423" rtl="0" eaLnBrk="1" latinLnBrk="0" hangingPunct="1">
              <a:lnSpc>
                <a:spcPct val="100000"/>
              </a:lnSpc>
              <a:spcBef>
                <a:spcPts val="1001"/>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92" indent="-228606" algn="l" defTabSz="914423" rtl="0" eaLnBrk="1" latinLnBrk="0" hangingPunct="1">
              <a:lnSpc>
                <a:spcPct val="100000"/>
              </a:lnSpc>
              <a:spcBef>
                <a:spcPts val="1001"/>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822" indent="-228606" algn="l" defTabSz="914423" rtl="0" eaLnBrk="1" latinLnBrk="0" hangingPunct="1">
              <a:lnSpc>
                <a:spcPct val="100000"/>
              </a:lnSpc>
              <a:spcBef>
                <a:spcPts val="1001"/>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en-US" sz="1000" dirty="0">
                <a:latin typeface="Book Antiqua" panose="02040602050305030304" pitchFamily="18" charset="0"/>
              </a:rPr>
              <a:t>http://</a:t>
            </a:r>
            <a:r>
              <a:rPr lang="en-US" sz="1000" dirty="0" err="1">
                <a:latin typeface="Book Antiqua" panose="02040602050305030304" pitchFamily="18" charset="0"/>
              </a:rPr>
              <a:t>bisniswisata.co.id</a:t>
            </a:r>
            <a:r>
              <a:rPr lang="en-US" sz="1000" dirty="0">
                <a:latin typeface="Book Antiqua" panose="02040602050305030304" pitchFamily="18" charset="0"/>
              </a:rPr>
              <a:t>/subsidi-12-penerbangan-perintis-papua-alokasikan-rp80-miliar/</a:t>
            </a:r>
          </a:p>
        </p:txBody>
      </p:sp>
    </p:spTree>
    <p:extLst>
      <p:ext uri="{BB962C8B-B14F-4D97-AF65-F5344CB8AC3E}">
        <p14:creationId xmlns:p14="http://schemas.microsoft.com/office/powerpoint/2010/main" val="36980706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376" y="-45149"/>
            <a:ext cx="3910409" cy="1204102"/>
          </a:xfrm>
          <a:prstGeom prst="rect">
            <a:avLst/>
          </a:prstGeom>
        </p:spPr>
      </p:pic>
      <p:pic>
        <p:nvPicPr>
          <p:cNvPr id="5" name="Picture 4">
            <a:extLst>
              <a:ext uri="{FF2B5EF4-FFF2-40B4-BE49-F238E27FC236}">
                <a16:creationId xmlns="" xmlns:a16="http://schemas.microsoft.com/office/drawing/2014/main" id="{E27A0D70-7603-AB40-BEE3-3BFA03D7A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76" y="162031"/>
            <a:ext cx="4477405" cy="996922"/>
          </a:xfrm>
          <a:prstGeom prst="rect">
            <a:avLst/>
          </a:prstGeom>
        </p:spPr>
      </p:pic>
      <p:sp>
        <p:nvSpPr>
          <p:cNvPr id="7" name="TextBox 6">
            <a:extLst>
              <a:ext uri="{FF2B5EF4-FFF2-40B4-BE49-F238E27FC236}">
                <a16:creationId xmlns="" xmlns:a16="http://schemas.microsoft.com/office/drawing/2014/main" id="{0A02E282-8326-824A-BEC3-B8DAB1AEA368}"/>
              </a:ext>
            </a:extLst>
          </p:cNvPr>
          <p:cNvSpPr txBox="1"/>
          <p:nvPr/>
        </p:nvSpPr>
        <p:spPr>
          <a:xfrm>
            <a:off x="5864772" y="429659"/>
            <a:ext cx="5120220" cy="430887"/>
          </a:xfrm>
          <a:prstGeom prst="rect">
            <a:avLst/>
          </a:prstGeom>
          <a:noFill/>
        </p:spPr>
        <p:txBody>
          <a:bodyPr wrap="square" rtlCol="0">
            <a:spAutoFit/>
          </a:bodyPr>
          <a:lstStyle/>
          <a:p>
            <a:pPr algn="r"/>
            <a:r>
              <a:rPr lang="en-US" sz="1050" b="1" dirty="0">
                <a:solidFill>
                  <a:schemeClr val="accent5">
                    <a:lumMod val="75000"/>
                  </a:schemeClr>
                </a:solidFill>
                <a:latin typeface="Book Antiqua" panose="02040602050305030304" pitchFamily="18" charset="0"/>
              </a:rPr>
              <a:t>Liberating Ownership and Control of ASEAN Airlines</a:t>
            </a:r>
          </a:p>
          <a:p>
            <a:pPr algn="r"/>
            <a:r>
              <a:rPr lang="en-US" sz="1050" b="1" dirty="0">
                <a:solidFill>
                  <a:schemeClr val="accent5">
                    <a:lumMod val="75000"/>
                  </a:schemeClr>
                </a:solidFill>
                <a:latin typeface="Book Antiqua" panose="02040602050305030304" pitchFamily="18" charset="0"/>
              </a:rPr>
              <a:t>Ridha Aditya </a:t>
            </a:r>
            <a:r>
              <a:rPr lang="en-US" sz="1050" b="1" dirty="0" err="1">
                <a:solidFill>
                  <a:schemeClr val="accent5">
                    <a:lumMod val="75000"/>
                  </a:schemeClr>
                </a:solidFill>
                <a:latin typeface="Book Antiqua" panose="02040602050305030304" pitchFamily="18" charset="0"/>
              </a:rPr>
              <a:t>Nugraha</a:t>
            </a:r>
            <a:r>
              <a:rPr lang="en-US" sz="1050" b="1" dirty="0">
                <a:solidFill>
                  <a:schemeClr val="accent5">
                    <a:lumMod val="75000"/>
                  </a:schemeClr>
                </a:solidFill>
                <a:latin typeface="Book Antiqua" panose="02040602050305030304" pitchFamily="18" charset="0"/>
              </a:rPr>
              <a:t> - Kuala Lumpur, 21 December 2018</a:t>
            </a:r>
          </a:p>
        </p:txBody>
      </p:sp>
      <p:sp>
        <p:nvSpPr>
          <p:cNvPr id="8" name="Content Placeholder 2">
            <a:extLst>
              <a:ext uri="{FF2B5EF4-FFF2-40B4-BE49-F238E27FC236}">
                <a16:creationId xmlns="" xmlns:a16="http://schemas.microsoft.com/office/drawing/2014/main" id="{243B8EF3-719B-974B-93B9-68AE1CE0771F}"/>
              </a:ext>
            </a:extLst>
          </p:cNvPr>
          <p:cNvSpPr txBox="1">
            <a:spLocks/>
          </p:cNvSpPr>
          <p:nvPr/>
        </p:nvSpPr>
        <p:spPr>
          <a:xfrm>
            <a:off x="2201520" y="6563660"/>
            <a:ext cx="7729728" cy="294340"/>
          </a:xfrm>
          <a:prstGeom prst="rect">
            <a:avLst/>
          </a:prstGeom>
        </p:spPr>
        <p:txBody>
          <a:bodyPr vert="horz" lIns="91440" tIns="45720" rIns="91440" bIns="45720" rtlCol="0">
            <a:normAutofit/>
          </a:bodyPr>
          <a:lstStyle>
            <a:lvl1pPr marL="228606" indent="-228606" algn="l" defTabSz="914423" rtl="0" eaLnBrk="1" latinLnBrk="0" hangingPunct="1">
              <a:lnSpc>
                <a:spcPct val="100000"/>
              </a:lnSpc>
              <a:spcBef>
                <a:spcPts val="1001"/>
              </a:spcBef>
              <a:buClr>
                <a:schemeClr val="accent2"/>
              </a:buClr>
              <a:buFont typeface="Arial" panose="020B0604020202020204" pitchFamily="34" charset="0"/>
              <a:buChar char="•"/>
              <a:defRPr sz="1801" kern="1200">
                <a:solidFill>
                  <a:schemeClr val="tx1">
                    <a:lumMod val="85000"/>
                    <a:lumOff val="15000"/>
                  </a:schemeClr>
                </a:solidFill>
                <a:latin typeface="+mn-lt"/>
                <a:ea typeface="+mn-ea"/>
                <a:cs typeface="+mn-cs"/>
              </a:defRPr>
            </a:lvl1pPr>
            <a:lvl2pPr marL="457211" indent="-228606" algn="l" defTabSz="914423" rtl="0" eaLnBrk="1" latinLnBrk="0" hangingPunct="1">
              <a:lnSpc>
                <a:spcPct val="100000"/>
              </a:lnSpc>
              <a:spcBef>
                <a:spcPts val="1001"/>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18" indent="-228606" algn="l" defTabSz="914423" rtl="0" eaLnBrk="1" latinLnBrk="0" hangingPunct="1">
              <a:lnSpc>
                <a:spcPct val="100000"/>
              </a:lnSpc>
              <a:spcBef>
                <a:spcPts val="1001"/>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23" indent="-228606" algn="l" defTabSz="914423" rtl="0" eaLnBrk="1" latinLnBrk="0" hangingPunct="1">
              <a:lnSpc>
                <a:spcPct val="100000"/>
              </a:lnSpc>
              <a:spcBef>
                <a:spcPts val="1001"/>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29" indent="-228606" algn="l" defTabSz="914423" rtl="0" eaLnBrk="1" latinLnBrk="0" hangingPunct="1">
              <a:lnSpc>
                <a:spcPct val="100000"/>
              </a:lnSpc>
              <a:spcBef>
                <a:spcPts val="1001"/>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96" indent="-228606" algn="l" defTabSz="914423" rtl="0" eaLnBrk="1" latinLnBrk="0" hangingPunct="1">
              <a:lnSpc>
                <a:spcPct val="100000"/>
              </a:lnSpc>
              <a:spcBef>
                <a:spcPts val="1001"/>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50" indent="-228606" algn="l" defTabSz="914423" rtl="0" eaLnBrk="1" latinLnBrk="0" hangingPunct="1">
              <a:lnSpc>
                <a:spcPct val="100000"/>
              </a:lnSpc>
              <a:spcBef>
                <a:spcPts val="1001"/>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92" indent="-228606" algn="l" defTabSz="914423" rtl="0" eaLnBrk="1" latinLnBrk="0" hangingPunct="1">
              <a:lnSpc>
                <a:spcPct val="100000"/>
              </a:lnSpc>
              <a:spcBef>
                <a:spcPts val="1001"/>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822" indent="-228606" algn="l" defTabSz="914423" rtl="0" eaLnBrk="1" latinLnBrk="0" hangingPunct="1">
              <a:lnSpc>
                <a:spcPct val="100000"/>
              </a:lnSpc>
              <a:spcBef>
                <a:spcPts val="1001"/>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en-US" sz="1000" dirty="0">
                <a:latin typeface="Book Antiqua" panose="02040602050305030304" pitchFamily="18" charset="0"/>
              </a:rPr>
              <a:t>https://airlinerwatch.com/wings-air-receives-its-fourth-atr-72-600/</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2854" y="1158953"/>
            <a:ext cx="8107060" cy="5404707"/>
          </a:xfrm>
          <a:prstGeom prst="rect">
            <a:avLst/>
          </a:prstGeom>
        </p:spPr>
      </p:pic>
    </p:spTree>
    <p:extLst>
      <p:ext uri="{BB962C8B-B14F-4D97-AF65-F5344CB8AC3E}">
        <p14:creationId xmlns:p14="http://schemas.microsoft.com/office/powerpoint/2010/main" val="40235775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376" y="-45149"/>
            <a:ext cx="3910409" cy="1204102"/>
          </a:xfrm>
          <a:prstGeom prst="rect">
            <a:avLst/>
          </a:prstGeom>
        </p:spPr>
      </p:pic>
      <p:pic>
        <p:nvPicPr>
          <p:cNvPr id="5" name="Picture 4">
            <a:extLst>
              <a:ext uri="{FF2B5EF4-FFF2-40B4-BE49-F238E27FC236}">
                <a16:creationId xmlns="" xmlns:a16="http://schemas.microsoft.com/office/drawing/2014/main" id="{E27A0D70-7603-AB40-BEE3-3BFA03D7A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76" y="162031"/>
            <a:ext cx="4477405" cy="996922"/>
          </a:xfrm>
          <a:prstGeom prst="rect">
            <a:avLst/>
          </a:prstGeom>
        </p:spPr>
      </p:pic>
      <p:sp>
        <p:nvSpPr>
          <p:cNvPr id="9" name="TextBox 8">
            <a:extLst>
              <a:ext uri="{FF2B5EF4-FFF2-40B4-BE49-F238E27FC236}">
                <a16:creationId xmlns="" xmlns:a16="http://schemas.microsoft.com/office/drawing/2014/main" id="{E5F9E3C5-A244-F64B-ABE0-A959B485E9D1}"/>
              </a:ext>
            </a:extLst>
          </p:cNvPr>
          <p:cNvSpPr txBox="1"/>
          <p:nvPr/>
        </p:nvSpPr>
        <p:spPr>
          <a:xfrm>
            <a:off x="840552" y="1366133"/>
            <a:ext cx="10144440" cy="5016758"/>
          </a:xfrm>
          <a:prstGeom prst="rect">
            <a:avLst/>
          </a:prstGeom>
          <a:noFill/>
        </p:spPr>
        <p:txBody>
          <a:bodyPr wrap="square" rtlCol="0">
            <a:spAutoFit/>
          </a:bodyPr>
          <a:lstStyle/>
          <a:p>
            <a:r>
              <a:rPr lang="en-US" sz="4000" b="1" dirty="0">
                <a:latin typeface="Book Antiqua" panose="02040602050305030304" pitchFamily="18" charset="0"/>
              </a:rPr>
              <a:t>What are the driving force to liberate?</a:t>
            </a:r>
          </a:p>
          <a:p>
            <a:pPr lvl="1"/>
            <a:endParaRPr lang="en-US" sz="4000" dirty="0">
              <a:latin typeface="Book Antiqua" panose="02040602050305030304" pitchFamily="18" charset="0"/>
            </a:endParaRPr>
          </a:p>
          <a:p>
            <a:pPr marL="800100" lvl="1" indent="-342900">
              <a:buFont typeface="Arial" panose="020B0604020202020204" pitchFamily="34" charset="0"/>
              <a:buChar char="•"/>
            </a:pPr>
            <a:r>
              <a:rPr lang="en-US" sz="4000" dirty="0">
                <a:latin typeface="Book Antiqua" panose="02040602050305030304" pitchFamily="18" charset="0"/>
              </a:rPr>
              <a:t>Pioneer flights (</a:t>
            </a:r>
            <a:r>
              <a:rPr lang="en-US" sz="4000" i="1" dirty="0" err="1">
                <a:latin typeface="Book Antiqua" panose="02040602050305030304" pitchFamily="18" charset="0"/>
              </a:rPr>
              <a:t>penerbangan</a:t>
            </a:r>
            <a:r>
              <a:rPr lang="en-US" sz="4000" i="1" dirty="0">
                <a:latin typeface="Book Antiqua" panose="02040602050305030304" pitchFamily="18" charset="0"/>
              </a:rPr>
              <a:t> </a:t>
            </a:r>
            <a:r>
              <a:rPr lang="en-US" sz="4000" i="1" dirty="0" err="1">
                <a:latin typeface="Book Antiqua" panose="02040602050305030304" pitchFamily="18" charset="0"/>
              </a:rPr>
              <a:t>perintis</a:t>
            </a:r>
            <a:r>
              <a:rPr lang="en-US" sz="4000" dirty="0">
                <a:latin typeface="Book Antiqua" panose="02040602050305030304" pitchFamily="18" charset="0"/>
              </a:rPr>
              <a:t>)</a:t>
            </a:r>
          </a:p>
          <a:p>
            <a:pPr marL="1257300" lvl="2" indent="-342900">
              <a:buFont typeface="Arial" panose="020B0604020202020204" pitchFamily="34" charset="0"/>
              <a:buChar char="•"/>
            </a:pPr>
            <a:r>
              <a:rPr lang="en-US" sz="4000" dirty="0">
                <a:latin typeface="Book Antiqua" panose="02040602050305030304" pitchFamily="18" charset="0"/>
              </a:rPr>
              <a:t>Essential Air Services Program (USA) or Public Service Obligation (EU)</a:t>
            </a:r>
          </a:p>
          <a:p>
            <a:pPr marL="1257300" lvl="2" indent="-342900">
              <a:buFont typeface="Arial" panose="020B0604020202020204" pitchFamily="34" charset="0"/>
              <a:buChar char="•"/>
            </a:pPr>
            <a:endParaRPr lang="en-US" sz="4000" dirty="0">
              <a:latin typeface="Book Antiqua" panose="02040602050305030304" pitchFamily="18" charset="0"/>
            </a:endParaRPr>
          </a:p>
          <a:p>
            <a:pPr marL="1257300" lvl="2" indent="-342900">
              <a:buFont typeface="Arial" panose="020B0604020202020204" pitchFamily="34" charset="0"/>
              <a:buChar char="•"/>
            </a:pPr>
            <a:r>
              <a:rPr lang="en-US" sz="4000" dirty="0">
                <a:latin typeface="Book Antiqua" panose="02040602050305030304" pitchFamily="18" charset="0"/>
              </a:rPr>
              <a:t>mandated by the Indonesian Aviation Law through subsidy</a:t>
            </a:r>
          </a:p>
        </p:txBody>
      </p:sp>
      <p:sp>
        <p:nvSpPr>
          <p:cNvPr id="7" name="TextBox 6">
            <a:extLst>
              <a:ext uri="{FF2B5EF4-FFF2-40B4-BE49-F238E27FC236}">
                <a16:creationId xmlns="" xmlns:a16="http://schemas.microsoft.com/office/drawing/2014/main" id="{08C7A1FB-4A46-F94E-ABD7-C68E487F9723}"/>
              </a:ext>
            </a:extLst>
          </p:cNvPr>
          <p:cNvSpPr txBox="1"/>
          <p:nvPr/>
        </p:nvSpPr>
        <p:spPr>
          <a:xfrm>
            <a:off x="5864772" y="429659"/>
            <a:ext cx="5120220" cy="430887"/>
          </a:xfrm>
          <a:prstGeom prst="rect">
            <a:avLst/>
          </a:prstGeom>
          <a:noFill/>
        </p:spPr>
        <p:txBody>
          <a:bodyPr wrap="square" rtlCol="0">
            <a:spAutoFit/>
          </a:bodyPr>
          <a:lstStyle/>
          <a:p>
            <a:pPr algn="r"/>
            <a:r>
              <a:rPr lang="en-US" sz="1050" b="1" dirty="0">
                <a:solidFill>
                  <a:schemeClr val="accent5">
                    <a:lumMod val="75000"/>
                  </a:schemeClr>
                </a:solidFill>
                <a:latin typeface="Book Antiqua" panose="02040602050305030304" pitchFamily="18" charset="0"/>
              </a:rPr>
              <a:t>Liberating Ownership and Control of ASEAN Airlines</a:t>
            </a:r>
          </a:p>
          <a:p>
            <a:pPr algn="r"/>
            <a:r>
              <a:rPr lang="en-US" sz="1050" b="1" dirty="0">
                <a:solidFill>
                  <a:schemeClr val="accent5">
                    <a:lumMod val="75000"/>
                  </a:schemeClr>
                </a:solidFill>
                <a:latin typeface="Book Antiqua" panose="02040602050305030304" pitchFamily="18" charset="0"/>
              </a:rPr>
              <a:t>Ridha Aditya </a:t>
            </a:r>
            <a:r>
              <a:rPr lang="en-US" sz="1050" b="1" dirty="0" err="1">
                <a:solidFill>
                  <a:schemeClr val="accent5">
                    <a:lumMod val="75000"/>
                  </a:schemeClr>
                </a:solidFill>
                <a:latin typeface="Book Antiqua" panose="02040602050305030304" pitchFamily="18" charset="0"/>
              </a:rPr>
              <a:t>Nugraha</a:t>
            </a:r>
            <a:r>
              <a:rPr lang="en-US" sz="1050" b="1" dirty="0">
                <a:solidFill>
                  <a:schemeClr val="accent5">
                    <a:lumMod val="75000"/>
                  </a:schemeClr>
                </a:solidFill>
                <a:latin typeface="Book Antiqua" panose="02040602050305030304" pitchFamily="18" charset="0"/>
              </a:rPr>
              <a:t> - Kuala Lumpur, 21 December 2018</a:t>
            </a:r>
          </a:p>
        </p:txBody>
      </p:sp>
    </p:spTree>
    <p:extLst>
      <p:ext uri="{BB962C8B-B14F-4D97-AF65-F5344CB8AC3E}">
        <p14:creationId xmlns:p14="http://schemas.microsoft.com/office/powerpoint/2010/main" val="392695352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376" y="-45149"/>
            <a:ext cx="3910409" cy="1204102"/>
          </a:xfrm>
          <a:prstGeom prst="rect">
            <a:avLst/>
          </a:prstGeom>
        </p:spPr>
      </p:pic>
      <p:pic>
        <p:nvPicPr>
          <p:cNvPr id="5" name="Picture 4">
            <a:extLst>
              <a:ext uri="{FF2B5EF4-FFF2-40B4-BE49-F238E27FC236}">
                <a16:creationId xmlns="" xmlns:a16="http://schemas.microsoft.com/office/drawing/2014/main" id="{998E46EA-D047-844C-98A1-201BCB6682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76" y="162031"/>
            <a:ext cx="4477405" cy="996922"/>
          </a:xfrm>
          <a:prstGeom prst="rect">
            <a:avLst/>
          </a:prstGeom>
        </p:spPr>
      </p:pic>
      <p:sp>
        <p:nvSpPr>
          <p:cNvPr id="2" name="TextBox 1">
            <a:extLst>
              <a:ext uri="{FF2B5EF4-FFF2-40B4-BE49-F238E27FC236}">
                <a16:creationId xmlns="" xmlns:a16="http://schemas.microsoft.com/office/drawing/2014/main" id="{13E8E4DF-5302-9A40-B083-55F8EDF6A413}"/>
              </a:ext>
            </a:extLst>
          </p:cNvPr>
          <p:cNvSpPr txBox="1"/>
          <p:nvPr/>
        </p:nvSpPr>
        <p:spPr>
          <a:xfrm>
            <a:off x="851337" y="1366133"/>
            <a:ext cx="11111116" cy="5386090"/>
          </a:xfrm>
          <a:prstGeom prst="rect">
            <a:avLst/>
          </a:prstGeom>
          <a:noFill/>
        </p:spPr>
        <p:txBody>
          <a:bodyPr wrap="square" rtlCol="0">
            <a:spAutoFit/>
          </a:bodyPr>
          <a:lstStyle/>
          <a:p>
            <a:r>
              <a:rPr lang="en-US" sz="4000" b="1" dirty="0">
                <a:latin typeface="Book Antiqua" panose="02040602050305030304" pitchFamily="18" charset="0"/>
              </a:rPr>
              <a:t>The Way Forward</a:t>
            </a:r>
          </a:p>
          <a:p>
            <a:endParaRPr lang="en-US" sz="4000" dirty="0">
              <a:latin typeface="Book Antiqua" panose="02040602050305030304" pitchFamily="18" charset="0"/>
            </a:endParaRPr>
          </a:p>
          <a:p>
            <a:pPr marL="571500" indent="-571500">
              <a:buFont typeface="Arial" panose="020B0604020202020204" pitchFamily="34" charset="0"/>
              <a:buChar char="•"/>
            </a:pPr>
            <a:r>
              <a:rPr lang="en-US" sz="4000" dirty="0">
                <a:latin typeface="Book Antiqua" panose="02040602050305030304" pitchFamily="18" charset="0"/>
              </a:rPr>
              <a:t>relaxing ownership and control in Indonesia</a:t>
            </a:r>
          </a:p>
          <a:p>
            <a:pPr marL="1028700" lvl="1" indent="-571500">
              <a:buFont typeface="Arial" panose="020B0604020202020204" pitchFamily="34" charset="0"/>
              <a:buChar char="•"/>
            </a:pPr>
            <a:endParaRPr lang="en-US" sz="3200" dirty="0">
              <a:latin typeface="Book Antiqua" panose="02040602050305030304" pitchFamily="18" charset="0"/>
            </a:endParaRPr>
          </a:p>
          <a:p>
            <a:pPr marL="1028700" lvl="1" indent="-571500">
              <a:buFont typeface="Arial" panose="020B0604020202020204" pitchFamily="34" charset="0"/>
              <a:buChar char="•"/>
            </a:pPr>
            <a:r>
              <a:rPr lang="en-US" sz="4000" dirty="0">
                <a:latin typeface="Book Antiqua" panose="02040602050305030304" pitchFamily="18" charset="0"/>
              </a:rPr>
              <a:t>ASEAN nationals is allowed to own up to 70% shares</a:t>
            </a:r>
          </a:p>
          <a:p>
            <a:pPr marL="1028700" lvl="1" indent="-571500">
              <a:buFont typeface="Arial" panose="020B0604020202020204" pitchFamily="34" charset="0"/>
              <a:buChar char="•"/>
            </a:pPr>
            <a:endParaRPr lang="en-US" sz="3200" dirty="0">
              <a:latin typeface="Book Antiqua" panose="02040602050305030304" pitchFamily="18" charset="0"/>
            </a:endParaRPr>
          </a:p>
          <a:p>
            <a:pPr marL="1028700" lvl="1" indent="-571500">
              <a:buFont typeface="Arial" panose="020B0604020202020204" pitchFamily="34" charset="0"/>
              <a:buChar char="•"/>
            </a:pPr>
            <a:r>
              <a:rPr lang="en-US" sz="4000" dirty="0">
                <a:latin typeface="Book Antiqua" panose="02040602050305030304" pitchFamily="18" charset="0"/>
              </a:rPr>
              <a:t>starting for airline flying isolated regional routes (pioneer routes)</a:t>
            </a:r>
          </a:p>
        </p:txBody>
      </p:sp>
      <p:sp>
        <p:nvSpPr>
          <p:cNvPr id="6" name="TextBox 5">
            <a:extLst>
              <a:ext uri="{FF2B5EF4-FFF2-40B4-BE49-F238E27FC236}">
                <a16:creationId xmlns="" xmlns:a16="http://schemas.microsoft.com/office/drawing/2014/main" id="{0E3112AD-E47A-AF45-8B36-2D8552E37165}"/>
              </a:ext>
            </a:extLst>
          </p:cNvPr>
          <p:cNvSpPr txBox="1"/>
          <p:nvPr/>
        </p:nvSpPr>
        <p:spPr>
          <a:xfrm>
            <a:off x="5864772" y="429659"/>
            <a:ext cx="5120220" cy="430887"/>
          </a:xfrm>
          <a:prstGeom prst="rect">
            <a:avLst/>
          </a:prstGeom>
          <a:noFill/>
        </p:spPr>
        <p:txBody>
          <a:bodyPr wrap="square" rtlCol="0">
            <a:spAutoFit/>
          </a:bodyPr>
          <a:lstStyle/>
          <a:p>
            <a:pPr algn="r"/>
            <a:r>
              <a:rPr lang="en-US" sz="1050" b="1" dirty="0">
                <a:solidFill>
                  <a:schemeClr val="accent5">
                    <a:lumMod val="75000"/>
                  </a:schemeClr>
                </a:solidFill>
                <a:latin typeface="Book Antiqua" panose="02040602050305030304" pitchFamily="18" charset="0"/>
              </a:rPr>
              <a:t>Liberating Ownership and Control of ASEAN Airlines</a:t>
            </a:r>
          </a:p>
          <a:p>
            <a:pPr algn="r"/>
            <a:r>
              <a:rPr lang="en-US" sz="1050" b="1" dirty="0">
                <a:solidFill>
                  <a:schemeClr val="accent5">
                    <a:lumMod val="75000"/>
                  </a:schemeClr>
                </a:solidFill>
                <a:latin typeface="Book Antiqua" panose="02040602050305030304" pitchFamily="18" charset="0"/>
              </a:rPr>
              <a:t>Ridha Aditya </a:t>
            </a:r>
            <a:r>
              <a:rPr lang="en-US" sz="1050" b="1" dirty="0" err="1">
                <a:solidFill>
                  <a:schemeClr val="accent5">
                    <a:lumMod val="75000"/>
                  </a:schemeClr>
                </a:solidFill>
                <a:latin typeface="Book Antiqua" panose="02040602050305030304" pitchFamily="18" charset="0"/>
              </a:rPr>
              <a:t>Nugraha</a:t>
            </a:r>
            <a:r>
              <a:rPr lang="en-US" sz="1050" b="1" dirty="0">
                <a:solidFill>
                  <a:schemeClr val="accent5">
                    <a:lumMod val="75000"/>
                  </a:schemeClr>
                </a:solidFill>
                <a:latin typeface="Book Antiqua" panose="02040602050305030304" pitchFamily="18" charset="0"/>
              </a:rPr>
              <a:t> - Kuala Lumpur, 21 December 2018</a:t>
            </a:r>
          </a:p>
        </p:txBody>
      </p:sp>
    </p:spTree>
    <p:extLst>
      <p:ext uri="{BB962C8B-B14F-4D97-AF65-F5344CB8AC3E}">
        <p14:creationId xmlns:p14="http://schemas.microsoft.com/office/powerpoint/2010/main" val="40509826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376" y="-45149"/>
            <a:ext cx="3910409" cy="1204102"/>
          </a:xfrm>
          <a:prstGeom prst="rect">
            <a:avLst/>
          </a:prstGeom>
        </p:spPr>
      </p:pic>
      <p:pic>
        <p:nvPicPr>
          <p:cNvPr id="5" name="Picture 4">
            <a:extLst>
              <a:ext uri="{FF2B5EF4-FFF2-40B4-BE49-F238E27FC236}">
                <a16:creationId xmlns="" xmlns:a16="http://schemas.microsoft.com/office/drawing/2014/main" id="{998E46EA-D047-844C-98A1-201BCB6682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76" y="162031"/>
            <a:ext cx="4477405" cy="996922"/>
          </a:xfrm>
          <a:prstGeom prst="rect">
            <a:avLst/>
          </a:prstGeom>
        </p:spPr>
      </p:pic>
      <p:sp>
        <p:nvSpPr>
          <p:cNvPr id="2" name="TextBox 1">
            <a:extLst>
              <a:ext uri="{FF2B5EF4-FFF2-40B4-BE49-F238E27FC236}">
                <a16:creationId xmlns="" xmlns:a16="http://schemas.microsoft.com/office/drawing/2014/main" id="{D2D3587F-0708-0D42-9B3C-1A21FD1C0C5B}"/>
              </a:ext>
            </a:extLst>
          </p:cNvPr>
          <p:cNvSpPr txBox="1"/>
          <p:nvPr/>
        </p:nvSpPr>
        <p:spPr>
          <a:xfrm>
            <a:off x="283779" y="1534510"/>
            <a:ext cx="11666483" cy="3754874"/>
          </a:xfrm>
          <a:prstGeom prst="rect">
            <a:avLst/>
          </a:prstGeom>
          <a:noFill/>
        </p:spPr>
        <p:txBody>
          <a:bodyPr wrap="square" rtlCol="0">
            <a:spAutoFit/>
          </a:bodyPr>
          <a:lstStyle/>
          <a:p>
            <a:pPr algn="ctr"/>
            <a:endParaRPr lang="en-US" sz="3000" b="1" dirty="0">
              <a:latin typeface="Book Antiqua" panose="02040602050305030304" pitchFamily="18" charset="0"/>
            </a:endParaRPr>
          </a:p>
          <a:p>
            <a:pPr algn="ctr"/>
            <a:r>
              <a:rPr lang="en-US" sz="6000" b="1" dirty="0">
                <a:latin typeface="Book Antiqua" panose="02040602050305030304" pitchFamily="18" charset="0"/>
              </a:rPr>
              <a:t>Thank you for your attention!</a:t>
            </a:r>
            <a:endParaRPr lang="en-US" sz="5400" b="1" dirty="0">
              <a:latin typeface="Book Antiqua" panose="02040602050305030304" pitchFamily="18" charset="0"/>
            </a:endParaRPr>
          </a:p>
          <a:p>
            <a:pPr algn="ctr"/>
            <a:endParaRPr lang="en-US" sz="3600" b="1" dirty="0">
              <a:latin typeface="Book Antiqua" panose="02040602050305030304" pitchFamily="18" charset="0"/>
            </a:endParaRPr>
          </a:p>
          <a:p>
            <a:pPr algn="ctr"/>
            <a:endParaRPr lang="en-US" sz="3600" b="1" dirty="0">
              <a:latin typeface="Book Antiqua" panose="02040602050305030304" pitchFamily="18" charset="0"/>
            </a:endParaRPr>
          </a:p>
          <a:p>
            <a:pPr algn="ctr"/>
            <a:endParaRPr lang="en-US" sz="3600" b="1" dirty="0">
              <a:latin typeface="Book Antiqua" panose="02040602050305030304" pitchFamily="18" charset="0"/>
            </a:endParaRPr>
          </a:p>
          <a:p>
            <a:pPr algn="ctr"/>
            <a:r>
              <a:rPr lang="en-US" sz="4000" b="1" dirty="0" err="1">
                <a:latin typeface="Book Antiqua" panose="02040602050305030304" pitchFamily="18" charset="0"/>
              </a:rPr>
              <a:t>ridha.nugraha@pmbs.ac.id</a:t>
            </a:r>
            <a:endParaRPr lang="en-US" sz="4000" b="1" dirty="0">
              <a:latin typeface="Book Antiqua" panose="02040602050305030304" pitchFamily="18" charset="0"/>
            </a:endParaRPr>
          </a:p>
        </p:txBody>
      </p:sp>
      <p:sp>
        <p:nvSpPr>
          <p:cNvPr id="7" name="TextBox 6">
            <a:extLst>
              <a:ext uri="{FF2B5EF4-FFF2-40B4-BE49-F238E27FC236}">
                <a16:creationId xmlns="" xmlns:a16="http://schemas.microsoft.com/office/drawing/2014/main" id="{5C0C6E64-DF7A-F141-98D1-CDBB1F9CD6BA}"/>
              </a:ext>
            </a:extLst>
          </p:cNvPr>
          <p:cNvSpPr txBox="1"/>
          <p:nvPr/>
        </p:nvSpPr>
        <p:spPr>
          <a:xfrm>
            <a:off x="5864772" y="429659"/>
            <a:ext cx="5120220" cy="430887"/>
          </a:xfrm>
          <a:prstGeom prst="rect">
            <a:avLst/>
          </a:prstGeom>
          <a:noFill/>
        </p:spPr>
        <p:txBody>
          <a:bodyPr wrap="square" rtlCol="0">
            <a:spAutoFit/>
          </a:bodyPr>
          <a:lstStyle/>
          <a:p>
            <a:pPr algn="r"/>
            <a:r>
              <a:rPr lang="en-US" sz="1050" b="1" dirty="0">
                <a:solidFill>
                  <a:schemeClr val="accent5">
                    <a:lumMod val="75000"/>
                  </a:schemeClr>
                </a:solidFill>
                <a:latin typeface="Book Antiqua" panose="02040602050305030304" pitchFamily="18" charset="0"/>
              </a:rPr>
              <a:t>Liberating Ownership and Control of ASEAN Airlines</a:t>
            </a:r>
          </a:p>
          <a:p>
            <a:pPr algn="r"/>
            <a:r>
              <a:rPr lang="en-US" sz="1050" b="1" dirty="0">
                <a:solidFill>
                  <a:schemeClr val="accent5">
                    <a:lumMod val="75000"/>
                  </a:schemeClr>
                </a:solidFill>
                <a:latin typeface="Book Antiqua" panose="02040602050305030304" pitchFamily="18" charset="0"/>
              </a:rPr>
              <a:t>Ridha Aditya </a:t>
            </a:r>
            <a:r>
              <a:rPr lang="en-US" sz="1050" b="1" dirty="0" err="1">
                <a:solidFill>
                  <a:schemeClr val="accent5">
                    <a:lumMod val="75000"/>
                  </a:schemeClr>
                </a:solidFill>
                <a:latin typeface="Book Antiqua" panose="02040602050305030304" pitchFamily="18" charset="0"/>
              </a:rPr>
              <a:t>Nugraha</a:t>
            </a:r>
            <a:r>
              <a:rPr lang="en-US" sz="1050" b="1" dirty="0">
                <a:solidFill>
                  <a:schemeClr val="accent5">
                    <a:lumMod val="75000"/>
                  </a:schemeClr>
                </a:solidFill>
                <a:latin typeface="Book Antiqua" panose="02040602050305030304" pitchFamily="18" charset="0"/>
              </a:rPr>
              <a:t> - Kuala Lumpur, 21 December 2018</a:t>
            </a:r>
          </a:p>
        </p:txBody>
      </p:sp>
    </p:spTree>
    <p:extLst>
      <p:ext uri="{BB962C8B-B14F-4D97-AF65-F5344CB8AC3E}">
        <p14:creationId xmlns:p14="http://schemas.microsoft.com/office/powerpoint/2010/main" val="310388855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376" y="-45149"/>
            <a:ext cx="3910409" cy="1204102"/>
          </a:xfrm>
          <a:prstGeom prst="rect">
            <a:avLst/>
          </a:prstGeom>
        </p:spPr>
      </p:pic>
      <p:pic>
        <p:nvPicPr>
          <p:cNvPr id="6" name="Picture 5">
            <a:extLst>
              <a:ext uri="{FF2B5EF4-FFF2-40B4-BE49-F238E27FC236}">
                <a16:creationId xmlns="" xmlns:a16="http://schemas.microsoft.com/office/drawing/2014/main" id="{198ACD84-68BB-FF4B-B83C-8BDFC44FD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76" y="161383"/>
            <a:ext cx="4477405" cy="996922"/>
          </a:xfrm>
          <a:prstGeom prst="rect">
            <a:avLst/>
          </a:prstGeom>
        </p:spPr>
      </p:pic>
      <p:sp>
        <p:nvSpPr>
          <p:cNvPr id="10" name="TextBox 9">
            <a:extLst>
              <a:ext uri="{FF2B5EF4-FFF2-40B4-BE49-F238E27FC236}">
                <a16:creationId xmlns="" xmlns:a16="http://schemas.microsoft.com/office/drawing/2014/main" id="{829CB84D-2DC1-924F-8008-9878D084A171}"/>
              </a:ext>
            </a:extLst>
          </p:cNvPr>
          <p:cNvSpPr txBox="1"/>
          <p:nvPr/>
        </p:nvSpPr>
        <p:spPr>
          <a:xfrm>
            <a:off x="1133159" y="6565033"/>
            <a:ext cx="9228082" cy="246221"/>
          </a:xfrm>
          <a:prstGeom prst="rect">
            <a:avLst/>
          </a:prstGeom>
          <a:noFill/>
        </p:spPr>
        <p:txBody>
          <a:bodyPr wrap="square" rtlCol="0">
            <a:spAutoFit/>
          </a:bodyPr>
          <a:lstStyle/>
          <a:p>
            <a:pPr algn="ctr"/>
            <a:r>
              <a:rPr lang="en-US" sz="1000" dirty="0">
                <a:latin typeface="Book Antiqua" panose="02040602050305030304" pitchFamily="18" charset="0"/>
              </a:rPr>
              <a:t>https://</a:t>
            </a:r>
            <a:r>
              <a:rPr lang="en-US" sz="1000" dirty="0" err="1">
                <a:latin typeface="Book Antiqua" panose="02040602050305030304" pitchFamily="18" charset="0"/>
              </a:rPr>
              <a:t>legacy.lib.utexas.edu</a:t>
            </a:r>
            <a:r>
              <a:rPr lang="en-US" sz="1000" dirty="0">
                <a:latin typeface="Book Antiqua" panose="02040602050305030304" pitchFamily="18" charset="0"/>
              </a:rPr>
              <a:t>/maps/</a:t>
            </a:r>
            <a:r>
              <a:rPr lang="en-US" sz="1000" dirty="0" err="1">
                <a:latin typeface="Book Antiqua" panose="02040602050305030304" pitchFamily="18" charset="0"/>
              </a:rPr>
              <a:t>indonesia.html</a:t>
            </a:r>
            <a:endParaRPr lang="en-US" sz="1000" dirty="0">
              <a:latin typeface="Book Antiqua" panose="02040602050305030304" pitchFamily="18" charset="0"/>
            </a:endParaRPr>
          </a:p>
        </p:txBody>
      </p:sp>
      <p:sp>
        <p:nvSpPr>
          <p:cNvPr id="7" name="TextBox 6">
            <a:extLst>
              <a:ext uri="{FF2B5EF4-FFF2-40B4-BE49-F238E27FC236}">
                <a16:creationId xmlns="" xmlns:a16="http://schemas.microsoft.com/office/drawing/2014/main" id="{885692A2-3A06-6040-B65C-A6BAD0BCFA18}"/>
              </a:ext>
            </a:extLst>
          </p:cNvPr>
          <p:cNvSpPr txBox="1"/>
          <p:nvPr/>
        </p:nvSpPr>
        <p:spPr>
          <a:xfrm>
            <a:off x="5864772" y="429659"/>
            <a:ext cx="5120220" cy="430887"/>
          </a:xfrm>
          <a:prstGeom prst="rect">
            <a:avLst/>
          </a:prstGeom>
          <a:noFill/>
        </p:spPr>
        <p:txBody>
          <a:bodyPr wrap="square" rtlCol="0">
            <a:spAutoFit/>
          </a:bodyPr>
          <a:lstStyle/>
          <a:p>
            <a:pPr algn="r"/>
            <a:r>
              <a:rPr lang="en-US" sz="1050" b="1" dirty="0">
                <a:solidFill>
                  <a:schemeClr val="accent5">
                    <a:lumMod val="75000"/>
                  </a:schemeClr>
                </a:solidFill>
                <a:latin typeface="Book Antiqua" panose="02040602050305030304" pitchFamily="18" charset="0"/>
              </a:rPr>
              <a:t>Liberating Ownership and Control of ASEAN Airlines</a:t>
            </a:r>
          </a:p>
          <a:p>
            <a:pPr algn="r"/>
            <a:r>
              <a:rPr lang="en-US" sz="1050" b="1" dirty="0">
                <a:solidFill>
                  <a:schemeClr val="accent5">
                    <a:lumMod val="75000"/>
                  </a:schemeClr>
                </a:solidFill>
                <a:latin typeface="Book Antiqua" panose="02040602050305030304" pitchFamily="18" charset="0"/>
              </a:rPr>
              <a:t>Ridha Aditya </a:t>
            </a:r>
            <a:r>
              <a:rPr lang="en-US" sz="1050" b="1" dirty="0" err="1">
                <a:solidFill>
                  <a:schemeClr val="accent5">
                    <a:lumMod val="75000"/>
                  </a:schemeClr>
                </a:solidFill>
                <a:latin typeface="Book Antiqua" panose="02040602050305030304" pitchFamily="18" charset="0"/>
              </a:rPr>
              <a:t>Nugraha</a:t>
            </a:r>
            <a:r>
              <a:rPr lang="en-US" sz="1050" b="1" dirty="0">
                <a:solidFill>
                  <a:schemeClr val="accent5">
                    <a:lumMod val="75000"/>
                  </a:schemeClr>
                </a:solidFill>
                <a:latin typeface="Book Antiqua" panose="02040602050305030304" pitchFamily="18" charset="0"/>
              </a:rPr>
              <a:t> - Kuala Lumpur, 21 December 2018</a:t>
            </a:r>
          </a:p>
        </p:txBody>
      </p:sp>
      <p:pic>
        <p:nvPicPr>
          <p:cNvPr id="3" name="Picture 2">
            <a:extLst>
              <a:ext uri="{FF2B5EF4-FFF2-40B4-BE49-F238E27FC236}">
                <a16:creationId xmlns="" xmlns:a16="http://schemas.microsoft.com/office/drawing/2014/main" id="{017E872F-EF5B-4646-8C2E-E558868F83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2319" y="1175938"/>
            <a:ext cx="7949762" cy="5371461"/>
          </a:xfrm>
          <a:prstGeom prst="rect">
            <a:avLst/>
          </a:prstGeom>
        </p:spPr>
      </p:pic>
    </p:spTree>
    <p:extLst>
      <p:ext uri="{BB962C8B-B14F-4D97-AF65-F5344CB8AC3E}">
        <p14:creationId xmlns:p14="http://schemas.microsoft.com/office/powerpoint/2010/main" val="412841685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76" y="-45149"/>
            <a:ext cx="3910409" cy="1204102"/>
          </a:xfrm>
          <a:prstGeom prst="rect">
            <a:avLst/>
          </a:prstGeom>
        </p:spPr>
      </p:pic>
      <p:pic>
        <p:nvPicPr>
          <p:cNvPr id="6" name="Picture 5">
            <a:extLst>
              <a:ext uri="{FF2B5EF4-FFF2-40B4-BE49-F238E27FC236}">
                <a16:creationId xmlns="" xmlns:a16="http://schemas.microsoft.com/office/drawing/2014/main" id="{198ACD84-68BB-FF4B-B83C-8BDFC44FD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376" y="161383"/>
            <a:ext cx="4477405" cy="996922"/>
          </a:xfrm>
          <a:prstGeom prst="rect">
            <a:avLst/>
          </a:prstGeom>
        </p:spPr>
      </p:pic>
      <p:sp>
        <p:nvSpPr>
          <p:cNvPr id="10" name="TextBox 9">
            <a:extLst>
              <a:ext uri="{FF2B5EF4-FFF2-40B4-BE49-F238E27FC236}">
                <a16:creationId xmlns="" xmlns:a16="http://schemas.microsoft.com/office/drawing/2014/main" id="{829CB84D-2DC1-924F-8008-9878D084A171}"/>
              </a:ext>
            </a:extLst>
          </p:cNvPr>
          <p:cNvSpPr txBox="1"/>
          <p:nvPr/>
        </p:nvSpPr>
        <p:spPr>
          <a:xfrm>
            <a:off x="1133159" y="6533503"/>
            <a:ext cx="9228082" cy="246221"/>
          </a:xfrm>
          <a:prstGeom prst="rect">
            <a:avLst/>
          </a:prstGeom>
          <a:noFill/>
        </p:spPr>
        <p:txBody>
          <a:bodyPr wrap="square" rtlCol="0">
            <a:spAutoFit/>
          </a:bodyPr>
          <a:lstStyle/>
          <a:p>
            <a:pPr algn="ctr"/>
            <a:r>
              <a:rPr lang="en-US" sz="1000" dirty="0">
                <a:latin typeface="Book Antiqua" panose="02040602050305030304" pitchFamily="18" charset="0"/>
              </a:rPr>
              <a:t>https://</a:t>
            </a:r>
            <a:r>
              <a:rPr lang="en-US" sz="1000" dirty="0" err="1">
                <a:latin typeface="Book Antiqua" panose="02040602050305030304" pitchFamily="18" charset="0"/>
              </a:rPr>
              <a:t>taketheleaptravel.files.wordpress.com</a:t>
            </a:r>
            <a:r>
              <a:rPr lang="en-US" sz="1000" dirty="0">
                <a:latin typeface="Book Antiqua" panose="02040602050305030304" pitchFamily="18" charset="0"/>
              </a:rPr>
              <a:t>/2015/07/many-airplanes-flying-together-</a:t>
            </a:r>
            <a:r>
              <a:rPr lang="en-US" sz="1000" dirty="0" err="1">
                <a:latin typeface="Book Antiqua" panose="02040602050305030304" pitchFamily="18" charset="0"/>
              </a:rPr>
              <a:t>amazing.jpg</a:t>
            </a:r>
            <a:endParaRPr lang="en-US" sz="1000" dirty="0">
              <a:latin typeface="Book Antiqua" panose="02040602050305030304" pitchFamily="18" charset="0"/>
            </a:endParaRPr>
          </a:p>
        </p:txBody>
      </p:sp>
      <p:sp>
        <p:nvSpPr>
          <p:cNvPr id="7" name="TextBox 6">
            <a:extLst>
              <a:ext uri="{FF2B5EF4-FFF2-40B4-BE49-F238E27FC236}">
                <a16:creationId xmlns="" xmlns:a16="http://schemas.microsoft.com/office/drawing/2014/main" id="{52D609CF-05EC-C644-9A27-FF7030AD06F2}"/>
              </a:ext>
            </a:extLst>
          </p:cNvPr>
          <p:cNvSpPr txBox="1"/>
          <p:nvPr/>
        </p:nvSpPr>
        <p:spPr>
          <a:xfrm>
            <a:off x="5864772" y="429659"/>
            <a:ext cx="5120220" cy="430887"/>
          </a:xfrm>
          <a:prstGeom prst="rect">
            <a:avLst/>
          </a:prstGeom>
          <a:noFill/>
        </p:spPr>
        <p:txBody>
          <a:bodyPr wrap="square" rtlCol="0">
            <a:spAutoFit/>
          </a:bodyPr>
          <a:lstStyle/>
          <a:p>
            <a:pPr algn="r"/>
            <a:r>
              <a:rPr lang="en-US" sz="1050" b="1" dirty="0">
                <a:solidFill>
                  <a:schemeClr val="accent5">
                    <a:lumMod val="75000"/>
                  </a:schemeClr>
                </a:solidFill>
                <a:latin typeface="Book Antiqua" panose="02040602050305030304" pitchFamily="18" charset="0"/>
              </a:rPr>
              <a:t>Liberating Ownership and Control of ASEAN Airlines</a:t>
            </a:r>
          </a:p>
          <a:p>
            <a:pPr algn="r"/>
            <a:r>
              <a:rPr lang="en-US" sz="1050" b="1" dirty="0">
                <a:solidFill>
                  <a:schemeClr val="accent5">
                    <a:lumMod val="75000"/>
                  </a:schemeClr>
                </a:solidFill>
                <a:latin typeface="Book Antiqua" panose="02040602050305030304" pitchFamily="18" charset="0"/>
              </a:rPr>
              <a:t>Ridha Aditya </a:t>
            </a:r>
            <a:r>
              <a:rPr lang="en-US" sz="1050" b="1" dirty="0" err="1">
                <a:solidFill>
                  <a:schemeClr val="accent5">
                    <a:lumMod val="75000"/>
                  </a:schemeClr>
                </a:solidFill>
                <a:latin typeface="Book Antiqua" panose="02040602050305030304" pitchFamily="18" charset="0"/>
              </a:rPr>
              <a:t>Nugraha</a:t>
            </a:r>
            <a:r>
              <a:rPr lang="en-US" sz="1050" b="1" dirty="0">
                <a:solidFill>
                  <a:schemeClr val="accent5">
                    <a:lumMod val="75000"/>
                  </a:schemeClr>
                </a:solidFill>
                <a:latin typeface="Book Antiqua" panose="02040602050305030304" pitchFamily="18" charset="0"/>
              </a:rPr>
              <a:t> - Kuala Lumpur, 21 December 2018</a:t>
            </a:r>
          </a:p>
        </p:txBody>
      </p:sp>
      <p:pic>
        <p:nvPicPr>
          <p:cNvPr id="9" name="Content Placeholder 3">
            <a:extLst>
              <a:ext uri="{FF2B5EF4-FFF2-40B4-BE49-F238E27FC236}">
                <a16:creationId xmlns="" xmlns:a16="http://schemas.microsoft.com/office/drawing/2014/main" id="{35C23029-F75B-4843-9CC7-5E164104FC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175200" y="1274154"/>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82409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76" y="-45149"/>
            <a:ext cx="3910409" cy="1204102"/>
          </a:xfrm>
          <a:prstGeom prst="rect">
            <a:avLst/>
          </a:prstGeom>
        </p:spPr>
      </p:pic>
      <p:pic>
        <p:nvPicPr>
          <p:cNvPr id="6" name="Picture 5">
            <a:extLst>
              <a:ext uri="{FF2B5EF4-FFF2-40B4-BE49-F238E27FC236}">
                <a16:creationId xmlns="" xmlns:a16="http://schemas.microsoft.com/office/drawing/2014/main" id="{A1E35C23-9509-B140-9779-CA609AAE7C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376" y="162031"/>
            <a:ext cx="4477405" cy="996922"/>
          </a:xfrm>
          <a:prstGeom prst="rect">
            <a:avLst/>
          </a:prstGeom>
        </p:spPr>
      </p:pic>
      <p:sp>
        <p:nvSpPr>
          <p:cNvPr id="11" name="TextBox 10">
            <a:extLst>
              <a:ext uri="{FF2B5EF4-FFF2-40B4-BE49-F238E27FC236}">
                <a16:creationId xmlns="" xmlns:a16="http://schemas.microsoft.com/office/drawing/2014/main" id="{C7FCD9EF-55E4-C449-9995-CDE3005ED5AA}"/>
              </a:ext>
            </a:extLst>
          </p:cNvPr>
          <p:cNvSpPr txBox="1"/>
          <p:nvPr/>
        </p:nvSpPr>
        <p:spPr>
          <a:xfrm>
            <a:off x="1725152" y="6557111"/>
            <a:ext cx="9228082" cy="246221"/>
          </a:xfrm>
          <a:prstGeom prst="rect">
            <a:avLst/>
          </a:prstGeom>
          <a:noFill/>
        </p:spPr>
        <p:txBody>
          <a:bodyPr wrap="square" rtlCol="0">
            <a:spAutoFit/>
          </a:bodyPr>
          <a:lstStyle/>
          <a:p>
            <a:pPr algn="ctr">
              <a:buNone/>
            </a:pPr>
            <a:r>
              <a:rPr lang="en-US" sz="1000" dirty="0">
                <a:latin typeface="Book Antiqua" panose="02040602050305030304" pitchFamily="18" charset="0"/>
              </a:rPr>
              <a:t>https://</a:t>
            </a:r>
            <a:r>
              <a:rPr lang="en-US" sz="1000" dirty="0" err="1">
                <a:latin typeface="Book Antiqua" panose="02040602050305030304" pitchFamily="18" charset="0"/>
              </a:rPr>
              <a:t>www.sametkasik.com.tr</a:t>
            </a:r>
            <a:r>
              <a:rPr lang="en-US" sz="1000" dirty="0">
                <a:latin typeface="Book Antiqua" panose="02040602050305030304" pitchFamily="18" charset="0"/>
              </a:rPr>
              <a:t>/</a:t>
            </a:r>
            <a:r>
              <a:rPr lang="en-US" sz="1000" dirty="0" err="1">
                <a:latin typeface="Book Antiqua" panose="02040602050305030304" pitchFamily="18" charset="0"/>
              </a:rPr>
              <a:t>wp</a:t>
            </a:r>
            <a:r>
              <a:rPr lang="en-US" sz="1000" dirty="0">
                <a:latin typeface="Book Antiqua" panose="02040602050305030304" pitchFamily="18" charset="0"/>
              </a:rPr>
              <a:t>-content/uploads/2017/09/5th-1024x514.png</a:t>
            </a:r>
          </a:p>
        </p:txBody>
      </p:sp>
      <p:sp>
        <p:nvSpPr>
          <p:cNvPr id="7" name="TextBox 6">
            <a:extLst>
              <a:ext uri="{FF2B5EF4-FFF2-40B4-BE49-F238E27FC236}">
                <a16:creationId xmlns="" xmlns:a16="http://schemas.microsoft.com/office/drawing/2014/main" id="{D245C8E7-AAB9-404C-8498-5F9378483107}"/>
              </a:ext>
            </a:extLst>
          </p:cNvPr>
          <p:cNvSpPr txBox="1"/>
          <p:nvPr/>
        </p:nvSpPr>
        <p:spPr>
          <a:xfrm>
            <a:off x="5864772" y="429659"/>
            <a:ext cx="5120220" cy="430887"/>
          </a:xfrm>
          <a:prstGeom prst="rect">
            <a:avLst/>
          </a:prstGeom>
          <a:noFill/>
        </p:spPr>
        <p:txBody>
          <a:bodyPr wrap="square" rtlCol="0">
            <a:spAutoFit/>
          </a:bodyPr>
          <a:lstStyle/>
          <a:p>
            <a:pPr algn="r"/>
            <a:r>
              <a:rPr lang="en-US" sz="1050" b="1" dirty="0">
                <a:solidFill>
                  <a:schemeClr val="accent5">
                    <a:lumMod val="75000"/>
                  </a:schemeClr>
                </a:solidFill>
                <a:latin typeface="Book Antiqua" panose="02040602050305030304" pitchFamily="18" charset="0"/>
              </a:rPr>
              <a:t>Liberating Ownership and Control of ASEAN Airlines</a:t>
            </a:r>
          </a:p>
          <a:p>
            <a:pPr algn="r"/>
            <a:r>
              <a:rPr lang="en-US" sz="1050" b="1" dirty="0">
                <a:solidFill>
                  <a:schemeClr val="accent5">
                    <a:lumMod val="75000"/>
                  </a:schemeClr>
                </a:solidFill>
                <a:latin typeface="Book Antiqua" panose="02040602050305030304" pitchFamily="18" charset="0"/>
              </a:rPr>
              <a:t>Ridha Aditya </a:t>
            </a:r>
            <a:r>
              <a:rPr lang="en-US" sz="1050" b="1" dirty="0" err="1">
                <a:solidFill>
                  <a:schemeClr val="accent5">
                    <a:lumMod val="75000"/>
                  </a:schemeClr>
                </a:solidFill>
                <a:latin typeface="Book Antiqua" panose="02040602050305030304" pitchFamily="18" charset="0"/>
              </a:rPr>
              <a:t>Nugraha</a:t>
            </a:r>
            <a:r>
              <a:rPr lang="en-US" sz="1050" b="1" dirty="0">
                <a:solidFill>
                  <a:schemeClr val="accent5">
                    <a:lumMod val="75000"/>
                  </a:schemeClr>
                </a:solidFill>
                <a:latin typeface="Book Antiqua" panose="02040602050305030304" pitchFamily="18" charset="0"/>
              </a:rPr>
              <a:t> - Kuala Lumpur, 21 December 2018</a:t>
            </a:r>
          </a:p>
        </p:txBody>
      </p:sp>
      <p:pic>
        <p:nvPicPr>
          <p:cNvPr id="8" name="Content Placeholder 9">
            <a:extLst>
              <a:ext uri="{FF2B5EF4-FFF2-40B4-BE49-F238E27FC236}">
                <a16:creationId xmlns="" xmlns:a16="http://schemas.microsoft.com/office/drawing/2014/main" id="{E85C473F-FC2E-7242-9063-0553C66776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5550" y="1262543"/>
            <a:ext cx="9887286" cy="5294568"/>
          </a:xfrm>
          <a:prstGeom prst="rect">
            <a:avLst/>
          </a:prstGeom>
        </p:spPr>
      </p:pic>
    </p:spTree>
    <p:extLst>
      <p:ext uri="{BB962C8B-B14F-4D97-AF65-F5344CB8AC3E}">
        <p14:creationId xmlns:p14="http://schemas.microsoft.com/office/powerpoint/2010/main" val="8456138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76" y="-45149"/>
            <a:ext cx="3910409" cy="1204102"/>
          </a:xfrm>
          <a:prstGeom prst="rect">
            <a:avLst/>
          </a:prstGeom>
        </p:spPr>
      </p:pic>
      <p:pic>
        <p:nvPicPr>
          <p:cNvPr id="6" name="Picture 5">
            <a:extLst>
              <a:ext uri="{FF2B5EF4-FFF2-40B4-BE49-F238E27FC236}">
                <a16:creationId xmlns="" xmlns:a16="http://schemas.microsoft.com/office/drawing/2014/main" id="{A1E35C23-9509-B140-9779-CA609AAE7C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376" y="162031"/>
            <a:ext cx="4477405" cy="996922"/>
          </a:xfrm>
          <a:prstGeom prst="rect">
            <a:avLst/>
          </a:prstGeom>
        </p:spPr>
      </p:pic>
      <p:sp>
        <p:nvSpPr>
          <p:cNvPr id="11" name="TextBox 10">
            <a:extLst>
              <a:ext uri="{FF2B5EF4-FFF2-40B4-BE49-F238E27FC236}">
                <a16:creationId xmlns="" xmlns:a16="http://schemas.microsoft.com/office/drawing/2014/main" id="{C7FCD9EF-55E4-C449-9995-CDE3005ED5AA}"/>
              </a:ext>
            </a:extLst>
          </p:cNvPr>
          <p:cNvSpPr txBox="1"/>
          <p:nvPr/>
        </p:nvSpPr>
        <p:spPr>
          <a:xfrm>
            <a:off x="1725152" y="6557111"/>
            <a:ext cx="9228082" cy="246221"/>
          </a:xfrm>
          <a:prstGeom prst="rect">
            <a:avLst/>
          </a:prstGeom>
          <a:noFill/>
        </p:spPr>
        <p:txBody>
          <a:bodyPr wrap="square" rtlCol="0">
            <a:spAutoFit/>
          </a:bodyPr>
          <a:lstStyle/>
          <a:p>
            <a:pPr algn="ctr">
              <a:buNone/>
            </a:pPr>
            <a:r>
              <a:rPr lang="en-US" sz="1000" dirty="0"/>
              <a:t>https://</a:t>
            </a:r>
            <a:r>
              <a:rPr lang="en-US" sz="1000" dirty="0" err="1"/>
              <a:t>www.impresamia.com</a:t>
            </a:r>
            <a:r>
              <a:rPr lang="en-US" sz="1000" dirty="0"/>
              <a:t>/internazionalizzazione-asean-octagona-corso-executive-su-singapore-vietnam-e-indonesia-organizzato-collaborazione-con-nibi/</a:t>
            </a:r>
          </a:p>
        </p:txBody>
      </p:sp>
      <p:sp>
        <p:nvSpPr>
          <p:cNvPr id="7" name="TextBox 6">
            <a:extLst>
              <a:ext uri="{FF2B5EF4-FFF2-40B4-BE49-F238E27FC236}">
                <a16:creationId xmlns="" xmlns:a16="http://schemas.microsoft.com/office/drawing/2014/main" id="{D245C8E7-AAB9-404C-8498-5F9378483107}"/>
              </a:ext>
            </a:extLst>
          </p:cNvPr>
          <p:cNvSpPr txBox="1"/>
          <p:nvPr/>
        </p:nvSpPr>
        <p:spPr>
          <a:xfrm>
            <a:off x="5864772" y="429659"/>
            <a:ext cx="5120220" cy="430887"/>
          </a:xfrm>
          <a:prstGeom prst="rect">
            <a:avLst/>
          </a:prstGeom>
          <a:noFill/>
        </p:spPr>
        <p:txBody>
          <a:bodyPr wrap="square" rtlCol="0">
            <a:spAutoFit/>
          </a:bodyPr>
          <a:lstStyle/>
          <a:p>
            <a:pPr algn="r"/>
            <a:r>
              <a:rPr lang="en-US" sz="1050" b="1" dirty="0">
                <a:solidFill>
                  <a:schemeClr val="accent5">
                    <a:lumMod val="75000"/>
                  </a:schemeClr>
                </a:solidFill>
                <a:latin typeface="Book Antiqua" panose="02040602050305030304" pitchFamily="18" charset="0"/>
              </a:rPr>
              <a:t>Liberating Ownership and Control of ASEAN Airlines</a:t>
            </a:r>
          </a:p>
          <a:p>
            <a:pPr algn="r"/>
            <a:r>
              <a:rPr lang="en-US" sz="1050" b="1" dirty="0">
                <a:solidFill>
                  <a:schemeClr val="accent5">
                    <a:lumMod val="75000"/>
                  </a:schemeClr>
                </a:solidFill>
                <a:latin typeface="Book Antiqua" panose="02040602050305030304" pitchFamily="18" charset="0"/>
              </a:rPr>
              <a:t>Ridha Aditya </a:t>
            </a:r>
            <a:r>
              <a:rPr lang="en-US" sz="1050" b="1" dirty="0" err="1">
                <a:solidFill>
                  <a:schemeClr val="accent5">
                    <a:lumMod val="75000"/>
                  </a:schemeClr>
                </a:solidFill>
                <a:latin typeface="Book Antiqua" panose="02040602050305030304" pitchFamily="18" charset="0"/>
              </a:rPr>
              <a:t>Nugraha</a:t>
            </a:r>
            <a:r>
              <a:rPr lang="en-US" sz="1050" b="1" dirty="0">
                <a:solidFill>
                  <a:schemeClr val="accent5">
                    <a:lumMod val="75000"/>
                  </a:schemeClr>
                </a:solidFill>
                <a:latin typeface="Book Antiqua" panose="02040602050305030304" pitchFamily="18" charset="0"/>
              </a:rPr>
              <a:t> - Kuala Lumpur, 21 December 2018</a:t>
            </a:r>
          </a:p>
        </p:txBody>
      </p:sp>
      <p:pic>
        <p:nvPicPr>
          <p:cNvPr id="9" name="Content Placeholder 7">
            <a:extLst>
              <a:ext uri="{FF2B5EF4-FFF2-40B4-BE49-F238E27FC236}">
                <a16:creationId xmlns="" xmlns:a16="http://schemas.microsoft.com/office/drawing/2014/main" id="{D9AE4886-7450-5E41-ACE8-5A48B92E89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3035" y="1158335"/>
            <a:ext cx="8012316" cy="5399395"/>
          </a:xfrm>
          <a:prstGeom prst="rect">
            <a:avLst/>
          </a:prstGeom>
        </p:spPr>
      </p:pic>
    </p:spTree>
    <p:extLst>
      <p:ext uri="{BB962C8B-B14F-4D97-AF65-F5344CB8AC3E}">
        <p14:creationId xmlns:p14="http://schemas.microsoft.com/office/powerpoint/2010/main" val="41214078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76" y="-45149"/>
            <a:ext cx="3910409" cy="1204102"/>
          </a:xfrm>
          <a:prstGeom prst="rect">
            <a:avLst/>
          </a:prstGeom>
        </p:spPr>
      </p:pic>
      <p:pic>
        <p:nvPicPr>
          <p:cNvPr id="6" name="Picture 5">
            <a:extLst>
              <a:ext uri="{FF2B5EF4-FFF2-40B4-BE49-F238E27FC236}">
                <a16:creationId xmlns="" xmlns:a16="http://schemas.microsoft.com/office/drawing/2014/main" id="{692F8C0F-BBCC-FE44-9D6D-02F9CAE8A6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376" y="162031"/>
            <a:ext cx="4477405" cy="996922"/>
          </a:xfrm>
          <a:prstGeom prst="rect">
            <a:avLst/>
          </a:prstGeom>
        </p:spPr>
      </p:pic>
      <p:sp>
        <p:nvSpPr>
          <p:cNvPr id="7" name="TextBox 6">
            <a:extLst>
              <a:ext uri="{FF2B5EF4-FFF2-40B4-BE49-F238E27FC236}">
                <a16:creationId xmlns="" xmlns:a16="http://schemas.microsoft.com/office/drawing/2014/main" id="{811C43BF-C6AC-974E-89D1-21BE0BC00622}"/>
              </a:ext>
            </a:extLst>
          </p:cNvPr>
          <p:cNvSpPr txBox="1"/>
          <p:nvPr/>
        </p:nvSpPr>
        <p:spPr>
          <a:xfrm>
            <a:off x="5864772" y="429659"/>
            <a:ext cx="5120220" cy="430887"/>
          </a:xfrm>
          <a:prstGeom prst="rect">
            <a:avLst/>
          </a:prstGeom>
          <a:noFill/>
        </p:spPr>
        <p:txBody>
          <a:bodyPr wrap="square" rtlCol="0">
            <a:spAutoFit/>
          </a:bodyPr>
          <a:lstStyle/>
          <a:p>
            <a:pPr algn="r"/>
            <a:r>
              <a:rPr lang="en-US" sz="1050" b="1" dirty="0">
                <a:solidFill>
                  <a:schemeClr val="accent5">
                    <a:lumMod val="75000"/>
                  </a:schemeClr>
                </a:solidFill>
                <a:latin typeface="Book Antiqua" panose="02040602050305030304" pitchFamily="18" charset="0"/>
              </a:rPr>
              <a:t>Liberating Ownership and Control of ASEAN Airlines</a:t>
            </a:r>
          </a:p>
          <a:p>
            <a:pPr algn="r"/>
            <a:r>
              <a:rPr lang="en-US" sz="1050" b="1" dirty="0">
                <a:solidFill>
                  <a:schemeClr val="accent5">
                    <a:lumMod val="75000"/>
                  </a:schemeClr>
                </a:solidFill>
                <a:latin typeface="Book Antiqua" panose="02040602050305030304" pitchFamily="18" charset="0"/>
              </a:rPr>
              <a:t>Ridha Aditya </a:t>
            </a:r>
            <a:r>
              <a:rPr lang="en-US" sz="1050" b="1" dirty="0" err="1">
                <a:solidFill>
                  <a:schemeClr val="accent5">
                    <a:lumMod val="75000"/>
                  </a:schemeClr>
                </a:solidFill>
                <a:latin typeface="Book Antiqua" panose="02040602050305030304" pitchFamily="18" charset="0"/>
              </a:rPr>
              <a:t>Nugraha</a:t>
            </a:r>
            <a:r>
              <a:rPr lang="en-US" sz="1050" b="1" dirty="0">
                <a:solidFill>
                  <a:schemeClr val="accent5">
                    <a:lumMod val="75000"/>
                  </a:schemeClr>
                </a:solidFill>
                <a:latin typeface="Book Antiqua" panose="02040602050305030304" pitchFamily="18" charset="0"/>
              </a:rPr>
              <a:t> - Kuala Lumpur, 21 December 2018</a:t>
            </a:r>
          </a:p>
        </p:txBody>
      </p:sp>
      <p:pic>
        <p:nvPicPr>
          <p:cNvPr id="5" name="Picture 4">
            <a:extLst>
              <a:ext uri="{FF2B5EF4-FFF2-40B4-BE49-F238E27FC236}">
                <a16:creationId xmlns="" xmlns:a16="http://schemas.microsoft.com/office/drawing/2014/main" id="{EBED5DF2-97A7-C84E-928B-AEB1FEEAC2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8425" y="1403418"/>
            <a:ext cx="4910479" cy="4910479"/>
          </a:xfrm>
          <a:prstGeom prst="rect">
            <a:avLst/>
          </a:prstGeom>
        </p:spPr>
      </p:pic>
      <p:pic>
        <p:nvPicPr>
          <p:cNvPr id="10" name="Picture 9">
            <a:extLst>
              <a:ext uri="{FF2B5EF4-FFF2-40B4-BE49-F238E27FC236}">
                <a16:creationId xmlns="" xmlns:a16="http://schemas.microsoft.com/office/drawing/2014/main" id="{D9D9B669-F976-F843-A542-8BC83D1EA3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851" y="1171269"/>
            <a:ext cx="5374776" cy="5374776"/>
          </a:xfrm>
          <a:prstGeom prst="rect">
            <a:avLst/>
          </a:prstGeom>
        </p:spPr>
      </p:pic>
    </p:spTree>
    <p:extLst>
      <p:ext uri="{BB962C8B-B14F-4D97-AF65-F5344CB8AC3E}">
        <p14:creationId xmlns:p14="http://schemas.microsoft.com/office/powerpoint/2010/main" val="124723334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376" y="-45149"/>
            <a:ext cx="3910409" cy="1204102"/>
          </a:xfrm>
          <a:prstGeom prst="rect">
            <a:avLst/>
          </a:prstGeom>
        </p:spPr>
      </p:pic>
      <p:pic>
        <p:nvPicPr>
          <p:cNvPr id="6" name="Picture 5">
            <a:extLst>
              <a:ext uri="{FF2B5EF4-FFF2-40B4-BE49-F238E27FC236}">
                <a16:creationId xmlns="" xmlns:a16="http://schemas.microsoft.com/office/drawing/2014/main" id="{D4AE68C7-ACC1-054B-8935-75A59889AF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76" y="162031"/>
            <a:ext cx="4477405" cy="996922"/>
          </a:xfrm>
          <a:prstGeom prst="rect">
            <a:avLst/>
          </a:prstGeom>
        </p:spPr>
      </p:pic>
      <p:sp>
        <p:nvSpPr>
          <p:cNvPr id="9" name="TextBox 8">
            <a:extLst>
              <a:ext uri="{FF2B5EF4-FFF2-40B4-BE49-F238E27FC236}">
                <a16:creationId xmlns="" xmlns:a16="http://schemas.microsoft.com/office/drawing/2014/main" id="{881B24CC-28D9-7843-97CC-01A73DEB8475}"/>
              </a:ext>
            </a:extLst>
          </p:cNvPr>
          <p:cNvSpPr txBox="1"/>
          <p:nvPr/>
        </p:nvSpPr>
        <p:spPr>
          <a:xfrm>
            <a:off x="758427" y="1366133"/>
            <a:ext cx="10131972" cy="4893647"/>
          </a:xfrm>
          <a:prstGeom prst="rect">
            <a:avLst/>
          </a:prstGeom>
          <a:noFill/>
        </p:spPr>
        <p:txBody>
          <a:bodyPr wrap="square" rtlCol="0">
            <a:spAutoFit/>
          </a:bodyPr>
          <a:lstStyle/>
          <a:p>
            <a:r>
              <a:rPr lang="en-US" sz="4000" b="1" dirty="0">
                <a:latin typeface="Book Antiqua" panose="02040602050305030304" pitchFamily="18" charset="0"/>
              </a:rPr>
              <a:t>The Indonesian Aviation Law No. 1 / 2009</a:t>
            </a:r>
          </a:p>
          <a:p>
            <a:endParaRPr lang="en-US" sz="4000" u="sng" dirty="0">
              <a:latin typeface="Book Antiqua" panose="02040602050305030304" pitchFamily="18" charset="0"/>
            </a:endParaRPr>
          </a:p>
          <a:p>
            <a:pPr marL="914400" lvl="1" indent="-457200">
              <a:buFont typeface="Arial" panose="020B0604020202020204" pitchFamily="34" charset="0"/>
              <a:buChar char="•"/>
            </a:pPr>
            <a:r>
              <a:rPr lang="en-US" sz="4000" dirty="0">
                <a:latin typeface="Book Antiqua" panose="02040602050305030304" pitchFamily="18" charset="0"/>
              </a:rPr>
              <a:t>maximum 49% foreign ownership;</a:t>
            </a:r>
          </a:p>
          <a:p>
            <a:pPr marL="914400" lvl="1" indent="-457200">
              <a:buFont typeface="Arial" panose="020B0604020202020204" pitchFamily="34" charset="0"/>
              <a:buChar char="•"/>
            </a:pPr>
            <a:endParaRPr lang="en-US" sz="4000" dirty="0">
              <a:latin typeface="Book Antiqua" panose="02040602050305030304" pitchFamily="18" charset="0"/>
            </a:endParaRPr>
          </a:p>
          <a:p>
            <a:pPr marL="914400" lvl="1" indent="-457200">
              <a:buFont typeface="Arial" panose="020B0604020202020204" pitchFamily="34" charset="0"/>
              <a:buChar char="•"/>
            </a:pPr>
            <a:r>
              <a:rPr lang="en-US" sz="4000" dirty="0">
                <a:latin typeface="Book Antiqua" panose="02040602050305030304" pitchFamily="18" charset="0"/>
              </a:rPr>
              <a:t>number of aircraft in possession;</a:t>
            </a:r>
          </a:p>
          <a:p>
            <a:pPr marL="914400" lvl="1" indent="-457200">
              <a:buFont typeface="Arial" panose="020B0604020202020204" pitchFamily="34" charset="0"/>
              <a:buChar char="•"/>
            </a:pPr>
            <a:endParaRPr lang="en-US" sz="4000" dirty="0">
              <a:latin typeface="Book Antiqua" panose="02040602050305030304" pitchFamily="18" charset="0"/>
            </a:endParaRPr>
          </a:p>
          <a:p>
            <a:pPr marL="914400" lvl="1" indent="-457200">
              <a:buFont typeface="Arial" panose="020B0604020202020204" pitchFamily="34" charset="0"/>
              <a:buChar char="•"/>
            </a:pPr>
            <a:r>
              <a:rPr lang="en-US" sz="4000" dirty="0">
                <a:latin typeface="Book Antiqua" panose="02040602050305030304" pitchFamily="18" charset="0"/>
              </a:rPr>
              <a:t>bilateral agreement model.</a:t>
            </a:r>
          </a:p>
          <a:p>
            <a:pPr marL="914400" lvl="1" indent="-457200">
              <a:buFont typeface="Arial" panose="020B0604020202020204" pitchFamily="34" charset="0"/>
              <a:buChar char="•"/>
            </a:pPr>
            <a:endParaRPr lang="en-US" sz="3200" dirty="0">
              <a:latin typeface="Book Antiqua" panose="02040602050305030304" pitchFamily="18" charset="0"/>
            </a:endParaRPr>
          </a:p>
        </p:txBody>
      </p:sp>
      <p:sp>
        <p:nvSpPr>
          <p:cNvPr id="7" name="TextBox 6">
            <a:extLst>
              <a:ext uri="{FF2B5EF4-FFF2-40B4-BE49-F238E27FC236}">
                <a16:creationId xmlns="" xmlns:a16="http://schemas.microsoft.com/office/drawing/2014/main" id="{809CA8EF-9196-BD45-BD31-AEC259467F2E}"/>
              </a:ext>
            </a:extLst>
          </p:cNvPr>
          <p:cNvSpPr txBox="1"/>
          <p:nvPr/>
        </p:nvSpPr>
        <p:spPr>
          <a:xfrm>
            <a:off x="5864772" y="429659"/>
            <a:ext cx="5120220" cy="430887"/>
          </a:xfrm>
          <a:prstGeom prst="rect">
            <a:avLst/>
          </a:prstGeom>
          <a:noFill/>
        </p:spPr>
        <p:txBody>
          <a:bodyPr wrap="square" rtlCol="0">
            <a:spAutoFit/>
          </a:bodyPr>
          <a:lstStyle/>
          <a:p>
            <a:pPr algn="r"/>
            <a:r>
              <a:rPr lang="en-US" sz="1050" b="1" dirty="0">
                <a:solidFill>
                  <a:schemeClr val="accent5">
                    <a:lumMod val="75000"/>
                  </a:schemeClr>
                </a:solidFill>
                <a:latin typeface="Book Antiqua" panose="02040602050305030304" pitchFamily="18" charset="0"/>
              </a:rPr>
              <a:t>Liberating Ownership and Control of ASEAN Airlines</a:t>
            </a:r>
          </a:p>
          <a:p>
            <a:pPr algn="r"/>
            <a:r>
              <a:rPr lang="en-US" sz="1050" b="1" dirty="0">
                <a:solidFill>
                  <a:schemeClr val="accent5">
                    <a:lumMod val="75000"/>
                  </a:schemeClr>
                </a:solidFill>
                <a:latin typeface="Book Antiqua" panose="02040602050305030304" pitchFamily="18" charset="0"/>
              </a:rPr>
              <a:t>Ridha Aditya </a:t>
            </a:r>
            <a:r>
              <a:rPr lang="en-US" sz="1050" b="1" dirty="0" err="1">
                <a:solidFill>
                  <a:schemeClr val="accent5">
                    <a:lumMod val="75000"/>
                  </a:schemeClr>
                </a:solidFill>
                <a:latin typeface="Book Antiqua" panose="02040602050305030304" pitchFamily="18" charset="0"/>
              </a:rPr>
              <a:t>Nugraha</a:t>
            </a:r>
            <a:r>
              <a:rPr lang="en-US" sz="1050" b="1" dirty="0">
                <a:solidFill>
                  <a:schemeClr val="accent5">
                    <a:lumMod val="75000"/>
                  </a:schemeClr>
                </a:solidFill>
                <a:latin typeface="Book Antiqua" panose="02040602050305030304" pitchFamily="18" charset="0"/>
              </a:rPr>
              <a:t> - Kuala Lumpur, 21 December 2018</a:t>
            </a:r>
          </a:p>
        </p:txBody>
      </p:sp>
    </p:spTree>
    <p:extLst>
      <p:ext uri="{BB962C8B-B14F-4D97-AF65-F5344CB8AC3E}">
        <p14:creationId xmlns:p14="http://schemas.microsoft.com/office/powerpoint/2010/main" val="17718183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76" y="-45149"/>
            <a:ext cx="3910409" cy="1204102"/>
          </a:xfrm>
          <a:prstGeom prst="rect">
            <a:avLst/>
          </a:prstGeom>
        </p:spPr>
      </p:pic>
      <p:pic>
        <p:nvPicPr>
          <p:cNvPr id="5" name="Picture 4">
            <a:extLst>
              <a:ext uri="{FF2B5EF4-FFF2-40B4-BE49-F238E27FC236}">
                <a16:creationId xmlns="" xmlns:a16="http://schemas.microsoft.com/office/drawing/2014/main" id="{E27A0D70-7603-AB40-BEE3-3BFA03D7AB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376" y="162031"/>
            <a:ext cx="4477405" cy="996922"/>
          </a:xfrm>
          <a:prstGeom prst="rect">
            <a:avLst/>
          </a:prstGeom>
        </p:spPr>
      </p:pic>
      <p:sp>
        <p:nvSpPr>
          <p:cNvPr id="9" name="TextBox 8">
            <a:extLst>
              <a:ext uri="{FF2B5EF4-FFF2-40B4-BE49-F238E27FC236}">
                <a16:creationId xmlns="" xmlns:a16="http://schemas.microsoft.com/office/drawing/2014/main" id="{E5F9E3C5-A244-F64B-ABE0-A959B485E9D1}"/>
              </a:ext>
            </a:extLst>
          </p:cNvPr>
          <p:cNvSpPr txBox="1"/>
          <p:nvPr/>
        </p:nvSpPr>
        <p:spPr>
          <a:xfrm>
            <a:off x="840552" y="1366133"/>
            <a:ext cx="10131972" cy="3908762"/>
          </a:xfrm>
          <a:prstGeom prst="rect">
            <a:avLst/>
          </a:prstGeom>
          <a:noFill/>
        </p:spPr>
        <p:txBody>
          <a:bodyPr wrap="square" rtlCol="0">
            <a:spAutoFit/>
          </a:bodyPr>
          <a:lstStyle/>
          <a:p>
            <a:r>
              <a:rPr lang="en-ID" sz="4400" b="1" dirty="0">
                <a:latin typeface="Book Antiqua" panose="02040602050305030304" pitchFamily="18" charset="0"/>
              </a:rPr>
              <a:t>ASEAN Open Skies</a:t>
            </a:r>
            <a:endParaRPr lang="en-ID" sz="4400" dirty="0">
              <a:latin typeface="Book Antiqua" panose="02040602050305030304" pitchFamily="18" charset="0"/>
            </a:endParaRPr>
          </a:p>
          <a:p>
            <a:r>
              <a:rPr lang="en-ID" sz="4400" dirty="0">
                <a:latin typeface="Book Antiqua" panose="02040602050305030304" pitchFamily="18" charset="0"/>
              </a:rPr>
              <a:t>Protocol 4 - ASEAN Co-Terminal Rights</a:t>
            </a:r>
          </a:p>
          <a:p>
            <a:pPr marL="1028700" lvl="1" indent="-571500">
              <a:buFont typeface="Arial" panose="020B0604020202020204" pitchFamily="34" charset="0"/>
              <a:buChar char="•"/>
            </a:pPr>
            <a:endParaRPr lang="en-ID" sz="4000" dirty="0">
              <a:latin typeface="Book Antiqua" panose="02040602050305030304" pitchFamily="18" charset="0"/>
            </a:endParaRPr>
          </a:p>
          <a:p>
            <a:pPr marL="1028700" lvl="1" indent="-571500">
              <a:buFont typeface="Arial" panose="020B0604020202020204" pitchFamily="34" charset="0"/>
              <a:buChar char="•"/>
            </a:pPr>
            <a:r>
              <a:rPr lang="en-ID" sz="4000" dirty="0">
                <a:latin typeface="Book Antiqua" panose="02040602050305030304" pitchFamily="18" charset="0"/>
              </a:rPr>
              <a:t>9 November 2018</a:t>
            </a:r>
          </a:p>
          <a:p>
            <a:pPr marL="1028700" lvl="1" indent="-571500">
              <a:buFont typeface="Arial" panose="020B0604020202020204" pitchFamily="34" charset="0"/>
              <a:buChar char="•"/>
            </a:pPr>
            <a:endParaRPr lang="en-ID" sz="4000" dirty="0">
              <a:latin typeface="Book Antiqua" panose="02040602050305030304" pitchFamily="18" charset="0"/>
            </a:endParaRPr>
          </a:p>
          <a:p>
            <a:pPr marL="1028700" lvl="1" indent="-571500">
              <a:buFont typeface="Arial" panose="020B0604020202020204" pitchFamily="34" charset="0"/>
              <a:buChar char="•"/>
            </a:pPr>
            <a:r>
              <a:rPr lang="en-ID" sz="4000" dirty="0">
                <a:latin typeface="Book Antiqua" panose="02040602050305030304" pitchFamily="18" charset="0"/>
              </a:rPr>
              <a:t>open for ratification</a:t>
            </a:r>
          </a:p>
        </p:txBody>
      </p:sp>
      <p:sp>
        <p:nvSpPr>
          <p:cNvPr id="7" name="TextBox 6">
            <a:extLst>
              <a:ext uri="{FF2B5EF4-FFF2-40B4-BE49-F238E27FC236}">
                <a16:creationId xmlns="" xmlns:a16="http://schemas.microsoft.com/office/drawing/2014/main" id="{1F44A303-EC2F-894C-AEC8-E974C3F3A2F0}"/>
              </a:ext>
            </a:extLst>
          </p:cNvPr>
          <p:cNvSpPr txBox="1"/>
          <p:nvPr/>
        </p:nvSpPr>
        <p:spPr>
          <a:xfrm>
            <a:off x="5864772" y="429659"/>
            <a:ext cx="5120220" cy="430887"/>
          </a:xfrm>
          <a:prstGeom prst="rect">
            <a:avLst/>
          </a:prstGeom>
          <a:noFill/>
        </p:spPr>
        <p:txBody>
          <a:bodyPr wrap="square" rtlCol="0">
            <a:spAutoFit/>
          </a:bodyPr>
          <a:lstStyle/>
          <a:p>
            <a:pPr algn="r"/>
            <a:r>
              <a:rPr lang="en-US" sz="1050" b="1" dirty="0">
                <a:solidFill>
                  <a:schemeClr val="accent5">
                    <a:lumMod val="75000"/>
                  </a:schemeClr>
                </a:solidFill>
                <a:latin typeface="Book Antiqua" panose="02040602050305030304" pitchFamily="18" charset="0"/>
              </a:rPr>
              <a:t>Liberating Ownership and Control of ASEAN Airlines</a:t>
            </a:r>
          </a:p>
          <a:p>
            <a:pPr algn="r"/>
            <a:r>
              <a:rPr lang="en-US" sz="1050" b="1" dirty="0">
                <a:solidFill>
                  <a:schemeClr val="accent5">
                    <a:lumMod val="75000"/>
                  </a:schemeClr>
                </a:solidFill>
                <a:latin typeface="Book Antiqua" panose="02040602050305030304" pitchFamily="18" charset="0"/>
              </a:rPr>
              <a:t>Ridha Aditya </a:t>
            </a:r>
            <a:r>
              <a:rPr lang="en-US" sz="1050" b="1" dirty="0" err="1">
                <a:solidFill>
                  <a:schemeClr val="accent5">
                    <a:lumMod val="75000"/>
                  </a:schemeClr>
                </a:solidFill>
                <a:latin typeface="Book Antiqua" panose="02040602050305030304" pitchFamily="18" charset="0"/>
              </a:rPr>
              <a:t>Nugraha</a:t>
            </a:r>
            <a:r>
              <a:rPr lang="en-US" sz="1050" b="1" dirty="0">
                <a:solidFill>
                  <a:schemeClr val="accent5">
                    <a:lumMod val="75000"/>
                  </a:schemeClr>
                </a:solidFill>
                <a:latin typeface="Book Antiqua" panose="02040602050305030304" pitchFamily="18" charset="0"/>
              </a:rPr>
              <a:t> - Kuala Lumpur, 21 December 2018</a:t>
            </a:r>
          </a:p>
        </p:txBody>
      </p:sp>
    </p:spTree>
    <p:extLst>
      <p:ext uri="{BB962C8B-B14F-4D97-AF65-F5344CB8AC3E}">
        <p14:creationId xmlns:p14="http://schemas.microsoft.com/office/powerpoint/2010/main" val="241046530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76" y="-45149"/>
            <a:ext cx="3910409" cy="1204102"/>
          </a:xfrm>
          <a:prstGeom prst="rect">
            <a:avLst/>
          </a:prstGeom>
        </p:spPr>
      </p:pic>
      <p:pic>
        <p:nvPicPr>
          <p:cNvPr id="5" name="Picture 4">
            <a:extLst>
              <a:ext uri="{FF2B5EF4-FFF2-40B4-BE49-F238E27FC236}">
                <a16:creationId xmlns="" xmlns:a16="http://schemas.microsoft.com/office/drawing/2014/main" id="{E27A0D70-7603-AB40-BEE3-3BFA03D7AB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376" y="162031"/>
            <a:ext cx="4477405" cy="996922"/>
          </a:xfrm>
          <a:prstGeom prst="rect">
            <a:avLst/>
          </a:prstGeom>
        </p:spPr>
      </p:pic>
      <p:sp>
        <p:nvSpPr>
          <p:cNvPr id="9" name="TextBox 8">
            <a:extLst>
              <a:ext uri="{FF2B5EF4-FFF2-40B4-BE49-F238E27FC236}">
                <a16:creationId xmlns="" xmlns:a16="http://schemas.microsoft.com/office/drawing/2014/main" id="{E5F9E3C5-A244-F64B-ABE0-A959B485E9D1}"/>
              </a:ext>
            </a:extLst>
          </p:cNvPr>
          <p:cNvSpPr txBox="1"/>
          <p:nvPr/>
        </p:nvSpPr>
        <p:spPr>
          <a:xfrm>
            <a:off x="840552" y="1366133"/>
            <a:ext cx="10666638" cy="4647426"/>
          </a:xfrm>
          <a:prstGeom prst="rect">
            <a:avLst/>
          </a:prstGeom>
          <a:noFill/>
        </p:spPr>
        <p:txBody>
          <a:bodyPr wrap="square" rtlCol="0">
            <a:spAutoFit/>
          </a:bodyPr>
          <a:lstStyle/>
          <a:p>
            <a:r>
              <a:rPr lang="en-ID" sz="4000" dirty="0">
                <a:latin typeface="Book Antiqua" panose="02040602050305030304" pitchFamily="18" charset="0"/>
              </a:rPr>
              <a:t>For example:</a:t>
            </a:r>
          </a:p>
          <a:p>
            <a:r>
              <a:rPr lang="en-ID" sz="4000" dirty="0">
                <a:latin typeface="Book Antiqua" panose="02040602050305030304" pitchFamily="18" charset="0"/>
              </a:rPr>
              <a:t>an ASEAN Low-Fare Airline</a:t>
            </a:r>
          </a:p>
          <a:p>
            <a:pPr lvl="1"/>
            <a:endParaRPr lang="en-ID" sz="3600" dirty="0">
              <a:latin typeface="Book Antiqua" panose="02040602050305030304" pitchFamily="18" charset="0"/>
            </a:endParaRPr>
          </a:p>
          <a:p>
            <a:pPr lvl="1"/>
            <a:r>
              <a:rPr lang="en-ID" sz="3600" dirty="0">
                <a:latin typeface="Book Antiqua" panose="02040602050305030304" pitchFamily="18" charset="0"/>
              </a:rPr>
              <a:t>Vientiane </a:t>
            </a:r>
            <a:r>
              <a:rPr lang="en-ID" sz="3600" dirty="0">
                <a:latin typeface="Book Antiqua" panose="02040602050305030304" pitchFamily="18" charset="0"/>
                <a:sym typeface="Wingdings" pitchFamily="2" charset="2"/>
              </a:rPr>
              <a:t> Medan  Bali</a:t>
            </a:r>
          </a:p>
          <a:p>
            <a:pPr lvl="1"/>
            <a:r>
              <a:rPr lang="en-ID" sz="3600" dirty="0">
                <a:latin typeface="Book Antiqua" panose="02040602050305030304" pitchFamily="18" charset="0"/>
                <a:sym typeface="Wingdings" pitchFamily="2" charset="2"/>
              </a:rPr>
              <a:t>possible with one aircraft in point-to-point model</a:t>
            </a:r>
          </a:p>
          <a:p>
            <a:pPr lvl="1"/>
            <a:endParaRPr lang="en-ID" sz="3600" dirty="0">
              <a:latin typeface="Book Antiqua" panose="02040602050305030304" pitchFamily="18" charset="0"/>
              <a:sym typeface="Wingdings" pitchFamily="2" charset="2"/>
            </a:endParaRPr>
          </a:p>
          <a:p>
            <a:pPr lvl="1"/>
            <a:r>
              <a:rPr lang="en-ID" sz="3600" dirty="0">
                <a:latin typeface="Book Antiqua" panose="02040602050305030304" pitchFamily="18" charset="0"/>
                <a:sym typeface="Wingdings" pitchFamily="2" charset="2"/>
              </a:rPr>
              <a:t>Bangkok  Jakarta  Bali</a:t>
            </a:r>
          </a:p>
          <a:p>
            <a:pPr lvl="1"/>
            <a:r>
              <a:rPr lang="en-ID" sz="3600" dirty="0">
                <a:latin typeface="Book Antiqua" panose="02040602050305030304" pitchFamily="18" charset="0"/>
                <a:sym typeface="Wingdings" pitchFamily="2" charset="2"/>
              </a:rPr>
              <a:t>possible with one aircraft in point-to-point model</a:t>
            </a:r>
          </a:p>
        </p:txBody>
      </p:sp>
      <p:sp>
        <p:nvSpPr>
          <p:cNvPr id="7" name="TextBox 6">
            <a:extLst>
              <a:ext uri="{FF2B5EF4-FFF2-40B4-BE49-F238E27FC236}">
                <a16:creationId xmlns="" xmlns:a16="http://schemas.microsoft.com/office/drawing/2014/main" id="{1F44A303-EC2F-894C-AEC8-E974C3F3A2F0}"/>
              </a:ext>
            </a:extLst>
          </p:cNvPr>
          <p:cNvSpPr txBox="1"/>
          <p:nvPr/>
        </p:nvSpPr>
        <p:spPr>
          <a:xfrm>
            <a:off x="5864772" y="429659"/>
            <a:ext cx="5120220" cy="430887"/>
          </a:xfrm>
          <a:prstGeom prst="rect">
            <a:avLst/>
          </a:prstGeom>
          <a:noFill/>
        </p:spPr>
        <p:txBody>
          <a:bodyPr wrap="square" rtlCol="0">
            <a:spAutoFit/>
          </a:bodyPr>
          <a:lstStyle/>
          <a:p>
            <a:pPr algn="r"/>
            <a:r>
              <a:rPr lang="en-US" sz="1050" b="1" dirty="0">
                <a:solidFill>
                  <a:schemeClr val="accent5">
                    <a:lumMod val="75000"/>
                  </a:schemeClr>
                </a:solidFill>
                <a:latin typeface="Book Antiqua" panose="02040602050305030304" pitchFamily="18" charset="0"/>
              </a:rPr>
              <a:t>Liberating Ownership and Control of ASEAN Airlines</a:t>
            </a:r>
          </a:p>
          <a:p>
            <a:pPr algn="r"/>
            <a:r>
              <a:rPr lang="en-US" sz="1050" b="1" dirty="0">
                <a:solidFill>
                  <a:schemeClr val="accent5">
                    <a:lumMod val="75000"/>
                  </a:schemeClr>
                </a:solidFill>
                <a:latin typeface="Book Antiqua" panose="02040602050305030304" pitchFamily="18" charset="0"/>
              </a:rPr>
              <a:t>Ridha Aditya </a:t>
            </a:r>
            <a:r>
              <a:rPr lang="en-US" sz="1050" b="1" dirty="0" err="1">
                <a:solidFill>
                  <a:schemeClr val="accent5">
                    <a:lumMod val="75000"/>
                  </a:schemeClr>
                </a:solidFill>
                <a:latin typeface="Book Antiqua" panose="02040602050305030304" pitchFamily="18" charset="0"/>
              </a:rPr>
              <a:t>Nugraha</a:t>
            </a:r>
            <a:r>
              <a:rPr lang="en-US" sz="1050" b="1" dirty="0">
                <a:solidFill>
                  <a:schemeClr val="accent5">
                    <a:lumMod val="75000"/>
                  </a:schemeClr>
                </a:solidFill>
                <a:latin typeface="Book Antiqua" panose="02040602050305030304" pitchFamily="18" charset="0"/>
              </a:rPr>
              <a:t> - Kuala Lumpur, 21 December 2018</a:t>
            </a:r>
          </a:p>
        </p:txBody>
      </p:sp>
    </p:spTree>
    <p:extLst>
      <p:ext uri="{BB962C8B-B14F-4D97-AF65-F5344CB8AC3E}">
        <p14:creationId xmlns:p14="http://schemas.microsoft.com/office/powerpoint/2010/main" val="247812636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3852</TotalTime>
  <Words>939</Words>
  <Application>Microsoft Office PowerPoint</Application>
  <PresentationFormat>Custom</PresentationFormat>
  <Paragraphs>127</Paragraphs>
  <Slides>16</Slides>
  <Notes>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S Jusoh</cp:lastModifiedBy>
  <cp:revision>180</cp:revision>
  <cp:lastPrinted>2018-02-08T00:59:53Z</cp:lastPrinted>
  <dcterms:created xsi:type="dcterms:W3CDTF">2017-08-02T16:44:47Z</dcterms:created>
  <dcterms:modified xsi:type="dcterms:W3CDTF">2018-12-21T01:02:02Z</dcterms:modified>
</cp:coreProperties>
</file>