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AppData\Local\Packages\Microsoft.MicrosoftEdge_8wekyb3d8bbwe\TempState\Downloads\Asean-DP%20(3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MY"/>
              <a:t>FDI</a:t>
            </a:r>
            <a:r>
              <a:rPr lang="en-MY" baseline="0"/>
              <a:t> Restrictiveness Index on Air Industry (Asean-Dialogue Partners)</a:t>
            </a:r>
            <a:endParaRPr lang="en-MY"/>
          </a:p>
        </c:rich>
      </c:tx>
      <c:layout/>
      <c:overlay val="1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6785390513968561E-2"/>
          <c:y val="0.19666753466840267"/>
          <c:w val="0.88109294030553875"/>
          <c:h val="0.459929650525967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'[Asean-DP (3).xlsx]2010-2017'!$C$4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trendline>
            <c:spPr>
              <a:ln w="19050" cap="rnd">
                <a:noFill/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'[Asean-DP (3).xlsx]2010-2017'!$B$5:$B$22</c:f>
              <c:strCache>
                <c:ptCount val="18"/>
                <c:pt idx="0">
                  <c:v>Australia</c:v>
                </c:pt>
                <c:pt idx="1">
                  <c:v>China PR</c:v>
                </c:pt>
                <c:pt idx="2">
                  <c:v>Germany</c:v>
                </c:pt>
                <c:pt idx="3">
                  <c:v>India</c:v>
                </c:pt>
                <c:pt idx="4">
                  <c:v>Japan</c:v>
                </c:pt>
                <c:pt idx="5">
                  <c:v>Korea</c:v>
                </c:pt>
                <c:pt idx="6">
                  <c:v>Netherlands</c:v>
                </c:pt>
                <c:pt idx="7">
                  <c:v>Russia</c:v>
                </c:pt>
                <c:pt idx="8">
                  <c:v>Switzerland</c:v>
                </c:pt>
                <c:pt idx="9">
                  <c:v>United Kingdom</c:v>
                </c:pt>
                <c:pt idx="10">
                  <c:v>United States</c:v>
                </c:pt>
                <c:pt idx="11">
                  <c:v>Cambodia</c:v>
                </c:pt>
                <c:pt idx="12">
                  <c:v>Indonesia</c:v>
                </c:pt>
                <c:pt idx="13">
                  <c:v>Lao PDR</c:v>
                </c:pt>
                <c:pt idx="14">
                  <c:v>Malaysia</c:v>
                </c:pt>
                <c:pt idx="15">
                  <c:v>Myanmar</c:v>
                </c:pt>
                <c:pt idx="16">
                  <c:v>Philippines</c:v>
                </c:pt>
                <c:pt idx="17">
                  <c:v>Viet Nam</c:v>
                </c:pt>
              </c:strCache>
            </c:strRef>
          </c:cat>
          <c:val>
            <c:numRef>
              <c:f>'[Asean-DP (3).xlsx]2010-2017'!$C$5:$C$22</c:f>
              <c:numCache>
                <c:formatCode>General</c:formatCode>
                <c:ptCount val="18"/>
                <c:pt idx="0">
                  <c:v>0.47499999999999998</c:v>
                </c:pt>
                <c:pt idx="1">
                  <c:v>0.68</c:v>
                </c:pt>
                <c:pt idx="2">
                  <c:v>0.32500000000000001</c:v>
                </c:pt>
                <c:pt idx="3">
                  <c:v>0.81299999999999994</c:v>
                </c:pt>
                <c:pt idx="4">
                  <c:v>0.65</c:v>
                </c:pt>
                <c:pt idx="5">
                  <c:v>0.55000000000000004</c:v>
                </c:pt>
                <c:pt idx="6">
                  <c:v>0.22500000000000001</c:v>
                </c:pt>
                <c:pt idx="7">
                  <c:v>0.65</c:v>
                </c:pt>
                <c:pt idx="8">
                  <c:v>0.25</c:v>
                </c:pt>
                <c:pt idx="9">
                  <c:v>0.22500000000000001</c:v>
                </c:pt>
                <c:pt idx="10">
                  <c:v>0.65</c:v>
                </c:pt>
                <c:pt idx="11">
                  <c:v>0</c:v>
                </c:pt>
                <c:pt idx="12">
                  <c:v>0.56000000000000005</c:v>
                </c:pt>
                <c:pt idx="13">
                  <c:v>0</c:v>
                </c:pt>
                <c:pt idx="14">
                  <c:v>0.438</c:v>
                </c:pt>
                <c:pt idx="15">
                  <c:v>0</c:v>
                </c:pt>
                <c:pt idx="16">
                  <c:v>0.66500000000000004</c:v>
                </c:pt>
                <c:pt idx="17">
                  <c:v>0.77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0C8-4319-9205-9BD3D23548BB}"/>
            </c:ext>
          </c:extLst>
        </c:ser>
        <c:ser>
          <c:idx val="1"/>
          <c:order val="1"/>
          <c:tx>
            <c:strRef>
              <c:f>'[Asean-DP (3).xlsx]2010-2017'!$D$4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'[Asean-DP (3).xlsx]2010-2017'!$B$5:$B$22</c:f>
              <c:strCache>
                <c:ptCount val="18"/>
                <c:pt idx="0">
                  <c:v>Australia</c:v>
                </c:pt>
                <c:pt idx="1">
                  <c:v>China PR</c:v>
                </c:pt>
                <c:pt idx="2">
                  <c:v>Germany</c:v>
                </c:pt>
                <c:pt idx="3">
                  <c:v>India</c:v>
                </c:pt>
                <c:pt idx="4">
                  <c:v>Japan</c:v>
                </c:pt>
                <c:pt idx="5">
                  <c:v>Korea</c:v>
                </c:pt>
                <c:pt idx="6">
                  <c:v>Netherlands</c:v>
                </c:pt>
                <c:pt idx="7">
                  <c:v>Russia</c:v>
                </c:pt>
                <c:pt idx="8">
                  <c:v>Switzerland</c:v>
                </c:pt>
                <c:pt idx="9">
                  <c:v>United Kingdom</c:v>
                </c:pt>
                <c:pt idx="10">
                  <c:v>United States</c:v>
                </c:pt>
                <c:pt idx="11">
                  <c:v>Cambodia</c:v>
                </c:pt>
                <c:pt idx="12">
                  <c:v>Indonesia</c:v>
                </c:pt>
                <c:pt idx="13">
                  <c:v>Lao PDR</c:v>
                </c:pt>
                <c:pt idx="14">
                  <c:v>Malaysia</c:v>
                </c:pt>
                <c:pt idx="15">
                  <c:v>Myanmar</c:v>
                </c:pt>
                <c:pt idx="16">
                  <c:v>Philippines</c:v>
                </c:pt>
                <c:pt idx="17">
                  <c:v>Viet Nam</c:v>
                </c:pt>
              </c:strCache>
            </c:strRef>
          </c:cat>
          <c:val>
            <c:numRef>
              <c:f>'[Asean-DP (3).xlsx]2010-2017'!$D$5:$D$22</c:f>
              <c:numCache>
                <c:formatCode>General</c:formatCode>
                <c:ptCount val="18"/>
                <c:pt idx="0">
                  <c:v>0.47499999999999998</c:v>
                </c:pt>
                <c:pt idx="1">
                  <c:v>0.68</c:v>
                </c:pt>
                <c:pt idx="2">
                  <c:v>0.32500000000000001</c:v>
                </c:pt>
                <c:pt idx="3">
                  <c:v>0.81299999999999994</c:v>
                </c:pt>
                <c:pt idx="4">
                  <c:v>0.65</c:v>
                </c:pt>
                <c:pt idx="5">
                  <c:v>0.55000000000000004</c:v>
                </c:pt>
                <c:pt idx="6">
                  <c:v>0.22500000000000001</c:v>
                </c:pt>
                <c:pt idx="7">
                  <c:v>0.65</c:v>
                </c:pt>
                <c:pt idx="8">
                  <c:v>0.25</c:v>
                </c:pt>
                <c:pt idx="9">
                  <c:v>0.22500000000000001</c:v>
                </c:pt>
                <c:pt idx="10">
                  <c:v>0.65</c:v>
                </c:pt>
                <c:pt idx="11">
                  <c:v>0</c:v>
                </c:pt>
                <c:pt idx="12">
                  <c:v>0.56000000000000005</c:v>
                </c:pt>
                <c:pt idx="13">
                  <c:v>0</c:v>
                </c:pt>
                <c:pt idx="14">
                  <c:v>0.438</c:v>
                </c:pt>
                <c:pt idx="15">
                  <c:v>0</c:v>
                </c:pt>
                <c:pt idx="16">
                  <c:v>0.66500000000000004</c:v>
                </c:pt>
                <c:pt idx="17">
                  <c:v>0.77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0C8-4319-9205-9BD3D23548BB}"/>
            </c:ext>
          </c:extLst>
        </c:ser>
        <c:ser>
          <c:idx val="2"/>
          <c:order val="2"/>
          <c:tx>
            <c:strRef>
              <c:f>'[Asean-DP (3).xlsx]2010-2017'!$E$4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'[Asean-DP (3).xlsx]2010-2017'!$B$5:$B$22</c:f>
              <c:strCache>
                <c:ptCount val="18"/>
                <c:pt idx="0">
                  <c:v>Australia</c:v>
                </c:pt>
                <c:pt idx="1">
                  <c:v>China PR</c:v>
                </c:pt>
                <c:pt idx="2">
                  <c:v>Germany</c:v>
                </c:pt>
                <c:pt idx="3">
                  <c:v>India</c:v>
                </c:pt>
                <c:pt idx="4">
                  <c:v>Japan</c:v>
                </c:pt>
                <c:pt idx="5">
                  <c:v>Korea</c:v>
                </c:pt>
                <c:pt idx="6">
                  <c:v>Netherlands</c:v>
                </c:pt>
                <c:pt idx="7">
                  <c:v>Russia</c:v>
                </c:pt>
                <c:pt idx="8">
                  <c:v>Switzerland</c:v>
                </c:pt>
                <c:pt idx="9">
                  <c:v>United Kingdom</c:v>
                </c:pt>
                <c:pt idx="10">
                  <c:v>United States</c:v>
                </c:pt>
                <c:pt idx="11">
                  <c:v>Cambodia</c:v>
                </c:pt>
                <c:pt idx="12">
                  <c:v>Indonesia</c:v>
                </c:pt>
                <c:pt idx="13">
                  <c:v>Lao PDR</c:v>
                </c:pt>
                <c:pt idx="14">
                  <c:v>Malaysia</c:v>
                </c:pt>
                <c:pt idx="15">
                  <c:v>Myanmar</c:v>
                </c:pt>
                <c:pt idx="16">
                  <c:v>Philippines</c:v>
                </c:pt>
                <c:pt idx="17">
                  <c:v>Viet Nam</c:v>
                </c:pt>
              </c:strCache>
            </c:strRef>
          </c:cat>
          <c:val>
            <c:numRef>
              <c:f>'[Asean-DP (3).xlsx]2010-2017'!$E$5:$E$22</c:f>
              <c:numCache>
                <c:formatCode>General</c:formatCode>
                <c:ptCount val="18"/>
                <c:pt idx="0">
                  <c:v>0.47499999999999998</c:v>
                </c:pt>
                <c:pt idx="1">
                  <c:v>0.68</c:v>
                </c:pt>
                <c:pt idx="2">
                  <c:v>0.32500000000000001</c:v>
                </c:pt>
                <c:pt idx="3">
                  <c:v>0.56299999999999994</c:v>
                </c:pt>
                <c:pt idx="4">
                  <c:v>0.65</c:v>
                </c:pt>
                <c:pt idx="5">
                  <c:v>0.55000000000000004</c:v>
                </c:pt>
                <c:pt idx="6">
                  <c:v>0.22500000000000001</c:v>
                </c:pt>
                <c:pt idx="7">
                  <c:v>0.65</c:v>
                </c:pt>
                <c:pt idx="8">
                  <c:v>0.25</c:v>
                </c:pt>
                <c:pt idx="9">
                  <c:v>0.22500000000000001</c:v>
                </c:pt>
                <c:pt idx="10">
                  <c:v>0.65</c:v>
                </c:pt>
                <c:pt idx="11">
                  <c:v>0</c:v>
                </c:pt>
                <c:pt idx="12">
                  <c:v>0.56000000000000005</c:v>
                </c:pt>
                <c:pt idx="13">
                  <c:v>0</c:v>
                </c:pt>
                <c:pt idx="14">
                  <c:v>0.438</c:v>
                </c:pt>
                <c:pt idx="15">
                  <c:v>0</c:v>
                </c:pt>
                <c:pt idx="16">
                  <c:v>0.66500000000000004</c:v>
                </c:pt>
                <c:pt idx="17">
                  <c:v>0.77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0C8-4319-9205-9BD3D23548BB}"/>
            </c:ext>
          </c:extLst>
        </c:ser>
        <c:ser>
          <c:idx val="3"/>
          <c:order val="3"/>
          <c:tx>
            <c:strRef>
              <c:f>'[Asean-DP (3).xlsx]2010-2017'!$F$4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'[Asean-DP (3).xlsx]2010-2017'!$B$5:$B$22</c:f>
              <c:strCache>
                <c:ptCount val="18"/>
                <c:pt idx="0">
                  <c:v>Australia</c:v>
                </c:pt>
                <c:pt idx="1">
                  <c:v>China PR</c:v>
                </c:pt>
                <c:pt idx="2">
                  <c:v>Germany</c:v>
                </c:pt>
                <c:pt idx="3">
                  <c:v>India</c:v>
                </c:pt>
                <c:pt idx="4">
                  <c:v>Japan</c:v>
                </c:pt>
                <c:pt idx="5">
                  <c:v>Korea</c:v>
                </c:pt>
                <c:pt idx="6">
                  <c:v>Netherlands</c:v>
                </c:pt>
                <c:pt idx="7">
                  <c:v>Russia</c:v>
                </c:pt>
                <c:pt idx="8">
                  <c:v>Switzerland</c:v>
                </c:pt>
                <c:pt idx="9">
                  <c:v>United Kingdom</c:v>
                </c:pt>
                <c:pt idx="10">
                  <c:v>United States</c:v>
                </c:pt>
                <c:pt idx="11">
                  <c:v>Cambodia</c:v>
                </c:pt>
                <c:pt idx="12">
                  <c:v>Indonesia</c:v>
                </c:pt>
                <c:pt idx="13">
                  <c:v>Lao PDR</c:v>
                </c:pt>
                <c:pt idx="14">
                  <c:v>Malaysia</c:v>
                </c:pt>
                <c:pt idx="15">
                  <c:v>Myanmar</c:v>
                </c:pt>
                <c:pt idx="16">
                  <c:v>Philippines</c:v>
                </c:pt>
                <c:pt idx="17">
                  <c:v>Viet Nam</c:v>
                </c:pt>
              </c:strCache>
            </c:strRef>
          </c:cat>
          <c:val>
            <c:numRef>
              <c:f>'[Asean-DP (3).xlsx]2010-2017'!$F$5:$F$22</c:f>
              <c:numCache>
                <c:formatCode>General</c:formatCode>
                <c:ptCount val="18"/>
                <c:pt idx="0">
                  <c:v>0.47499999999999998</c:v>
                </c:pt>
                <c:pt idx="1">
                  <c:v>0.68</c:v>
                </c:pt>
                <c:pt idx="2">
                  <c:v>0.32500000000000001</c:v>
                </c:pt>
                <c:pt idx="3">
                  <c:v>0.56299999999999994</c:v>
                </c:pt>
                <c:pt idx="4">
                  <c:v>0.65</c:v>
                </c:pt>
                <c:pt idx="5">
                  <c:v>0.55000000000000004</c:v>
                </c:pt>
                <c:pt idx="6">
                  <c:v>0.22500000000000001</c:v>
                </c:pt>
                <c:pt idx="7">
                  <c:v>0.65</c:v>
                </c:pt>
                <c:pt idx="8">
                  <c:v>0.25</c:v>
                </c:pt>
                <c:pt idx="9">
                  <c:v>0.22500000000000001</c:v>
                </c:pt>
                <c:pt idx="10">
                  <c:v>0.65</c:v>
                </c:pt>
                <c:pt idx="11">
                  <c:v>0</c:v>
                </c:pt>
                <c:pt idx="12">
                  <c:v>0.56000000000000005</c:v>
                </c:pt>
                <c:pt idx="13">
                  <c:v>0</c:v>
                </c:pt>
                <c:pt idx="14">
                  <c:v>0.438</c:v>
                </c:pt>
                <c:pt idx="15">
                  <c:v>0.46</c:v>
                </c:pt>
                <c:pt idx="16">
                  <c:v>0.66500000000000004</c:v>
                </c:pt>
                <c:pt idx="17">
                  <c:v>0.77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0C8-4319-9205-9BD3D23548BB}"/>
            </c:ext>
          </c:extLst>
        </c:ser>
        <c:ser>
          <c:idx val="4"/>
          <c:order val="4"/>
          <c:tx>
            <c:strRef>
              <c:f>'[Asean-DP (3).xlsx]2010-2017'!$G$4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'[Asean-DP (3).xlsx]2010-2017'!$B$5:$B$22</c:f>
              <c:strCache>
                <c:ptCount val="18"/>
                <c:pt idx="0">
                  <c:v>Australia</c:v>
                </c:pt>
                <c:pt idx="1">
                  <c:v>China PR</c:v>
                </c:pt>
                <c:pt idx="2">
                  <c:v>Germany</c:v>
                </c:pt>
                <c:pt idx="3">
                  <c:v>India</c:v>
                </c:pt>
                <c:pt idx="4">
                  <c:v>Japan</c:v>
                </c:pt>
                <c:pt idx="5">
                  <c:v>Korea</c:v>
                </c:pt>
                <c:pt idx="6">
                  <c:v>Netherlands</c:v>
                </c:pt>
                <c:pt idx="7">
                  <c:v>Russia</c:v>
                </c:pt>
                <c:pt idx="8">
                  <c:v>Switzerland</c:v>
                </c:pt>
                <c:pt idx="9">
                  <c:v>United Kingdom</c:v>
                </c:pt>
                <c:pt idx="10">
                  <c:v>United States</c:v>
                </c:pt>
                <c:pt idx="11">
                  <c:v>Cambodia</c:v>
                </c:pt>
                <c:pt idx="12">
                  <c:v>Indonesia</c:v>
                </c:pt>
                <c:pt idx="13">
                  <c:v>Lao PDR</c:v>
                </c:pt>
                <c:pt idx="14">
                  <c:v>Malaysia</c:v>
                </c:pt>
                <c:pt idx="15">
                  <c:v>Myanmar</c:v>
                </c:pt>
                <c:pt idx="16">
                  <c:v>Philippines</c:v>
                </c:pt>
                <c:pt idx="17">
                  <c:v>Viet Nam</c:v>
                </c:pt>
              </c:strCache>
            </c:strRef>
          </c:cat>
          <c:val>
            <c:numRef>
              <c:f>'[Asean-DP (3).xlsx]2010-2017'!$G$5:$G$22</c:f>
              <c:numCache>
                <c:formatCode>General</c:formatCode>
                <c:ptCount val="18"/>
                <c:pt idx="0">
                  <c:v>0.45500000000000002</c:v>
                </c:pt>
                <c:pt idx="1">
                  <c:v>0.68</c:v>
                </c:pt>
                <c:pt idx="2">
                  <c:v>0.32500000000000001</c:v>
                </c:pt>
                <c:pt idx="3">
                  <c:v>0.56299999999999994</c:v>
                </c:pt>
                <c:pt idx="4">
                  <c:v>0.65</c:v>
                </c:pt>
                <c:pt idx="5">
                  <c:v>0.55000000000000004</c:v>
                </c:pt>
                <c:pt idx="6">
                  <c:v>0.22500000000000001</c:v>
                </c:pt>
                <c:pt idx="7">
                  <c:v>0.65</c:v>
                </c:pt>
                <c:pt idx="8">
                  <c:v>0.25</c:v>
                </c:pt>
                <c:pt idx="9">
                  <c:v>0.22500000000000001</c:v>
                </c:pt>
                <c:pt idx="10">
                  <c:v>0.65</c:v>
                </c:pt>
                <c:pt idx="11">
                  <c:v>0</c:v>
                </c:pt>
                <c:pt idx="12">
                  <c:v>0.56000000000000005</c:v>
                </c:pt>
                <c:pt idx="13">
                  <c:v>0</c:v>
                </c:pt>
                <c:pt idx="14">
                  <c:v>0.438</c:v>
                </c:pt>
                <c:pt idx="15">
                  <c:v>0.46</c:v>
                </c:pt>
                <c:pt idx="16">
                  <c:v>0.66500000000000004</c:v>
                </c:pt>
                <c:pt idx="17">
                  <c:v>0.77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0C8-4319-9205-9BD3D23548BB}"/>
            </c:ext>
          </c:extLst>
        </c:ser>
        <c:ser>
          <c:idx val="5"/>
          <c:order val="5"/>
          <c:tx>
            <c:strRef>
              <c:f>'[Asean-DP (3).xlsx]2010-2017'!$H$4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'[Asean-DP (3).xlsx]2010-2017'!$B$5:$B$22</c:f>
              <c:strCache>
                <c:ptCount val="18"/>
                <c:pt idx="0">
                  <c:v>Australia</c:v>
                </c:pt>
                <c:pt idx="1">
                  <c:v>China PR</c:v>
                </c:pt>
                <c:pt idx="2">
                  <c:v>Germany</c:v>
                </c:pt>
                <c:pt idx="3">
                  <c:v>India</c:v>
                </c:pt>
                <c:pt idx="4">
                  <c:v>Japan</c:v>
                </c:pt>
                <c:pt idx="5">
                  <c:v>Korea</c:v>
                </c:pt>
                <c:pt idx="6">
                  <c:v>Netherlands</c:v>
                </c:pt>
                <c:pt idx="7">
                  <c:v>Russia</c:v>
                </c:pt>
                <c:pt idx="8">
                  <c:v>Switzerland</c:v>
                </c:pt>
                <c:pt idx="9">
                  <c:v>United Kingdom</c:v>
                </c:pt>
                <c:pt idx="10">
                  <c:v>United States</c:v>
                </c:pt>
                <c:pt idx="11">
                  <c:v>Cambodia</c:v>
                </c:pt>
                <c:pt idx="12">
                  <c:v>Indonesia</c:v>
                </c:pt>
                <c:pt idx="13">
                  <c:v>Lao PDR</c:v>
                </c:pt>
                <c:pt idx="14">
                  <c:v>Malaysia</c:v>
                </c:pt>
                <c:pt idx="15">
                  <c:v>Myanmar</c:v>
                </c:pt>
                <c:pt idx="16">
                  <c:v>Philippines</c:v>
                </c:pt>
                <c:pt idx="17">
                  <c:v>Viet Nam</c:v>
                </c:pt>
              </c:strCache>
            </c:strRef>
          </c:cat>
          <c:val>
            <c:numRef>
              <c:f>'[Asean-DP (3).xlsx]2010-2017'!$H$5:$H$22</c:f>
              <c:numCache>
                <c:formatCode>General</c:formatCode>
                <c:ptCount val="18"/>
                <c:pt idx="0">
                  <c:v>0.45500000000000002</c:v>
                </c:pt>
                <c:pt idx="1">
                  <c:v>0.65500000000000003</c:v>
                </c:pt>
                <c:pt idx="2">
                  <c:v>0.32500000000000001</c:v>
                </c:pt>
                <c:pt idx="3">
                  <c:v>0.47499999999999998</c:v>
                </c:pt>
                <c:pt idx="4">
                  <c:v>0.65</c:v>
                </c:pt>
                <c:pt idx="5">
                  <c:v>0.55000000000000004</c:v>
                </c:pt>
                <c:pt idx="6">
                  <c:v>0.22500000000000001</c:v>
                </c:pt>
                <c:pt idx="7">
                  <c:v>0.65</c:v>
                </c:pt>
                <c:pt idx="8">
                  <c:v>0.25</c:v>
                </c:pt>
                <c:pt idx="9">
                  <c:v>0.22500000000000001</c:v>
                </c:pt>
                <c:pt idx="10">
                  <c:v>0.65</c:v>
                </c:pt>
                <c:pt idx="11">
                  <c:v>0</c:v>
                </c:pt>
                <c:pt idx="12">
                  <c:v>0.56000000000000005</c:v>
                </c:pt>
                <c:pt idx="13">
                  <c:v>0</c:v>
                </c:pt>
                <c:pt idx="14">
                  <c:v>0.438</c:v>
                </c:pt>
                <c:pt idx="15">
                  <c:v>0.46</c:v>
                </c:pt>
                <c:pt idx="16">
                  <c:v>0.66500000000000004</c:v>
                </c:pt>
                <c:pt idx="17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0C8-4319-9205-9BD3D23548BB}"/>
            </c:ext>
          </c:extLst>
        </c:ser>
        <c:ser>
          <c:idx val="6"/>
          <c:order val="6"/>
          <c:tx>
            <c:strRef>
              <c:f>'[Asean-DP (3).xlsx]2010-2017'!$I$4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'[Asean-DP (3).xlsx]2010-2017'!$B$5:$B$22</c:f>
              <c:strCache>
                <c:ptCount val="18"/>
                <c:pt idx="0">
                  <c:v>Australia</c:v>
                </c:pt>
                <c:pt idx="1">
                  <c:v>China PR</c:v>
                </c:pt>
                <c:pt idx="2">
                  <c:v>Germany</c:v>
                </c:pt>
                <c:pt idx="3">
                  <c:v>India</c:v>
                </c:pt>
                <c:pt idx="4">
                  <c:v>Japan</c:v>
                </c:pt>
                <c:pt idx="5">
                  <c:v>Korea</c:v>
                </c:pt>
                <c:pt idx="6">
                  <c:v>Netherlands</c:v>
                </c:pt>
                <c:pt idx="7">
                  <c:v>Russia</c:v>
                </c:pt>
                <c:pt idx="8">
                  <c:v>Switzerland</c:v>
                </c:pt>
                <c:pt idx="9">
                  <c:v>United Kingdom</c:v>
                </c:pt>
                <c:pt idx="10">
                  <c:v>United States</c:v>
                </c:pt>
                <c:pt idx="11">
                  <c:v>Cambodia</c:v>
                </c:pt>
                <c:pt idx="12">
                  <c:v>Indonesia</c:v>
                </c:pt>
                <c:pt idx="13">
                  <c:v>Lao PDR</c:v>
                </c:pt>
                <c:pt idx="14">
                  <c:v>Malaysia</c:v>
                </c:pt>
                <c:pt idx="15">
                  <c:v>Myanmar</c:v>
                </c:pt>
                <c:pt idx="16">
                  <c:v>Philippines</c:v>
                </c:pt>
                <c:pt idx="17">
                  <c:v>Viet Nam</c:v>
                </c:pt>
              </c:strCache>
            </c:strRef>
          </c:cat>
          <c:val>
            <c:numRef>
              <c:f>'[Asean-DP (3).xlsx]2010-2017'!$I$5:$I$22</c:f>
              <c:numCache>
                <c:formatCode>General</c:formatCode>
                <c:ptCount val="18"/>
                <c:pt idx="0">
                  <c:v>0.45500000000000002</c:v>
                </c:pt>
                <c:pt idx="1">
                  <c:v>0.65500000000000003</c:v>
                </c:pt>
                <c:pt idx="2">
                  <c:v>0.32500000000000001</c:v>
                </c:pt>
                <c:pt idx="3">
                  <c:v>0.28000000000000003</c:v>
                </c:pt>
                <c:pt idx="4">
                  <c:v>0.65</c:v>
                </c:pt>
                <c:pt idx="5">
                  <c:v>0.55000000000000004</c:v>
                </c:pt>
                <c:pt idx="6">
                  <c:v>0.22500000000000001</c:v>
                </c:pt>
                <c:pt idx="7">
                  <c:v>0.65</c:v>
                </c:pt>
                <c:pt idx="8">
                  <c:v>0.25</c:v>
                </c:pt>
                <c:pt idx="9">
                  <c:v>0.22500000000000001</c:v>
                </c:pt>
                <c:pt idx="10">
                  <c:v>0.65</c:v>
                </c:pt>
                <c:pt idx="11">
                  <c:v>0.11</c:v>
                </c:pt>
                <c:pt idx="12">
                  <c:v>0.498</c:v>
                </c:pt>
                <c:pt idx="13">
                  <c:v>0.17299999999999999</c:v>
                </c:pt>
                <c:pt idx="14">
                  <c:v>0.438</c:v>
                </c:pt>
                <c:pt idx="15">
                  <c:v>0.46</c:v>
                </c:pt>
                <c:pt idx="16">
                  <c:v>0.66500000000000004</c:v>
                </c:pt>
                <c:pt idx="17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20C8-4319-9205-9BD3D23548BB}"/>
            </c:ext>
          </c:extLst>
        </c:ser>
        <c:ser>
          <c:idx val="7"/>
          <c:order val="7"/>
          <c:tx>
            <c:strRef>
              <c:f>'[Asean-DP (3).xlsx]2010-2017'!$J$4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'[Asean-DP (3).xlsx]2010-2017'!$B$5:$B$22</c:f>
              <c:strCache>
                <c:ptCount val="18"/>
                <c:pt idx="0">
                  <c:v>Australia</c:v>
                </c:pt>
                <c:pt idx="1">
                  <c:v>China PR</c:v>
                </c:pt>
                <c:pt idx="2">
                  <c:v>Germany</c:v>
                </c:pt>
                <c:pt idx="3">
                  <c:v>India</c:v>
                </c:pt>
                <c:pt idx="4">
                  <c:v>Japan</c:v>
                </c:pt>
                <c:pt idx="5">
                  <c:v>Korea</c:v>
                </c:pt>
                <c:pt idx="6">
                  <c:v>Netherlands</c:v>
                </c:pt>
                <c:pt idx="7">
                  <c:v>Russia</c:v>
                </c:pt>
                <c:pt idx="8">
                  <c:v>Switzerland</c:v>
                </c:pt>
                <c:pt idx="9">
                  <c:v>United Kingdom</c:v>
                </c:pt>
                <c:pt idx="10">
                  <c:v>United States</c:v>
                </c:pt>
                <c:pt idx="11">
                  <c:v>Cambodia</c:v>
                </c:pt>
                <c:pt idx="12">
                  <c:v>Indonesia</c:v>
                </c:pt>
                <c:pt idx="13">
                  <c:v>Lao PDR</c:v>
                </c:pt>
                <c:pt idx="14">
                  <c:v>Malaysia</c:v>
                </c:pt>
                <c:pt idx="15">
                  <c:v>Myanmar</c:v>
                </c:pt>
                <c:pt idx="16">
                  <c:v>Philippines</c:v>
                </c:pt>
                <c:pt idx="17">
                  <c:v>Viet Nam</c:v>
                </c:pt>
              </c:strCache>
            </c:strRef>
          </c:cat>
          <c:val>
            <c:numRef>
              <c:f>'[Asean-DP (3).xlsx]2010-2017'!$J$5:$J$22</c:f>
              <c:numCache>
                <c:formatCode>General</c:formatCode>
                <c:ptCount val="18"/>
                <c:pt idx="0">
                  <c:v>0.45500000000000002</c:v>
                </c:pt>
                <c:pt idx="1">
                  <c:v>0.65500000000000003</c:v>
                </c:pt>
                <c:pt idx="2">
                  <c:v>0.32500000000000001</c:v>
                </c:pt>
                <c:pt idx="3">
                  <c:v>0.28000000000000003</c:v>
                </c:pt>
                <c:pt idx="4">
                  <c:v>0.65</c:v>
                </c:pt>
                <c:pt idx="5">
                  <c:v>0.55000000000000004</c:v>
                </c:pt>
                <c:pt idx="6">
                  <c:v>0.22500000000000001</c:v>
                </c:pt>
                <c:pt idx="7">
                  <c:v>0.65</c:v>
                </c:pt>
                <c:pt idx="8">
                  <c:v>0.25</c:v>
                </c:pt>
                <c:pt idx="9">
                  <c:v>0.22500000000000001</c:v>
                </c:pt>
                <c:pt idx="10">
                  <c:v>0.65</c:v>
                </c:pt>
                <c:pt idx="11">
                  <c:v>0.11</c:v>
                </c:pt>
                <c:pt idx="12">
                  <c:v>0.498</c:v>
                </c:pt>
                <c:pt idx="13">
                  <c:v>0.14299999999999999</c:v>
                </c:pt>
                <c:pt idx="14">
                  <c:v>0.438</c:v>
                </c:pt>
                <c:pt idx="15">
                  <c:v>0.01</c:v>
                </c:pt>
                <c:pt idx="16">
                  <c:v>0.66500000000000004</c:v>
                </c:pt>
                <c:pt idx="17">
                  <c:v>0.52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0C8-4319-9205-9BD3D23548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128320"/>
        <c:axId val="109006848"/>
      </c:barChart>
      <c:catAx>
        <c:axId val="107128320"/>
        <c:scaling>
          <c:orientation val="minMax"/>
        </c:scaling>
        <c:delete val="0"/>
        <c:axPos val="b"/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006848"/>
        <c:crosses val="autoZero"/>
        <c:auto val="1"/>
        <c:lblAlgn val="ctr"/>
        <c:lblOffset val="100"/>
        <c:noMultiLvlLbl val="0"/>
      </c:catAx>
      <c:valAx>
        <c:axId val="109006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1283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1A23-6EBD-46E5-A536-48CAB88EB8A3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0B7-753A-462B-BE0D-E6C2F2CD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27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1A23-6EBD-46E5-A536-48CAB88EB8A3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0B7-753A-462B-BE0D-E6C2F2CD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3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1A23-6EBD-46E5-A536-48CAB88EB8A3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0B7-753A-462B-BE0D-E6C2F2CD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1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1A23-6EBD-46E5-A536-48CAB88EB8A3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0B7-753A-462B-BE0D-E6C2F2CD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0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1A23-6EBD-46E5-A536-48CAB88EB8A3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0B7-753A-462B-BE0D-E6C2F2CD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7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1A23-6EBD-46E5-A536-48CAB88EB8A3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0B7-753A-462B-BE0D-E6C2F2CD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6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1A23-6EBD-46E5-A536-48CAB88EB8A3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0B7-753A-462B-BE0D-E6C2F2CD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1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1A23-6EBD-46E5-A536-48CAB88EB8A3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0B7-753A-462B-BE0D-E6C2F2CD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3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1A23-6EBD-46E5-A536-48CAB88EB8A3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0B7-753A-462B-BE0D-E6C2F2CD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70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1A23-6EBD-46E5-A536-48CAB88EB8A3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0B7-753A-462B-BE0D-E6C2F2CD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41A23-6EBD-46E5-A536-48CAB88EB8A3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7E0B7-753A-462B-BE0D-E6C2F2CD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9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41A23-6EBD-46E5-A536-48CAB88EB8A3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7E0B7-753A-462B-BE0D-E6C2F2CD7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1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Ownership and Control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12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654904"/>
              </p:ext>
            </p:extLst>
          </p:nvPr>
        </p:nvGraphicFramePr>
        <p:xfrm>
          <a:off x="228600" y="304801"/>
          <a:ext cx="8762999" cy="6331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0671"/>
                <a:gridCol w="3477662"/>
                <a:gridCol w="3894666"/>
              </a:tblGrid>
              <a:tr h="8381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Ownership Restrictions in Commercial Presence </a:t>
                      </a:r>
                      <a:r>
                        <a:rPr lang="en-GB" sz="1600" dirty="0" smtClean="0">
                          <a:effectLst/>
                        </a:rPr>
                        <a:t>Selling </a:t>
                      </a:r>
                      <a:r>
                        <a:rPr lang="en-GB" sz="1600" dirty="0">
                          <a:effectLst/>
                        </a:rPr>
                        <a:t>and Marketing of Air Transport Services 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Existing Domestic Regulations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</a:tr>
              <a:tr h="2537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Brunei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 commitment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49 percent foreign ownership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</a:tr>
              <a:tr h="3065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Cambodia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 commitment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100 percent foreign ownership allowed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</a:tr>
              <a:tr h="735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Indonesia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Maximum foreign equity of 49 percent.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49 percent foreign ownership. Indonesian shareholders should be a single majority. </a:t>
                      </a:r>
                      <a:r>
                        <a:rPr lang="en-GB" sz="1600" dirty="0" smtClean="0">
                          <a:effectLst/>
                        </a:rPr>
                        <a:t>HR</a:t>
                      </a:r>
                      <a:r>
                        <a:rPr lang="en-GB" sz="1600" baseline="0" dirty="0" smtClean="0">
                          <a:effectLst/>
                        </a:rPr>
                        <a:t> </a:t>
                      </a:r>
                      <a:r>
                        <a:rPr lang="en-GB" sz="1600" dirty="0" smtClean="0">
                          <a:effectLst/>
                        </a:rPr>
                        <a:t>Director </a:t>
                      </a:r>
                      <a:r>
                        <a:rPr lang="en-GB" sz="1600" dirty="0">
                          <a:effectLst/>
                        </a:rPr>
                        <a:t>should be Indonesian.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</a:tr>
              <a:tr h="3296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Lao PDR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Up to 100 percent foreign ownership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49 percent foreign ownership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</a:tr>
              <a:tr h="7371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Malaysia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 limitation of market access and national treatment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45% foreign </a:t>
                      </a:r>
                      <a:r>
                        <a:rPr lang="en-GB" sz="1600" dirty="0">
                          <a:effectLst/>
                        </a:rPr>
                        <a:t>ownership for Malaysian Airlines.  Maximum ownership of a single foreign entity is limited to </a:t>
                      </a:r>
                      <a:r>
                        <a:rPr lang="en-GB" sz="1600" dirty="0" smtClean="0">
                          <a:effectLst/>
                        </a:rPr>
                        <a:t>20%. 49% </a:t>
                      </a:r>
                      <a:r>
                        <a:rPr lang="en-GB" sz="1600" dirty="0">
                          <a:effectLst/>
                        </a:rPr>
                        <a:t>for other airlines.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</a:tr>
              <a:tr h="3065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Myanmar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 clear commitments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100 percent foreign ownership allowed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</a:tr>
              <a:tr h="2537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Philippines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 commitments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40 percent foreign ownership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</a:tr>
              <a:tr h="5075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Singapore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Unbound but with foreign equity participation of up to 70 percent.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49 percent foreign ownership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</a:tr>
              <a:tr h="9895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Thailand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Foreign equity not exceeding 49% of the registered capital and the number of foreign shareholders must be less than half of the total shareholders</a:t>
                      </a:r>
                      <a:endParaRPr lang="en-US" sz="160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49 percent foreign ownership</a:t>
                      </a:r>
                      <a:endParaRPr lang="en-US" sz="1600" dirty="0">
                        <a:effectLst/>
                        <a:latin typeface="Calibri"/>
                      </a:endParaRPr>
                    </a:p>
                  </a:txBody>
                  <a:tcPr marL="50998" marR="50998" marT="0" marB="0"/>
                </a:tc>
              </a:tr>
              <a:tr h="10740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Vietnam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No limitation on market access and no limition on national commitment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98" marR="50998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49 percent for the registered capital. One single individual or legal entity shall not exceed more than 30 percent of the registered capital.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998" marR="5099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79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o="urn:schemas-microsoft-com:office:office" xmlns:v="urn:schemas-microsoft-com:vml" xmlns:w10="urn:schemas-microsoft-com:office:word" xmlns:w="http://schemas.openxmlformats.org/wordprocessingml/2006/main" xmlns="" xmlns:xdr="http://schemas.openxmlformats.org/drawingml/2006/spreadsheetDrawing" xmlns:a16="http://schemas.microsoft.com/office/drawing/2014/main" xmlns:lc="http://schemas.openxmlformats.org/drawingml/2006/lockedCanvas" id="{E3717C84-EE5F-4DF3-BA37-EE1F2B9FC6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4241078"/>
              </p:ext>
            </p:extLst>
          </p:nvPr>
        </p:nvGraphicFramePr>
        <p:xfrm>
          <a:off x="457200" y="381000"/>
          <a:ext cx="8229600" cy="5745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240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The </a:t>
            </a:r>
            <a:r>
              <a:rPr lang="en-GB" dirty="0"/>
              <a:t>liberalisation will be in-line with the spirit of the ACIA which seeks to make ASEAN as a single investment destination. </a:t>
            </a:r>
            <a:endParaRPr lang="en-GB" dirty="0" smtClean="0"/>
          </a:p>
          <a:p>
            <a:r>
              <a:rPr lang="en-GB" dirty="0" smtClean="0"/>
              <a:t>Leave </a:t>
            </a:r>
            <a:r>
              <a:rPr lang="en-GB" dirty="0"/>
              <a:t>the so-called flag carriers out of the liberalisation process. </a:t>
            </a:r>
            <a:endParaRPr lang="en-GB" dirty="0" smtClean="0"/>
          </a:p>
          <a:p>
            <a:r>
              <a:rPr lang="en-GB" dirty="0" smtClean="0"/>
              <a:t>Access </a:t>
            </a:r>
            <a:r>
              <a:rPr lang="en-GB" dirty="0"/>
              <a:t>to capital. To ensure consumer interests are protected against unfair practices and potential price fixing, each corporate exercise involving airlines ownership and control may be subject to regulatory scrutiny.  </a:t>
            </a:r>
            <a:endParaRPr lang="en-US" sz="2400" dirty="0" smtClean="0"/>
          </a:p>
          <a:p>
            <a:r>
              <a:rPr lang="en-GB" dirty="0" smtClean="0"/>
              <a:t>There </a:t>
            </a:r>
            <a:r>
              <a:rPr lang="en-GB" dirty="0"/>
              <a:t>are at least 3 options for ASEAN to achieve the liberalisation of ownership and control. </a:t>
            </a:r>
            <a:endParaRPr lang="en-US" sz="2400" dirty="0"/>
          </a:p>
          <a:p>
            <a:pPr lvl="2"/>
            <a:r>
              <a:rPr lang="en-GB" dirty="0"/>
              <a:t>One is by allowing full liberalisation, meaning 100% foreign ownership. This will meet with objections as some may argue that ASEAN airlines should remain within ASEAN ownership and control. </a:t>
            </a:r>
            <a:endParaRPr lang="en-US" sz="2000" dirty="0"/>
          </a:p>
          <a:p>
            <a:pPr lvl="2"/>
            <a:r>
              <a:rPr lang="en-GB" dirty="0"/>
              <a:t>Another is by allowing 100% ownership by ASEAN Investors as defined in the ACIA. </a:t>
            </a:r>
            <a:endParaRPr lang="en-US" sz="2000" dirty="0"/>
          </a:p>
          <a:p>
            <a:pPr lvl="2"/>
            <a:r>
              <a:rPr lang="en-GB" dirty="0"/>
              <a:t>The third mode, to be in-line with the AFAS, ASEAN may allow up to 70% ownership by ASEAN Investors, leaving 30% to be owned by nationals of the country where the airlines is registered. </a:t>
            </a:r>
            <a:endParaRPr lang="en-US" sz="2000" dirty="0"/>
          </a:p>
          <a:p>
            <a:r>
              <a:rPr lang="en-GB" dirty="0" smtClean="0"/>
              <a:t>Assist </a:t>
            </a:r>
            <a:r>
              <a:rPr lang="en-GB" dirty="0"/>
              <a:t>ASEAN Member States to grow other related activities such as the maintenance, repair and overhaul (MRO), engineering services and catering services. </a:t>
            </a:r>
            <a:endParaRPr lang="en-GB" dirty="0" smtClean="0"/>
          </a:p>
          <a:p>
            <a:r>
              <a:rPr lang="en-GB" dirty="0" smtClean="0"/>
              <a:t>Development </a:t>
            </a:r>
            <a:r>
              <a:rPr lang="en-GB" dirty="0"/>
              <a:t>of ASEAN based airlines semi-skill workers and professionals beyond pilots and air crews.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2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430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Ownership and Control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Ownership and Control</dc:title>
  <dc:creator>S Jusoh</dc:creator>
  <cp:lastModifiedBy>S Jusoh</cp:lastModifiedBy>
  <cp:revision>2</cp:revision>
  <dcterms:created xsi:type="dcterms:W3CDTF">2018-12-21T00:48:42Z</dcterms:created>
  <dcterms:modified xsi:type="dcterms:W3CDTF">2018-12-21T01:02:23Z</dcterms:modified>
</cp:coreProperties>
</file>