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handoutMasterIdLst>
    <p:handoutMasterId r:id="rId24"/>
  </p:handoutMasterIdLst>
  <p:sldIdLst>
    <p:sldId id="256" r:id="rId2"/>
    <p:sldId id="257" r:id="rId3"/>
    <p:sldId id="258" r:id="rId4"/>
    <p:sldId id="261" r:id="rId5"/>
    <p:sldId id="259" r:id="rId6"/>
    <p:sldId id="263" r:id="rId7"/>
    <p:sldId id="266" r:id="rId8"/>
    <p:sldId id="264" r:id="rId9"/>
    <p:sldId id="277" r:id="rId10"/>
    <p:sldId id="275" r:id="rId11"/>
    <p:sldId id="267" r:id="rId12"/>
    <p:sldId id="268" r:id="rId13"/>
    <p:sldId id="269" r:id="rId14"/>
    <p:sldId id="270" r:id="rId15"/>
    <p:sldId id="279" r:id="rId16"/>
    <p:sldId id="273" r:id="rId17"/>
    <p:sldId id="274" r:id="rId18"/>
    <p:sldId id="278" r:id="rId19"/>
    <p:sldId id="271" r:id="rId20"/>
    <p:sldId id="265" r:id="rId21"/>
    <p:sldId id="276" r:id="rId22"/>
    <p:sldId id="262" r:id="rId23"/>
  </p:sldIdLst>
  <p:sldSz cx="12192000" cy="6858000"/>
  <p:notesSz cx="6797675" cy="9928225"/>
  <p:defaultTextStyle>
    <a:defPPr>
      <a:defRPr lang="ms-M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1500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57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ms-MY"/>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F0533EBF-C90A-49F8-9077-101616327537}" type="datetimeFigureOut">
              <a:rPr lang="ms-MY" smtClean="0"/>
              <a:t>19/12/2018</a:t>
            </a:fld>
            <a:endParaRPr lang="ms-MY"/>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ms-MY"/>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E4C6D2E1-D529-47CB-AA15-381DCCAFE5D7}" type="slidenum">
              <a:rPr lang="ms-MY" smtClean="0"/>
              <a:t>‹#›</a:t>
            </a:fld>
            <a:endParaRPr lang="ms-MY"/>
          </a:p>
        </p:txBody>
      </p:sp>
    </p:spTree>
    <p:extLst>
      <p:ext uri="{BB962C8B-B14F-4D97-AF65-F5344CB8AC3E}">
        <p14:creationId xmlns:p14="http://schemas.microsoft.com/office/powerpoint/2010/main" val="17277540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27592938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206101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03697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215262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9992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20259744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1214748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375525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35970108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76974F-6745-4482-82AF-05C88F83961A}" type="datetimeFigureOut">
              <a:rPr lang="ms-MY" smtClean="0"/>
              <a:t>19/12/2018</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20167426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76974F-6745-4482-82AF-05C88F83961A}" type="datetimeFigureOut">
              <a:rPr lang="ms-MY" smtClean="0"/>
              <a:t>19/12/2018</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1419088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76974F-6745-4482-82AF-05C88F83961A}" type="datetimeFigureOut">
              <a:rPr lang="ms-MY" smtClean="0"/>
              <a:t>19/12/2018</a:t>
            </a:fld>
            <a:endParaRPr lang="ms-MY"/>
          </a:p>
        </p:txBody>
      </p:sp>
      <p:sp>
        <p:nvSpPr>
          <p:cNvPr id="8" name="Footer Placeholder 7"/>
          <p:cNvSpPr>
            <a:spLocks noGrp="1"/>
          </p:cNvSpPr>
          <p:nvPr>
            <p:ph type="ftr" sz="quarter" idx="11"/>
          </p:nvPr>
        </p:nvSpPr>
        <p:spPr/>
        <p:txBody>
          <a:bodyPr/>
          <a:lstStyle/>
          <a:p>
            <a:endParaRPr lang="ms-MY"/>
          </a:p>
        </p:txBody>
      </p:sp>
      <p:sp>
        <p:nvSpPr>
          <p:cNvPr id="9" name="Slide Number Placeholder 8"/>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29868537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76974F-6745-4482-82AF-05C88F83961A}" type="datetimeFigureOut">
              <a:rPr lang="ms-MY" smtClean="0"/>
              <a:t>19/12/2018</a:t>
            </a:fld>
            <a:endParaRPr lang="ms-MY"/>
          </a:p>
        </p:txBody>
      </p:sp>
      <p:sp>
        <p:nvSpPr>
          <p:cNvPr id="4" name="Footer Placeholder 3"/>
          <p:cNvSpPr>
            <a:spLocks noGrp="1"/>
          </p:cNvSpPr>
          <p:nvPr>
            <p:ph type="ftr" sz="quarter" idx="11"/>
          </p:nvPr>
        </p:nvSpPr>
        <p:spPr/>
        <p:txBody>
          <a:bodyPr/>
          <a:lstStyle/>
          <a:p>
            <a:endParaRPr lang="ms-MY"/>
          </a:p>
        </p:txBody>
      </p:sp>
      <p:sp>
        <p:nvSpPr>
          <p:cNvPr id="5" name="Slide Number Placeholder 4"/>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11585157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76974F-6745-4482-82AF-05C88F83961A}" type="datetimeFigureOut">
              <a:rPr lang="ms-MY" smtClean="0"/>
              <a:t>19/12/2018</a:t>
            </a:fld>
            <a:endParaRPr lang="ms-MY"/>
          </a:p>
        </p:txBody>
      </p:sp>
      <p:sp>
        <p:nvSpPr>
          <p:cNvPr id="3" name="Footer Placeholder 2"/>
          <p:cNvSpPr>
            <a:spLocks noGrp="1"/>
          </p:cNvSpPr>
          <p:nvPr>
            <p:ph type="ftr" sz="quarter" idx="11"/>
          </p:nvPr>
        </p:nvSpPr>
        <p:spPr/>
        <p:txBody>
          <a:bodyPr/>
          <a:lstStyle/>
          <a:p>
            <a:endParaRPr lang="ms-MY"/>
          </a:p>
        </p:txBody>
      </p:sp>
      <p:sp>
        <p:nvSpPr>
          <p:cNvPr id="4" name="Slide Number Placeholder 3"/>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16096896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76974F-6745-4482-82AF-05C88F83961A}" type="datetimeFigureOut">
              <a:rPr lang="ms-MY" smtClean="0"/>
              <a:t>19/12/2018</a:t>
            </a:fld>
            <a:endParaRPr lang="ms-MY"/>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9CAB299D-FDC3-49AF-B130-F2DADF8433DB}" type="slidenum">
              <a:rPr lang="ms-MY" smtClean="0"/>
              <a:t>‹#›</a:t>
            </a:fld>
            <a:endParaRPr lang="ms-MY"/>
          </a:p>
        </p:txBody>
      </p:sp>
    </p:spTree>
    <p:extLst>
      <p:ext uri="{BB962C8B-B14F-4D97-AF65-F5344CB8AC3E}">
        <p14:creationId xmlns:p14="http://schemas.microsoft.com/office/powerpoint/2010/main" val="411451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ms-MY"/>
          </a:p>
        </p:txBody>
      </p:sp>
      <p:sp>
        <p:nvSpPr>
          <p:cNvPr id="7" name="Slide Number Placeholder 6"/>
          <p:cNvSpPr>
            <a:spLocks noGrp="1"/>
          </p:cNvSpPr>
          <p:nvPr>
            <p:ph type="sldNum" sz="quarter" idx="12"/>
          </p:nvPr>
        </p:nvSpPr>
        <p:spPr/>
        <p:txBody>
          <a:bodyPr/>
          <a:lstStyle/>
          <a:p>
            <a:fld id="{9CAB299D-FDC3-49AF-B130-F2DADF8433DB}" type="slidenum">
              <a:rPr lang="ms-MY" smtClean="0"/>
              <a:t>‹#›</a:t>
            </a:fld>
            <a:endParaRPr lang="ms-MY"/>
          </a:p>
        </p:txBody>
      </p:sp>
      <p:sp>
        <p:nvSpPr>
          <p:cNvPr id="5" name="Date Placeholder 4"/>
          <p:cNvSpPr>
            <a:spLocks noGrp="1"/>
          </p:cNvSpPr>
          <p:nvPr>
            <p:ph type="dt" sz="half" idx="10"/>
          </p:nvPr>
        </p:nvSpPr>
        <p:spPr/>
        <p:txBody>
          <a:bodyPr/>
          <a:lstStyle/>
          <a:p>
            <a:fld id="{A776974F-6745-4482-82AF-05C88F83961A}" type="datetimeFigureOut">
              <a:rPr lang="ms-MY" smtClean="0"/>
              <a:t>19/12/2018</a:t>
            </a:fld>
            <a:endParaRPr lang="ms-MY"/>
          </a:p>
        </p:txBody>
      </p:sp>
    </p:spTree>
    <p:extLst>
      <p:ext uri="{BB962C8B-B14F-4D97-AF65-F5344CB8AC3E}">
        <p14:creationId xmlns:p14="http://schemas.microsoft.com/office/powerpoint/2010/main" val="2927898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76974F-6745-4482-82AF-05C88F83961A}" type="datetimeFigureOut">
              <a:rPr lang="ms-MY" smtClean="0"/>
              <a:t>19/12/2018</a:t>
            </a:fld>
            <a:endParaRPr lang="ms-MY"/>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ms-MY"/>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CAB299D-FDC3-49AF-B130-F2DADF8433DB}" type="slidenum">
              <a:rPr lang="ms-MY" smtClean="0"/>
              <a:t>‹#›</a:t>
            </a:fld>
            <a:endParaRPr lang="ms-MY"/>
          </a:p>
        </p:txBody>
      </p:sp>
    </p:spTree>
    <p:extLst>
      <p:ext uri="{BB962C8B-B14F-4D97-AF65-F5344CB8AC3E}">
        <p14:creationId xmlns:p14="http://schemas.microsoft.com/office/powerpoint/2010/main" val="1439788320"/>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579659" y="1008447"/>
            <a:ext cx="10289232" cy="1891145"/>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b="1" dirty="0" smtClean="0">
                <a:latin typeface="Arial" panose="020B0604020202020204" pitchFamily="34" charset="0"/>
                <a:cs typeface="Arial" panose="020B0604020202020204" pitchFamily="34" charset="0"/>
              </a:rPr>
              <a:t>ICAO UNIVERSAL SAFETY OVERSIGHT AUDIT PROGRAMME </a:t>
            </a:r>
            <a:br>
              <a:rPr lang="en-GB" sz="3200" b="1" dirty="0" smtClean="0">
                <a:latin typeface="Arial" panose="020B0604020202020204" pitchFamily="34" charset="0"/>
                <a:cs typeface="Arial" panose="020B0604020202020204" pitchFamily="34" charset="0"/>
              </a:rPr>
            </a:br>
            <a:r>
              <a:rPr lang="en-GB" sz="3200" b="1" dirty="0" smtClean="0">
                <a:latin typeface="Arial" panose="020B0604020202020204" pitchFamily="34" charset="0"/>
                <a:cs typeface="Arial" panose="020B0604020202020204" pitchFamily="34" charset="0"/>
              </a:rPr>
              <a:t>(USOAP) </a:t>
            </a:r>
            <a:br>
              <a:rPr lang="en-GB" sz="3200" b="1" dirty="0" smtClean="0">
                <a:latin typeface="Arial" panose="020B0604020202020204" pitchFamily="34" charset="0"/>
                <a:cs typeface="Arial" panose="020B0604020202020204" pitchFamily="34" charset="0"/>
              </a:rPr>
            </a:br>
            <a:r>
              <a:rPr lang="en-GB" sz="3200" b="1" dirty="0" smtClean="0">
                <a:latin typeface="Arial" panose="020B0604020202020204" pitchFamily="34" charset="0"/>
                <a:cs typeface="Arial" panose="020B0604020202020204" pitchFamily="34" charset="0"/>
              </a:rPr>
              <a:t>CONTINUOUS MONITORING APPROACH </a:t>
            </a:r>
            <a:br>
              <a:rPr lang="en-GB" sz="3200" b="1" dirty="0" smtClean="0">
                <a:latin typeface="Arial" panose="020B0604020202020204" pitchFamily="34" charset="0"/>
                <a:cs typeface="Arial" panose="020B0604020202020204" pitchFamily="34" charset="0"/>
              </a:rPr>
            </a:br>
            <a:r>
              <a:rPr lang="en-GB" sz="3200" b="1" dirty="0" smtClean="0">
                <a:latin typeface="Arial" panose="020B0604020202020204" pitchFamily="34" charset="0"/>
                <a:cs typeface="Arial" panose="020B0604020202020204" pitchFamily="34" charset="0"/>
              </a:rPr>
              <a:t>(CMA)</a:t>
            </a:r>
            <a:endParaRPr lang="en-CA" sz="3200" b="1" dirty="0">
              <a:latin typeface="Arial" panose="020B0604020202020204" pitchFamily="34" charset="0"/>
              <a:cs typeface="Arial" panose="020B0604020202020204" pitchFamily="34" charset="0"/>
            </a:endParaRPr>
          </a:p>
        </p:txBody>
      </p:sp>
      <p:sp>
        <p:nvSpPr>
          <p:cNvPr id="5" name="Subtitle 2"/>
          <p:cNvSpPr txBox="1">
            <a:spLocks/>
          </p:cNvSpPr>
          <p:nvPr/>
        </p:nvSpPr>
        <p:spPr>
          <a:xfrm>
            <a:off x="851030" y="3314700"/>
            <a:ext cx="9500980" cy="32643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GB" sz="2800" b="1" dirty="0" smtClean="0">
                <a:solidFill>
                  <a:srgbClr val="150092"/>
                </a:solidFill>
                <a:latin typeface="Arial" panose="020B0604020202020204" pitchFamily="34" charset="0"/>
                <a:cs typeface="Arial" panose="020B0604020202020204" pitchFamily="34" charset="0"/>
              </a:rPr>
              <a:t> USOAP AIG EFFECTIVE IMPLEMENTATION(EI)</a:t>
            </a:r>
          </a:p>
          <a:p>
            <a:pPr>
              <a:spcBef>
                <a:spcPts val="0"/>
              </a:spcBef>
            </a:pPr>
            <a:endParaRPr lang="en-GB" sz="2800" b="1" dirty="0" smtClean="0">
              <a:solidFill>
                <a:srgbClr val="150092"/>
              </a:solidFill>
              <a:latin typeface="Arial" panose="020B0604020202020204" pitchFamily="34" charset="0"/>
              <a:cs typeface="Arial" panose="020B0604020202020204" pitchFamily="34" charset="0"/>
            </a:endParaRPr>
          </a:p>
          <a:p>
            <a:pPr>
              <a:spcBef>
                <a:spcPts val="0"/>
              </a:spcBef>
            </a:pPr>
            <a:r>
              <a:rPr lang="en-GB" sz="2800" b="1" dirty="0" smtClean="0">
                <a:solidFill>
                  <a:srgbClr val="150092"/>
                </a:solidFill>
                <a:latin typeface="Arial" panose="020B0604020202020204" pitchFamily="34" charset="0"/>
                <a:cs typeface="Arial" panose="020B0604020202020204" pitchFamily="34" charset="0"/>
              </a:rPr>
              <a:t>AAIB MALAYSIAN EXPERIENCE</a:t>
            </a:r>
          </a:p>
          <a:p>
            <a:pPr>
              <a:spcBef>
                <a:spcPts val="0"/>
              </a:spcBef>
            </a:pPr>
            <a:endParaRPr lang="en-GB" sz="3600" b="1" dirty="0" smtClean="0">
              <a:solidFill>
                <a:srgbClr val="150092"/>
              </a:solidFill>
              <a:latin typeface="Arial" panose="020B0604020202020204" pitchFamily="34" charset="0"/>
              <a:cs typeface="Arial" panose="020B0604020202020204" pitchFamily="34" charset="0"/>
            </a:endParaRPr>
          </a:p>
          <a:p>
            <a:pPr>
              <a:spcBef>
                <a:spcPts val="0"/>
              </a:spcBef>
            </a:pPr>
            <a:r>
              <a:rPr lang="en-GB" sz="2800" b="1" dirty="0" smtClean="0">
                <a:solidFill>
                  <a:srgbClr val="6600CC"/>
                </a:solidFill>
                <a:latin typeface="Arial" panose="020B0604020202020204" pitchFamily="34" charset="0"/>
                <a:cs typeface="Arial" panose="020B0604020202020204" pitchFamily="34" charset="0"/>
              </a:rPr>
              <a:t> </a:t>
            </a:r>
          </a:p>
          <a:p>
            <a:pPr>
              <a:spcBef>
                <a:spcPts val="0"/>
              </a:spcBef>
            </a:pPr>
            <a:r>
              <a:rPr lang="en-GB" sz="2800" b="1" dirty="0" smtClean="0">
                <a:solidFill>
                  <a:srgbClr val="6600CC"/>
                </a:solidFill>
                <a:latin typeface="Arial" panose="020B0604020202020204" pitchFamily="34" charset="0"/>
                <a:cs typeface="Arial" panose="020B0604020202020204" pitchFamily="34" charset="0"/>
              </a:rPr>
              <a:t>20</a:t>
            </a:r>
            <a:r>
              <a:rPr lang="en-GB" sz="2800" b="1" baseline="30000" dirty="0" smtClean="0">
                <a:solidFill>
                  <a:srgbClr val="6600CC"/>
                </a:solidFill>
                <a:latin typeface="Arial" panose="020B0604020202020204" pitchFamily="34" charset="0"/>
                <a:cs typeface="Arial" panose="020B0604020202020204" pitchFamily="34" charset="0"/>
              </a:rPr>
              <a:t>th</a:t>
            </a:r>
            <a:r>
              <a:rPr lang="en-GB" sz="2800" b="1" dirty="0" smtClean="0">
                <a:solidFill>
                  <a:srgbClr val="6600CC"/>
                </a:solidFill>
                <a:latin typeface="Arial" panose="020B0604020202020204" pitchFamily="34" charset="0"/>
                <a:cs typeface="Arial" panose="020B0604020202020204" pitchFamily="34" charset="0"/>
              </a:rPr>
              <a:t> December 2018</a:t>
            </a:r>
            <a:endParaRPr lang="en-GB" sz="2800" dirty="0" smtClean="0">
              <a:solidFill>
                <a:srgbClr val="6600CC"/>
              </a:solidFill>
              <a:latin typeface="Arial" panose="020B0604020202020204" pitchFamily="34" charset="0"/>
              <a:cs typeface="Arial" panose="020B0604020202020204" pitchFamily="34" charset="0"/>
            </a:endParaRPr>
          </a:p>
          <a:p>
            <a:pPr>
              <a:spcBef>
                <a:spcPts val="0"/>
              </a:spcBef>
            </a:pPr>
            <a:endParaRPr lang="en-GB" sz="2000" dirty="0" smtClean="0">
              <a:latin typeface="Arial" panose="020B0604020202020204" pitchFamily="34" charset="0"/>
              <a:cs typeface="Arial" panose="020B0604020202020204" pitchFamily="34" charset="0"/>
            </a:endParaRPr>
          </a:p>
          <a:p>
            <a:pPr>
              <a:spcBef>
                <a:spcPts val="0"/>
              </a:spcBef>
            </a:pPr>
            <a:endParaRPr lang="en-GB" dirty="0">
              <a:solidFill>
                <a:srgbClr val="1B4177"/>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4206658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2182091" y="33828"/>
            <a:ext cx="7429500" cy="1081087"/>
          </a:xfrm>
        </p:spPr>
        <p:txBody>
          <a:bodyPr>
            <a:noAutofit/>
          </a:bodyPr>
          <a:lstStyle/>
          <a:p>
            <a:pPr algn="ctr"/>
            <a:r>
              <a:rPr lang="ms-MY" sz="2500" b="1" dirty="0" smtClean="0">
                <a:solidFill>
                  <a:schemeClr val="tx1"/>
                </a:solidFill>
                <a:latin typeface="Arial" panose="020B0604020202020204" pitchFamily="34" charset="0"/>
                <a:ea typeface="Segoe UI Black" panose="020B0A02040204020203" pitchFamily="34" charset="0"/>
                <a:cs typeface="Arial" panose="020B0604020202020204" pitchFamily="34" charset="0"/>
              </a:rPr>
              <a:t>PICTURE OF AUDIT SESSION AT AAIB OFFICE</a:t>
            </a:r>
            <a:br>
              <a:rPr lang="ms-MY" sz="2500" b="1" dirty="0" smtClean="0">
                <a:solidFill>
                  <a:schemeClr val="tx1"/>
                </a:solidFill>
                <a:latin typeface="Arial" panose="020B0604020202020204" pitchFamily="34" charset="0"/>
                <a:ea typeface="Segoe UI Black" panose="020B0A02040204020203" pitchFamily="34" charset="0"/>
                <a:cs typeface="Arial" panose="020B0604020202020204" pitchFamily="34" charset="0"/>
              </a:rPr>
            </a:br>
            <a:r>
              <a:rPr lang="ms-MY" sz="2500" b="1" dirty="0" smtClean="0">
                <a:solidFill>
                  <a:schemeClr val="tx1"/>
                </a:solidFill>
                <a:latin typeface="Arial" panose="020B0604020202020204" pitchFamily="34" charset="0"/>
                <a:ea typeface="Segoe UI Black" panose="020B0A02040204020203" pitchFamily="34" charset="0"/>
                <a:cs typeface="Arial" panose="020B0604020202020204" pitchFamily="34" charset="0"/>
              </a:rPr>
              <a:t>2nd </a:t>
            </a:r>
            <a:r>
              <a:rPr lang="ms-MY" sz="2500" b="1" dirty="0">
                <a:solidFill>
                  <a:schemeClr val="tx1"/>
                </a:solidFill>
                <a:latin typeface="Arial" panose="020B0604020202020204" pitchFamily="34" charset="0"/>
                <a:ea typeface="Segoe UI Black" panose="020B0A02040204020203" pitchFamily="34" charset="0"/>
                <a:cs typeface="Arial" panose="020B0604020202020204" pitchFamily="34" charset="0"/>
              </a:rPr>
              <a:t>to 12th May 2016</a:t>
            </a:r>
          </a:p>
        </p:txBody>
      </p:sp>
      <p:pic>
        <p:nvPicPr>
          <p:cNvPr id="64515"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19288" y="1592507"/>
            <a:ext cx="8291512" cy="5040312"/>
          </a:xfrm>
          <a:ln w="41275">
            <a:solidFill>
              <a:schemeClr val="tx1"/>
            </a:solidFill>
          </a:ln>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1261652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1727" y="422032"/>
            <a:ext cx="9287281" cy="797167"/>
          </a:xfrm>
        </p:spPr>
        <p:txBody>
          <a:bodyPr/>
          <a:lstStyle/>
          <a:p>
            <a:pPr algn="ctr"/>
            <a:r>
              <a:rPr lang="ms-MY" b="1" dirty="0" smtClean="0">
                <a:solidFill>
                  <a:schemeClr val="tx1"/>
                </a:solidFill>
                <a:latin typeface="Arial" panose="020B0604020202020204" pitchFamily="34" charset="0"/>
                <a:cs typeface="Arial" panose="020B0604020202020204" pitchFamily="34" charset="0"/>
              </a:rPr>
              <a:t>AUDIT RESULT – NON SAT</a:t>
            </a:r>
            <a:endParaRPr lang="ms-MY" b="1" dirty="0">
              <a:solidFill>
                <a:schemeClr val="tx1"/>
              </a:solidFill>
              <a:latin typeface="Arial" panose="020B0604020202020204" pitchFamily="34" charset="0"/>
              <a:cs typeface="Arial" panose="020B0604020202020204" pitchFamily="34" charset="0"/>
            </a:endParaRPr>
          </a:p>
        </p:txBody>
      </p:sp>
      <p:sp>
        <p:nvSpPr>
          <p:cNvPr id="7" name="Content Placeholder 6"/>
          <p:cNvSpPr>
            <a:spLocks noGrp="1"/>
          </p:cNvSpPr>
          <p:nvPr>
            <p:ph idx="1"/>
          </p:nvPr>
        </p:nvSpPr>
        <p:spPr>
          <a:xfrm>
            <a:off x="595272" y="1055077"/>
            <a:ext cx="10307190" cy="5221032"/>
          </a:xfrm>
        </p:spPr>
        <p:txBody>
          <a:bodyPr>
            <a:noAutofit/>
          </a:bodyPr>
          <a:lstStyle/>
          <a:p>
            <a:pPr marL="0" indent="0">
              <a:buNone/>
            </a:pPr>
            <a:r>
              <a:rPr lang="en-US" sz="3000" b="1" dirty="0" smtClean="0">
                <a:solidFill>
                  <a:schemeClr val="tx1"/>
                </a:solidFill>
                <a:latin typeface="Arial" panose="020B0604020202020204" pitchFamily="34" charset="0"/>
                <a:cs typeface="Arial" panose="020B0604020202020204" pitchFamily="34" charset="0"/>
              </a:rPr>
              <a:t>CE 1</a:t>
            </a:r>
            <a:r>
              <a:rPr lang="en-US" sz="3000" dirty="0" smtClean="0">
                <a:solidFill>
                  <a:schemeClr val="tx1"/>
                </a:solidFill>
                <a:latin typeface="Arial" panose="020B0604020202020204" pitchFamily="34" charset="0"/>
                <a:cs typeface="Arial" panose="020B0604020202020204" pitchFamily="34" charset="0"/>
              </a:rPr>
              <a:t> </a:t>
            </a:r>
          </a:p>
          <a:p>
            <a:pPr>
              <a:buFont typeface="Wingdings" panose="05000000000000000000" pitchFamily="2" charset="2"/>
              <a:buChar char="q"/>
            </a:pPr>
            <a:r>
              <a:rPr lang="en-US" sz="3000" dirty="0" smtClean="0">
                <a:solidFill>
                  <a:schemeClr val="tx1"/>
                </a:solidFill>
                <a:latin typeface="Arial" panose="020B0604020202020204" pitchFamily="34" charset="0"/>
                <a:cs typeface="Arial" panose="020B0604020202020204" pitchFamily="34" charset="0"/>
              </a:rPr>
              <a:t> Independence </a:t>
            </a:r>
            <a:r>
              <a:rPr lang="en-US" sz="3000" dirty="0">
                <a:solidFill>
                  <a:schemeClr val="tx1"/>
                </a:solidFill>
                <a:latin typeface="Arial" panose="020B0604020202020204" pitchFamily="34" charset="0"/>
                <a:cs typeface="Arial" panose="020B0604020202020204" pitchFamily="34" charset="0"/>
              </a:rPr>
              <a:t>of the investigation, Non-disclosure of CVR information and </a:t>
            </a:r>
            <a:endParaRPr lang="ms-MY" sz="30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sz="3000" dirty="0">
                <a:solidFill>
                  <a:schemeClr val="tx1"/>
                </a:solidFill>
                <a:latin typeface="Arial" panose="020B0604020202020204" pitchFamily="34" charset="0"/>
                <a:cs typeface="Arial" panose="020B0604020202020204" pitchFamily="34" charset="0"/>
              </a:rPr>
              <a:t>Non- disclosure of information other than CVR.</a:t>
            </a:r>
            <a:endParaRPr lang="ms-MY" sz="3000" dirty="0">
              <a:solidFill>
                <a:schemeClr val="tx1"/>
              </a:solidFill>
              <a:latin typeface="Arial" panose="020B0604020202020204" pitchFamily="34" charset="0"/>
              <a:cs typeface="Arial" panose="020B0604020202020204" pitchFamily="34" charset="0"/>
            </a:endParaRPr>
          </a:p>
          <a:p>
            <a:pPr marL="0" indent="0">
              <a:buNone/>
            </a:pPr>
            <a:r>
              <a:rPr lang="en-US" sz="3000" b="1" dirty="0" smtClean="0">
                <a:solidFill>
                  <a:schemeClr val="tx1"/>
                </a:solidFill>
                <a:latin typeface="Arial" panose="020B0604020202020204" pitchFamily="34" charset="0"/>
                <a:cs typeface="Arial" panose="020B0604020202020204" pitchFamily="34" charset="0"/>
              </a:rPr>
              <a:t>CE </a:t>
            </a:r>
            <a:r>
              <a:rPr lang="en-US" sz="3000" b="1" dirty="0">
                <a:solidFill>
                  <a:schemeClr val="tx1"/>
                </a:solidFill>
                <a:latin typeface="Arial" panose="020B0604020202020204" pitchFamily="34" charset="0"/>
                <a:cs typeface="Arial" panose="020B0604020202020204" pitchFamily="34" charset="0"/>
              </a:rPr>
              <a:t>2 </a:t>
            </a:r>
            <a:endParaRPr lang="en-US" sz="3000" b="1"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sz="3000" dirty="0" smtClean="0">
                <a:solidFill>
                  <a:schemeClr val="tx1"/>
                </a:solidFill>
                <a:latin typeface="Arial" panose="020B0604020202020204" pitchFamily="34" charset="0"/>
                <a:cs typeface="Arial" panose="020B0604020202020204" pitchFamily="34" charset="0"/>
              </a:rPr>
              <a:t> To </a:t>
            </a:r>
            <a:r>
              <a:rPr lang="en-US" sz="3000" dirty="0">
                <a:solidFill>
                  <a:schemeClr val="tx1"/>
                </a:solidFill>
                <a:latin typeface="Arial" panose="020B0604020202020204" pitchFamily="34" charset="0"/>
                <a:cs typeface="Arial" panose="020B0604020202020204" pitchFamily="34" charset="0"/>
              </a:rPr>
              <a:t>replace incident to serious incident for regulation 183 of CAR 2016 and </a:t>
            </a:r>
            <a:endParaRPr lang="ms-MY" sz="30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sz="3000" dirty="0">
                <a:solidFill>
                  <a:schemeClr val="tx1"/>
                </a:solidFill>
                <a:latin typeface="Arial" panose="020B0604020202020204" pitchFamily="34" charset="0"/>
                <a:cs typeface="Arial" panose="020B0604020202020204" pitchFamily="34" charset="0"/>
              </a:rPr>
              <a:t>to include definition of serious incident at regulation186</a:t>
            </a:r>
            <a:endParaRPr lang="ms-MY" sz="3000" dirty="0">
              <a:solidFill>
                <a:schemeClr val="tx1"/>
              </a:solidFill>
              <a:latin typeface="Arial" panose="020B0604020202020204" pitchFamily="34" charset="0"/>
              <a:cs typeface="Arial" panose="020B0604020202020204" pitchFamily="34" charset="0"/>
            </a:endParaRPr>
          </a:p>
          <a:p>
            <a:endParaRPr lang="ms-MY" sz="3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8338" y="82061"/>
            <a:ext cx="1302174" cy="1407681"/>
          </a:xfrm>
          <a:prstGeom prst="rect">
            <a:avLst/>
          </a:prstGeom>
        </p:spPr>
      </p:pic>
    </p:spTree>
    <p:extLst>
      <p:ext uri="{BB962C8B-B14F-4D97-AF65-F5344CB8AC3E}">
        <p14:creationId xmlns:p14="http://schemas.microsoft.com/office/powerpoint/2010/main" val="3206057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690" y="304802"/>
            <a:ext cx="8596668" cy="855783"/>
          </a:xfrm>
        </p:spPr>
        <p:txBody>
          <a:bodyPr/>
          <a:lstStyle/>
          <a:p>
            <a:pPr algn="ctr"/>
            <a:r>
              <a:rPr lang="ms-MY" b="1" dirty="0" smtClean="0">
                <a:solidFill>
                  <a:schemeClr val="tx1"/>
                </a:solidFill>
                <a:latin typeface="Arial" panose="020B0604020202020204" pitchFamily="34" charset="0"/>
                <a:cs typeface="Arial" panose="020B0604020202020204" pitchFamily="34" charset="0"/>
              </a:rPr>
              <a:t>AUDIT RESULT - NON SAT</a:t>
            </a:r>
            <a:endParaRPr lang="ms-MY"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82133" y="1386866"/>
            <a:ext cx="9498298" cy="3880773"/>
          </a:xfrm>
        </p:spPr>
        <p:txBody>
          <a:bodyPr>
            <a:noAutofit/>
          </a:bodyPr>
          <a:lstStyle/>
          <a:p>
            <a:pPr marL="0" indent="0">
              <a:spcBef>
                <a:spcPts val="0"/>
              </a:spcBef>
              <a:buNone/>
            </a:pPr>
            <a:r>
              <a:rPr lang="en-US" sz="3000" b="1" dirty="0" smtClean="0">
                <a:solidFill>
                  <a:schemeClr val="tx1"/>
                </a:solidFill>
                <a:latin typeface="Arial" panose="020B0604020202020204" pitchFamily="34" charset="0"/>
                <a:cs typeface="Arial" panose="020B0604020202020204" pitchFamily="34" charset="0"/>
              </a:rPr>
              <a:t>CE </a:t>
            </a:r>
            <a:r>
              <a:rPr lang="en-US" sz="3000" b="1" dirty="0">
                <a:solidFill>
                  <a:schemeClr val="tx1"/>
                </a:solidFill>
                <a:latin typeface="Arial" panose="020B0604020202020204" pitchFamily="34" charset="0"/>
                <a:cs typeface="Arial" panose="020B0604020202020204" pitchFamily="34" charset="0"/>
              </a:rPr>
              <a:t>3 </a:t>
            </a:r>
          </a:p>
          <a:p>
            <a:pPr>
              <a:spcBef>
                <a:spcPts val="0"/>
              </a:spcBef>
              <a:buFont typeface="Wingdings" panose="05000000000000000000" pitchFamily="2" charset="2"/>
              <a:buChar char="q"/>
            </a:pPr>
            <a:r>
              <a:rPr lang="en-US" sz="3000" dirty="0">
                <a:solidFill>
                  <a:schemeClr val="tx1"/>
                </a:solidFill>
                <a:latin typeface="Arial" panose="020B0604020202020204" pitchFamily="34" charset="0"/>
                <a:cs typeface="Arial" panose="020B0604020202020204" pitchFamily="34" charset="0"/>
              </a:rPr>
              <a:t>Perceived and actual conflict of interest for seconded expert to AAIB</a:t>
            </a:r>
            <a:endParaRPr lang="ms-MY" sz="3000" dirty="0">
              <a:solidFill>
                <a:schemeClr val="tx1"/>
              </a:solidFill>
              <a:latin typeface="Arial" panose="020B0604020202020204" pitchFamily="34" charset="0"/>
              <a:cs typeface="Arial" panose="020B0604020202020204" pitchFamily="34" charset="0"/>
            </a:endParaRPr>
          </a:p>
          <a:p>
            <a:pPr marL="0" indent="0">
              <a:spcBef>
                <a:spcPts val="0"/>
              </a:spcBef>
              <a:buNone/>
            </a:pPr>
            <a:endParaRPr lang="en-US" sz="3000" dirty="0" smtClean="0">
              <a:solidFill>
                <a:schemeClr val="tx1"/>
              </a:solidFill>
              <a:latin typeface="Arial" panose="020B0604020202020204" pitchFamily="34" charset="0"/>
              <a:cs typeface="Arial" panose="020B0604020202020204" pitchFamily="34" charset="0"/>
            </a:endParaRPr>
          </a:p>
          <a:p>
            <a:pPr marL="0" indent="0">
              <a:spcBef>
                <a:spcPts val="0"/>
              </a:spcBef>
              <a:buNone/>
            </a:pPr>
            <a:r>
              <a:rPr lang="en-US" sz="3000" b="1" dirty="0" smtClean="0">
                <a:solidFill>
                  <a:schemeClr val="tx1"/>
                </a:solidFill>
                <a:latin typeface="Arial" panose="020B0604020202020204" pitchFamily="34" charset="0"/>
                <a:cs typeface="Arial" panose="020B0604020202020204" pitchFamily="34" charset="0"/>
              </a:rPr>
              <a:t>CE </a:t>
            </a:r>
            <a:r>
              <a:rPr lang="en-US" sz="3000" b="1" dirty="0">
                <a:solidFill>
                  <a:schemeClr val="tx1"/>
                </a:solidFill>
                <a:latin typeface="Arial" panose="020B0604020202020204" pitchFamily="34" charset="0"/>
                <a:cs typeface="Arial" panose="020B0604020202020204" pitchFamily="34" charset="0"/>
              </a:rPr>
              <a:t>4</a:t>
            </a:r>
            <a:r>
              <a:rPr lang="en-US" sz="3000" dirty="0">
                <a:solidFill>
                  <a:schemeClr val="tx1"/>
                </a:solidFill>
                <a:latin typeface="Arial" panose="020B0604020202020204" pitchFamily="34" charset="0"/>
                <a:cs typeface="Arial" panose="020B0604020202020204" pitchFamily="34" charset="0"/>
              </a:rPr>
              <a:t>  </a:t>
            </a:r>
          </a:p>
          <a:p>
            <a:pPr>
              <a:spcBef>
                <a:spcPts val="0"/>
              </a:spcBef>
              <a:buFont typeface="Wingdings" panose="05000000000000000000" pitchFamily="2" charset="2"/>
              <a:buChar char="q"/>
            </a:pPr>
            <a:r>
              <a:rPr lang="en-US" sz="3000" dirty="0">
                <a:solidFill>
                  <a:schemeClr val="tx1"/>
                </a:solidFill>
                <a:latin typeface="Arial" panose="020B0604020202020204" pitchFamily="34" charset="0"/>
                <a:cs typeface="Arial" panose="020B0604020202020204" pitchFamily="34" charset="0"/>
              </a:rPr>
              <a:t>Training </a:t>
            </a:r>
            <a:r>
              <a:rPr lang="en-US" sz="3000" dirty="0" err="1">
                <a:solidFill>
                  <a:schemeClr val="tx1"/>
                </a:solidFill>
                <a:latin typeface="Arial" panose="020B0604020202020204" pitchFamily="34" charset="0"/>
                <a:cs typeface="Arial" panose="020B0604020202020204" pitchFamily="34" charset="0"/>
              </a:rPr>
              <a:t>programme</a:t>
            </a:r>
            <a:r>
              <a:rPr lang="en-US" sz="3000" dirty="0">
                <a:solidFill>
                  <a:schemeClr val="tx1"/>
                </a:solidFill>
                <a:latin typeface="Arial" panose="020B0604020202020204" pitchFamily="34" charset="0"/>
                <a:cs typeface="Arial" panose="020B0604020202020204" pitchFamily="34" charset="0"/>
              </a:rPr>
              <a:t> </a:t>
            </a:r>
            <a:endParaRPr lang="ms-MY" sz="3000" dirty="0">
              <a:solidFill>
                <a:schemeClr val="tx1"/>
              </a:solidFill>
              <a:latin typeface="Arial" panose="020B0604020202020204" pitchFamily="34" charset="0"/>
              <a:cs typeface="Arial" panose="020B0604020202020204" pitchFamily="34" charset="0"/>
            </a:endParaRPr>
          </a:p>
          <a:p>
            <a:pPr>
              <a:spcBef>
                <a:spcPts val="0"/>
              </a:spcBef>
              <a:buFont typeface="Wingdings" panose="05000000000000000000" pitchFamily="2" charset="2"/>
              <a:buChar char="q"/>
            </a:pPr>
            <a:r>
              <a:rPr lang="en-US" sz="3000" dirty="0">
                <a:solidFill>
                  <a:schemeClr val="tx1"/>
                </a:solidFill>
                <a:latin typeface="Arial" panose="020B0604020202020204" pitchFamily="34" charset="0"/>
                <a:cs typeface="Arial" panose="020B0604020202020204" pitchFamily="34" charset="0"/>
              </a:rPr>
              <a:t>IDP/OJT</a:t>
            </a:r>
            <a:endParaRPr lang="ms-MY" sz="3000" dirty="0">
              <a:solidFill>
                <a:schemeClr val="tx1"/>
              </a:solidFill>
              <a:latin typeface="Arial" panose="020B0604020202020204" pitchFamily="34" charset="0"/>
              <a:cs typeface="Arial" panose="020B0604020202020204" pitchFamily="34" charset="0"/>
            </a:endParaRPr>
          </a:p>
          <a:p>
            <a:pPr>
              <a:spcBef>
                <a:spcPts val="0"/>
              </a:spcBef>
            </a:pPr>
            <a:endParaRPr lang="ms-MY" sz="3000" dirty="0">
              <a:solidFill>
                <a:schemeClr val="tx1"/>
              </a:solidFill>
              <a:latin typeface="Arial" panose="020B0604020202020204" pitchFamily="34" charset="0"/>
              <a:cs typeface="Arial" panose="020B0604020202020204" pitchFamily="34" charset="0"/>
            </a:endParaRPr>
          </a:p>
          <a:p>
            <a:pPr marL="0" indent="0">
              <a:spcBef>
                <a:spcPts val="0"/>
              </a:spcBef>
              <a:buNone/>
            </a:pPr>
            <a:endParaRPr lang="ms-MY" sz="30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4234503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2502" y="1301267"/>
            <a:ext cx="9814821" cy="4694287"/>
          </a:xfrm>
        </p:spPr>
        <p:txBody>
          <a:bodyPr>
            <a:noAutofit/>
          </a:bodyPr>
          <a:lstStyle/>
          <a:p>
            <a:pPr marL="0" indent="0">
              <a:buNone/>
            </a:pPr>
            <a:r>
              <a:rPr lang="en-US" sz="3000" b="1" dirty="0" smtClean="0">
                <a:solidFill>
                  <a:schemeClr val="tx1"/>
                </a:solidFill>
                <a:latin typeface="Arial" panose="020B0604020202020204" pitchFamily="34" charset="0"/>
                <a:cs typeface="Arial" panose="020B0604020202020204" pitchFamily="34" charset="0"/>
              </a:rPr>
              <a:t>CE 5</a:t>
            </a:r>
            <a:r>
              <a:rPr lang="en-US" sz="3000" dirty="0" smtClean="0">
                <a:solidFill>
                  <a:schemeClr val="tx1"/>
                </a:solidFill>
                <a:latin typeface="Arial" panose="020B0604020202020204" pitchFamily="34" charset="0"/>
                <a:cs typeface="Arial" panose="020B0604020202020204" pitchFamily="34" charset="0"/>
              </a:rPr>
              <a:t>  </a:t>
            </a:r>
          </a:p>
          <a:p>
            <a:pPr>
              <a:buFont typeface="Wingdings" panose="05000000000000000000" pitchFamily="2" charset="2"/>
              <a:buChar char="q"/>
            </a:pPr>
            <a:r>
              <a:rPr lang="en-US" sz="3000" dirty="0" smtClean="0">
                <a:solidFill>
                  <a:schemeClr val="tx1"/>
                </a:solidFill>
                <a:latin typeface="Arial" panose="020B0604020202020204" pitchFamily="34" charset="0"/>
                <a:cs typeface="Arial" panose="020B0604020202020204" pitchFamily="34" charset="0"/>
              </a:rPr>
              <a:t>Sufficiency of  </a:t>
            </a:r>
            <a:r>
              <a:rPr lang="en-US" sz="3000" dirty="0">
                <a:solidFill>
                  <a:schemeClr val="tx1"/>
                </a:solidFill>
                <a:latin typeface="Arial" panose="020B0604020202020204" pitchFamily="34" charset="0"/>
                <a:cs typeface="Arial" panose="020B0604020202020204" pitchFamily="34" charset="0"/>
              </a:rPr>
              <a:t>equipment/ protective </a:t>
            </a:r>
            <a:r>
              <a:rPr lang="en-US" sz="3000" dirty="0" smtClean="0">
                <a:solidFill>
                  <a:schemeClr val="tx1"/>
                </a:solidFill>
                <a:latin typeface="Arial" panose="020B0604020202020204" pitchFamily="34" charset="0"/>
                <a:cs typeface="Arial" panose="020B0604020202020204" pitchFamily="34" charset="0"/>
              </a:rPr>
              <a:t>equipment and Fitness </a:t>
            </a:r>
            <a:r>
              <a:rPr lang="en-US" sz="3000" dirty="0">
                <a:solidFill>
                  <a:schemeClr val="tx1"/>
                </a:solidFill>
                <a:latin typeface="Arial" panose="020B0604020202020204" pitchFamily="34" charset="0"/>
                <a:cs typeface="Arial" panose="020B0604020202020204" pitchFamily="34" charset="0"/>
              </a:rPr>
              <a:t>of investigators</a:t>
            </a:r>
            <a:endParaRPr lang="ms-MY" sz="30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sz="3000" dirty="0" smtClean="0">
                <a:solidFill>
                  <a:schemeClr val="tx1"/>
                </a:solidFill>
                <a:latin typeface="Arial" panose="020B0604020202020204" pitchFamily="34" charset="0"/>
                <a:cs typeface="Arial" panose="020B0604020202020204" pitchFamily="34" charset="0"/>
              </a:rPr>
              <a:t>Systematic </a:t>
            </a:r>
            <a:r>
              <a:rPr lang="en-US" sz="3000" dirty="0">
                <a:solidFill>
                  <a:schemeClr val="tx1"/>
                </a:solidFill>
                <a:latin typeface="Arial" panose="020B0604020202020204" pitchFamily="34" charset="0"/>
                <a:cs typeface="Arial" panose="020B0604020202020204" pitchFamily="34" charset="0"/>
              </a:rPr>
              <a:t>notification to ICAO</a:t>
            </a:r>
            <a:endParaRPr lang="ms-MY" sz="3000" dirty="0">
              <a:solidFill>
                <a:schemeClr val="tx1"/>
              </a:solidFill>
              <a:latin typeface="Arial" panose="020B0604020202020204" pitchFamily="34" charset="0"/>
              <a:cs typeface="Arial" panose="020B0604020202020204" pitchFamily="34" charset="0"/>
            </a:endParaRPr>
          </a:p>
          <a:p>
            <a:pPr lvl="0">
              <a:buFont typeface="Wingdings" panose="05000000000000000000" pitchFamily="2" charset="2"/>
              <a:buChar char="q"/>
            </a:pPr>
            <a:r>
              <a:rPr lang="en-US" sz="3000" dirty="0" smtClean="0">
                <a:solidFill>
                  <a:schemeClr val="tx1"/>
                </a:solidFill>
                <a:latin typeface="Arial" panose="020B0604020202020204" pitchFamily="34" charset="0"/>
                <a:cs typeface="Arial" panose="020B0604020202020204" pitchFamily="34" charset="0"/>
              </a:rPr>
              <a:t>Procedure </a:t>
            </a:r>
            <a:r>
              <a:rPr lang="en-US" sz="3000" dirty="0">
                <a:solidFill>
                  <a:schemeClr val="tx1"/>
                </a:solidFill>
                <a:latin typeface="Arial" panose="020B0604020202020204" pitchFamily="34" charset="0"/>
                <a:cs typeface="Arial" panose="020B0604020202020204" pitchFamily="34" charset="0"/>
              </a:rPr>
              <a:t>and guidance for serious incident </a:t>
            </a:r>
            <a:r>
              <a:rPr lang="en-US" sz="3000" dirty="0" smtClean="0">
                <a:solidFill>
                  <a:schemeClr val="tx1"/>
                </a:solidFill>
                <a:latin typeface="Arial" panose="020B0604020202020204" pitchFamily="34" charset="0"/>
                <a:cs typeface="Arial" panose="020B0604020202020204" pitchFamily="34" charset="0"/>
              </a:rPr>
              <a:t>investigation</a:t>
            </a:r>
            <a:endParaRPr lang="ms-MY" sz="3000" dirty="0">
              <a:solidFill>
                <a:srgbClr val="FF000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US" sz="3000" dirty="0">
                <a:solidFill>
                  <a:schemeClr val="tx1"/>
                </a:solidFill>
                <a:latin typeface="Arial" panose="020B0604020202020204" pitchFamily="34" charset="0"/>
                <a:cs typeface="Arial" panose="020B0604020202020204" pitchFamily="34" charset="0"/>
              </a:rPr>
              <a:t>Responsible person for unauthorized access to draft report</a:t>
            </a:r>
            <a:endParaRPr lang="ms-MY" sz="3000" dirty="0">
              <a:solidFill>
                <a:schemeClr val="tx1"/>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1474498" y="293079"/>
            <a:ext cx="8596668" cy="785445"/>
          </a:xfrm>
        </p:spPr>
        <p:txBody>
          <a:bodyPr/>
          <a:lstStyle/>
          <a:p>
            <a:pPr algn="ctr"/>
            <a:r>
              <a:rPr lang="ms-MY" b="1" dirty="0" smtClean="0">
                <a:solidFill>
                  <a:schemeClr val="tx1"/>
                </a:solidFill>
                <a:latin typeface="Arial" panose="020B0604020202020204" pitchFamily="34" charset="0"/>
                <a:cs typeface="Arial" panose="020B0604020202020204" pitchFamily="34" charset="0"/>
              </a:rPr>
              <a:t>AUDIT RESULT - NON SAT</a:t>
            </a:r>
            <a:endParaRPr lang="ms-MY" b="1" dirty="0">
              <a:solidFill>
                <a:schemeClr val="tx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2383881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1456" y="1371605"/>
            <a:ext cx="9779652" cy="4107054"/>
          </a:xfrm>
        </p:spPr>
        <p:txBody>
          <a:bodyPr>
            <a:normAutofit/>
          </a:bodyPr>
          <a:lstStyle/>
          <a:p>
            <a:pPr marL="0" indent="0">
              <a:buNone/>
            </a:pPr>
            <a:r>
              <a:rPr lang="ms-MY" sz="3000" b="1" dirty="0" smtClean="0">
                <a:solidFill>
                  <a:schemeClr val="tx1"/>
                </a:solidFill>
                <a:latin typeface="Arial" panose="020B0604020202020204" pitchFamily="34" charset="0"/>
                <a:cs typeface="Arial" panose="020B0604020202020204" pitchFamily="34" charset="0"/>
              </a:rPr>
              <a:t>CE 8 </a:t>
            </a:r>
          </a:p>
          <a:p>
            <a:pPr>
              <a:buFont typeface="Wingdings" panose="05000000000000000000" pitchFamily="2" charset="2"/>
              <a:buChar char="q"/>
            </a:pPr>
            <a:r>
              <a:rPr lang="en-US" sz="3000" dirty="0">
                <a:solidFill>
                  <a:schemeClr val="tx1"/>
                </a:solidFill>
                <a:latin typeface="Arial" panose="020B0604020202020204" pitchFamily="34" charset="0"/>
                <a:cs typeface="Arial" panose="020B0604020202020204" pitchFamily="34" charset="0"/>
              </a:rPr>
              <a:t>Establish and implement a comprehensive safety related notification on safety related incidents so that AAIB obligation to conduct serious incident investigation is full filled</a:t>
            </a:r>
            <a:r>
              <a:rPr lang="en-US" sz="3000" dirty="0" smtClean="0">
                <a:solidFill>
                  <a:schemeClr val="tx1"/>
                </a:solidFill>
                <a:latin typeface="Arial" panose="020B0604020202020204" pitchFamily="34" charset="0"/>
                <a:cs typeface="Arial" panose="020B0604020202020204" pitchFamily="34" charset="0"/>
              </a:rPr>
              <a:t>.</a:t>
            </a:r>
          </a:p>
          <a:p>
            <a:pPr>
              <a:buFont typeface="Wingdings" panose="05000000000000000000" pitchFamily="2" charset="2"/>
              <a:buChar char="q"/>
            </a:pPr>
            <a:r>
              <a:rPr lang="en-US" sz="3000" dirty="0" smtClean="0">
                <a:solidFill>
                  <a:schemeClr val="tx1"/>
                </a:solidFill>
                <a:latin typeface="Arial" panose="020B0604020202020204" pitchFamily="34" charset="0"/>
                <a:cs typeface="Arial" panose="020B0604020202020204" pitchFamily="34" charset="0"/>
              </a:rPr>
              <a:t>Established </a:t>
            </a:r>
            <a:r>
              <a:rPr lang="en-US" sz="3000" dirty="0">
                <a:solidFill>
                  <a:schemeClr val="tx1"/>
                </a:solidFill>
                <a:latin typeface="Arial" panose="020B0604020202020204" pitchFamily="34" charset="0"/>
                <a:cs typeface="Arial" panose="020B0604020202020204" pitchFamily="34" charset="0"/>
              </a:rPr>
              <a:t>a state level accident and incident database </a:t>
            </a:r>
            <a:endParaRPr lang="ms-MY" sz="3000" dirty="0">
              <a:solidFill>
                <a:schemeClr val="tx1"/>
              </a:solidFill>
              <a:latin typeface="Arial" panose="020B0604020202020204" pitchFamily="34" charset="0"/>
              <a:cs typeface="Arial" panose="020B0604020202020204" pitchFamily="34" charset="0"/>
            </a:endParaRPr>
          </a:p>
        </p:txBody>
      </p:sp>
      <p:sp>
        <p:nvSpPr>
          <p:cNvPr id="5" name="Title 1"/>
          <p:cNvSpPr>
            <a:spLocks noGrp="1"/>
          </p:cNvSpPr>
          <p:nvPr>
            <p:ph type="title"/>
          </p:nvPr>
        </p:nvSpPr>
        <p:spPr>
          <a:xfrm>
            <a:off x="1767577" y="281356"/>
            <a:ext cx="8596668" cy="785445"/>
          </a:xfrm>
        </p:spPr>
        <p:txBody>
          <a:bodyPr/>
          <a:lstStyle/>
          <a:p>
            <a:pPr algn="ctr"/>
            <a:r>
              <a:rPr lang="ms-MY" b="1" dirty="0" smtClean="0">
                <a:solidFill>
                  <a:schemeClr val="tx1"/>
                </a:solidFill>
                <a:latin typeface="Arial" panose="020B0604020202020204" pitchFamily="34" charset="0"/>
                <a:cs typeface="Arial" panose="020B0604020202020204" pitchFamily="34" charset="0"/>
              </a:rPr>
              <a:t>AUDIT RESULT – NON SAT</a:t>
            </a:r>
            <a:endParaRPr lang="ms-MY" b="1" dirty="0">
              <a:solidFill>
                <a:schemeClr val="tx1"/>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15572015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534" y="66675"/>
            <a:ext cx="8596668" cy="809625"/>
          </a:xfrm>
        </p:spPr>
        <p:txBody>
          <a:bodyPr>
            <a:noAutofit/>
          </a:bodyPr>
          <a:lstStyle/>
          <a:p>
            <a:pPr algn="ctr"/>
            <a:r>
              <a:rPr lang="ms-MY" sz="2800" dirty="0">
                <a:solidFill>
                  <a:schemeClr val="tx1"/>
                </a:solidFill>
              </a:rPr>
              <a:t>Audit Results based on PQs for Effective Implementation</a:t>
            </a:r>
          </a:p>
        </p:txBody>
      </p:sp>
      <p:sp>
        <p:nvSpPr>
          <p:cNvPr id="3" name="Content Placeholder 2"/>
          <p:cNvSpPr>
            <a:spLocks noGrp="1"/>
          </p:cNvSpPr>
          <p:nvPr>
            <p:ph idx="1"/>
          </p:nvPr>
        </p:nvSpPr>
        <p:spPr>
          <a:xfrm>
            <a:off x="677334" y="1257301"/>
            <a:ext cx="8596668" cy="4860262"/>
          </a:xfrm>
        </p:spPr>
        <p:txBody>
          <a:bodyPr/>
          <a:lstStyle/>
          <a:p>
            <a:pPr marL="0" indent="0">
              <a:buNone/>
            </a:pPr>
            <a:r>
              <a:rPr lang="ms-MY" dirty="0"/>
              <a:t>	</a:t>
            </a:r>
            <a:endParaRPr lang="ms-MY" dirty="0" smtClean="0"/>
          </a:p>
        </p:txBody>
      </p:sp>
      <p:graphicFrame>
        <p:nvGraphicFramePr>
          <p:cNvPr id="6" name="Table 5"/>
          <p:cNvGraphicFramePr>
            <a:graphicFrameLocks noGrp="1"/>
          </p:cNvGraphicFramePr>
          <p:nvPr>
            <p:extLst>
              <p:ext uri="{D42A27DB-BD31-4B8C-83A1-F6EECF244321}">
                <p14:modId xmlns:p14="http://schemas.microsoft.com/office/powerpoint/2010/main" val="2996314965"/>
              </p:ext>
            </p:extLst>
          </p:nvPr>
        </p:nvGraphicFramePr>
        <p:xfrm>
          <a:off x="1590674" y="1076324"/>
          <a:ext cx="9001124" cy="5043224"/>
        </p:xfrm>
        <a:graphic>
          <a:graphicData uri="http://schemas.openxmlformats.org/drawingml/2006/table">
            <a:tbl>
              <a:tblPr firstRow="1" firstCol="1" bandRow="1"/>
              <a:tblGrid>
                <a:gridCol w="762001"/>
                <a:gridCol w="762000"/>
                <a:gridCol w="704850"/>
                <a:gridCol w="4448175"/>
                <a:gridCol w="2324098"/>
              </a:tblGrid>
              <a:tr h="365389">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Critical</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Element</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ms-MY" sz="1200"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Total PQs</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ms-MY" sz="1200"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Non Sat.</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ms-MY" sz="1200"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PQs</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ms-MY" sz="1200"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Area of concern</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spcAft>
                          <a:spcPts val="0"/>
                        </a:spcAft>
                      </a:pPr>
                      <a:r>
                        <a:rPr lang="ms-MY" sz="1200"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(Non Satisfactory)</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a:spcAft>
                          <a:spcPts val="0"/>
                        </a:spcAft>
                      </a:pPr>
                      <a:r>
                        <a:rPr lang="ms-MY" sz="1200"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Remarks</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619952">
                <a:tc>
                  <a:txBody>
                    <a:bodyPr/>
                    <a:lstStyle/>
                    <a:p>
                      <a:pPr algn="l">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CE 1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10</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a:solidFill>
                            <a:srgbClr val="000000"/>
                          </a:solidFill>
                          <a:effectLst/>
                          <a:latin typeface="Arial" panose="020B0604020202020204" pitchFamily="34" charset="0"/>
                          <a:ea typeface="Calibri" panose="020F0502020204030204" pitchFamily="34" charset="0"/>
                          <a:cs typeface="Calibri" panose="020F0502020204030204" pitchFamily="34" charset="0"/>
                        </a:rPr>
                        <a:t>3</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 indent="5080"/>
                      <a:r>
                        <a:rPr lang="en-US" sz="1200" dirty="0">
                          <a:effectLst/>
                          <a:latin typeface="Arial" panose="020B0604020202020204" pitchFamily="34" charset="0"/>
                        </a:rPr>
                        <a:t>Independence of the investigation, Non-disclosure of CVR information and </a:t>
                      </a:r>
                      <a:r>
                        <a:rPr lang="en-US" sz="1200" dirty="0" smtClean="0">
                          <a:effectLst/>
                          <a:latin typeface="Arial" panose="020B0604020202020204" pitchFamily="34" charset="0"/>
                        </a:rPr>
                        <a:t>Non- </a:t>
                      </a:r>
                      <a:r>
                        <a:rPr lang="en-US" sz="1200" dirty="0">
                          <a:effectLst/>
                          <a:latin typeface="Arial" panose="020B0604020202020204" pitchFamily="34" charset="0"/>
                        </a:rPr>
                        <a:t>disclosure of information other than CVR</a:t>
                      </a:r>
                      <a:r>
                        <a:rPr lang="en-US" sz="1200" dirty="0" smtClean="0">
                          <a:effectLst/>
                          <a:latin typeface="Arial" panose="020B0604020202020204" pitchFamily="34" charset="0"/>
                        </a:rPr>
                        <a:t>.</a:t>
                      </a:r>
                      <a:endParaRPr lang="ms-MY" sz="1200" dirty="0">
                        <a:effectLst/>
                        <a:latin typeface="Times New Roman" panose="02020603050405020304" pitchFamily="18"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To be incorporated into primary legislation,</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Malaysia is filing differences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5">
                <a:tc>
                  <a:txBody>
                    <a:bodyPr/>
                    <a:lstStyle/>
                    <a:p>
                      <a:pPr algn="l">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CE 2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15</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1</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a:effectLst/>
                          <a:latin typeface="Arial" panose="020B0604020202020204" pitchFamily="34" charset="0"/>
                          <a:ea typeface="Times New Roman" panose="02020603050405020304" pitchFamily="18" charset="0"/>
                        </a:rPr>
                        <a:t>To replace incident to serious incident for regulation 183 of CAR 2016 and </a:t>
                      </a:r>
                      <a:r>
                        <a:rPr lang="en-US" sz="1200" dirty="0" smtClean="0">
                          <a:solidFill>
                            <a:srgbClr val="000000"/>
                          </a:solidFill>
                          <a:effectLst/>
                          <a:latin typeface="Arial" panose="020B0604020202020204" pitchFamily="34" charset="0"/>
                          <a:ea typeface="Calibri" panose="020F0502020204030204" pitchFamily="34" charset="0"/>
                          <a:cs typeface="Calibri" panose="020F0502020204030204" pitchFamily="34" charset="0"/>
                        </a:rPr>
                        <a:t>to </a:t>
                      </a:r>
                      <a:r>
                        <a:rPr lang="en-US"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include definition of serious incident at regulation186</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Agree with audit finding</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389">
                <a:tc>
                  <a:txBody>
                    <a:bodyPr/>
                    <a:lstStyle/>
                    <a:p>
                      <a:pPr algn="l">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CE 3</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a:solidFill>
                            <a:srgbClr val="000000"/>
                          </a:solidFill>
                          <a:effectLst/>
                          <a:latin typeface="Arial" panose="020B0604020202020204" pitchFamily="34" charset="0"/>
                          <a:ea typeface="Calibri" panose="020F0502020204030204" pitchFamily="34" charset="0"/>
                          <a:cs typeface="Calibri" panose="020F0502020204030204" pitchFamily="34" charset="0"/>
                        </a:rPr>
                        <a:t>14</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2</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a:effectLst/>
                          <a:latin typeface="Arial" panose="020B0604020202020204" pitchFamily="34" charset="0"/>
                          <a:ea typeface="Times New Roman" panose="02020603050405020304" pitchFamily="18" charset="0"/>
                        </a:rPr>
                        <a:t>Perceived and actual conflict of interest for seconded expert to </a:t>
                      </a:r>
                      <a:r>
                        <a:rPr lang="en-US" sz="1200" dirty="0" smtClean="0">
                          <a:effectLst/>
                          <a:latin typeface="Arial" panose="020B0604020202020204" pitchFamily="34" charset="0"/>
                          <a:ea typeface="Times New Roman" panose="02020603050405020304" pitchFamily="18" charset="0"/>
                        </a:rPr>
                        <a:t>AAIB</a:t>
                      </a:r>
                      <a:endParaRPr lang="ms-MY" sz="1200" dirty="0">
                        <a:effectLst/>
                        <a:latin typeface="Times New Roman" panose="02020603050405020304" pitchFamily="18" charset="0"/>
                        <a:ea typeface="Times New Roman" panose="02020603050405020304" pitchFamily="18"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Agree with audit finding</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389">
                <a:tc>
                  <a:txBody>
                    <a:bodyPr/>
                    <a:lstStyle/>
                    <a:p>
                      <a:pPr algn="l">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CE 4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a:solidFill>
                            <a:srgbClr val="000000"/>
                          </a:solidFill>
                          <a:effectLst/>
                          <a:latin typeface="Arial" panose="020B0604020202020204" pitchFamily="34" charset="0"/>
                          <a:ea typeface="Calibri" panose="020F0502020204030204" pitchFamily="34" charset="0"/>
                          <a:cs typeface="Calibri" panose="020F0502020204030204" pitchFamily="34" charset="0"/>
                        </a:rPr>
                        <a:t>7</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3</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200" dirty="0">
                          <a:effectLst/>
                          <a:latin typeface="Arial" panose="020B0604020202020204" pitchFamily="34" charset="0"/>
                          <a:ea typeface="Times New Roman" panose="02020603050405020304" pitchFamily="18" charset="0"/>
                        </a:rPr>
                        <a:t>Training </a:t>
                      </a:r>
                      <a:r>
                        <a:rPr lang="en-US" sz="1200" dirty="0" err="1">
                          <a:effectLst/>
                          <a:latin typeface="Arial" panose="020B0604020202020204" pitchFamily="34" charset="0"/>
                          <a:ea typeface="Times New Roman" panose="02020603050405020304" pitchFamily="18" charset="0"/>
                        </a:rPr>
                        <a:t>programme</a:t>
                      </a:r>
                      <a:r>
                        <a:rPr lang="en-US" sz="1200" dirty="0">
                          <a:effectLst/>
                          <a:latin typeface="Arial" panose="020B0604020202020204" pitchFamily="34" charset="0"/>
                          <a:ea typeface="Times New Roman" panose="02020603050405020304" pitchFamily="18" charset="0"/>
                        </a:rPr>
                        <a:t> </a:t>
                      </a:r>
                      <a:r>
                        <a:rPr lang="en-US" sz="1200" dirty="0" smtClean="0">
                          <a:effectLst/>
                          <a:latin typeface="Arial" panose="020B0604020202020204" pitchFamily="34" charset="0"/>
                          <a:ea typeface="Times New Roman" panose="02020603050405020304" pitchFamily="18" charset="0"/>
                        </a:rPr>
                        <a:t>IDP/OJT</a:t>
                      </a:r>
                      <a:endParaRPr lang="ms-MY" sz="1200" dirty="0">
                        <a:effectLst/>
                        <a:latin typeface="Times New Roman" panose="02020603050405020304" pitchFamily="18" charset="0"/>
                        <a:ea typeface="Times New Roman" panose="02020603050405020304" pitchFamily="18"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Agree with audit finding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6168">
                <a:tc>
                  <a:txBody>
                    <a:bodyPr/>
                    <a:lstStyle/>
                    <a:p>
                      <a:pPr algn="l">
                        <a:spcAft>
                          <a:spcPts val="0"/>
                        </a:spcAft>
                      </a:pPr>
                      <a:r>
                        <a:rPr lang="ms-MY" sz="1200" dirty="0">
                          <a:solidFill>
                            <a:srgbClr val="000000"/>
                          </a:solidFill>
                          <a:effectLst/>
                          <a:latin typeface="Arial" panose="020B0604020202020204" pitchFamily="34" charset="0"/>
                          <a:ea typeface="Calibri" panose="020F0502020204030204" pitchFamily="34" charset="0"/>
                        </a:rPr>
                        <a:t/>
                      </a:r>
                      <a:br>
                        <a:rPr lang="ms-MY" sz="1200" dirty="0">
                          <a:solidFill>
                            <a:srgbClr val="000000"/>
                          </a:solidFill>
                          <a:effectLst/>
                          <a:latin typeface="Arial" panose="020B0604020202020204" pitchFamily="34" charset="0"/>
                          <a:ea typeface="Calibri" panose="020F0502020204030204" pitchFamily="34" charset="0"/>
                        </a:rPr>
                      </a:b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CE 5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a:solidFill>
                            <a:srgbClr val="000000"/>
                          </a:solidFill>
                          <a:effectLst/>
                          <a:latin typeface="Arial" panose="020B0604020202020204" pitchFamily="34" charset="0"/>
                          <a:ea typeface="Calibri" panose="020F0502020204030204" pitchFamily="34" charset="0"/>
                          <a:cs typeface="Calibri" panose="020F0502020204030204" pitchFamily="34" charset="0"/>
                        </a:rPr>
                        <a:t>49</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8</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6705" indent="-285750">
                        <a:buAutoNum type="romanLcPeriod"/>
                      </a:pPr>
                      <a:r>
                        <a:rPr lang="en-US" sz="1200" dirty="0" smtClean="0">
                          <a:effectLst/>
                          <a:latin typeface="Arial" panose="020B0604020202020204" pitchFamily="34" charset="0"/>
                        </a:rPr>
                        <a:t>Sufficient </a:t>
                      </a:r>
                      <a:r>
                        <a:rPr lang="en-US" sz="1200" dirty="0">
                          <a:effectLst/>
                          <a:latin typeface="Arial" panose="020B0604020202020204" pitchFamily="34" charset="0"/>
                        </a:rPr>
                        <a:t>equipment/ protective equipment/Fitness of </a:t>
                      </a:r>
                      <a:r>
                        <a:rPr lang="en-US" sz="1200" dirty="0" smtClean="0">
                          <a:effectLst/>
                          <a:latin typeface="Arial" panose="020B0604020202020204" pitchFamily="34" charset="0"/>
                        </a:rPr>
                        <a:t>investigators</a:t>
                      </a:r>
                      <a:endParaRPr lang="ms-MY" sz="1200" dirty="0" smtClean="0">
                        <a:effectLst/>
                        <a:latin typeface="Times New Roman" panose="02020603050405020304" pitchFamily="18" charset="0"/>
                      </a:endParaRPr>
                    </a:p>
                    <a:p>
                      <a:pPr marL="306705" indent="-285750">
                        <a:buAutoNum type="romanLcPeriod"/>
                      </a:pPr>
                      <a:r>
                        <a:rPr lang="en-US" sz="1200" dirty="0" smtClean="0">
                          <a:effectLst/>
                          <a:latin typeface="Arial" panose="020B0604020202020204" pitchFamily="34" charset="0"/>
                        </a:rPr>
                        <a:t>Systematic </a:t>
                      </a:r>
                      <a:r>
                        <a:rPr lang="en-US" sz="1200" dirty="0">
                          <a:effectLst/>
                          <a:latin typeface="Arial" panose="020B0604020202020204" pitchFamily="34" charset="0"/>
                        </a:rPr>
                        <a:t>notification to </a:t>
                      </a:r>
                      <a:r>
                        <a:rPr lang="en-US" sz="1200" dirty="0" smtClean="0">
                          <a:effectLst/>
                          <a:latin typeface="Arial" panose="020B0604020202020204" pitchFamily="34" charset="0"/>
                        </a:rPr>
                        <a:t>ICAO</a:t>
                      </a:r>
                      <a:endParaRPr lang="ms-MY" sz="1200" dirty="0" smtClean="0">
                        <a:effectLst/>
                        <a:latin typeface="Times New Roman" panose="02020603050405020304" pitchFamily="18" charset="0"/>
                      </a:endParaRPr>
                    </a:p>
                    <a:p>
                      <a:pPr marL="306705" indent="-285750">
                        <a:buAutoNum type="romanLcPeriod"/>
                      </a:pPr>
                      <a:r>
                        <a:rPr lang="en-US" sz="1200" dirty="0" smtClean="0">
                          <a:effectLst/>
                          <a:latin typeface="Arial" panose="020B0604020202020204" pitchFamily="34" charset="0"/>
                        </a:rPr>
                        <a:t>Procedure </a:t>
                      </a:r>
                      <a:r>
                        <a:rPr lang="en-US" sz="1200" dirty="0">
                          <a:effectLst/>
                          <a:latin typeface="Arial" panose="020B0604020202020204" pitchFamily="34" charset="0"/>
                        </a:rPr>
                        <a:t>and guidance for serious incident </a:t>
                      </a:r>
                      <a:r>
                        <a:rPr lang="en-US" sz="1200" dirty="0" smtClean="0">
                          <a:effectLst/>
                          <a:latin typeface="Arial" panose="020B0604020202020204" pitchFamily="34" charset="0"/>
                        </a:rPr>
                        <a:t>investigation</a:t>
                      </a:r>
                      <a:endParaRPr lang="ms-MY" sz="1200" dirty="0" smtClean="0">
                        <a:effectLst/>
                        <a:latin typeface="Times New Roman" panose="02020603050405020304" pitchFamily="18" charset="0"/>
                      </a:endParaRPr>
                    </a:p>
                    <a:p>
                      <a:pPr marL="306705" indent="-285750">
                        <a:buAutoNum type="romanLcPeriod"/>
                      </a:pPr>
                      <a:r>
                        <a:rPr lang="en-US" sz="1200" dirty="0" smtClean="0">
                          <a:effectLst/>
                          <a:latin typeface="Arial" panose="020B0604020202020204" pitchFamily="34" charset="0"/>
                        </a:rPr>
                        <a:t>Responsible </a:t>
                      </a:r>
                      <a:r>
                        <a:rPr lang="en-US" sz="1200" dirty="0">
                          <a:effectLst/>
                          <a:latin typeface="Arial" panose="020B0604020202020204" pitchFamily="34" charset="0"/>
                        </a:rPr>
                        <a:t>person for unauthorized access to draft report</a:t>
                      </a:r>
                      <a:endParaRPr lang="ms-MY" sz="1200" dirty="0">
                        <a:effectLst/>
                        <a:latin typeface="Times New Roman" panose="02020603050405020304" pitchFamily="18"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Agree with audit finding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695">
                <a:tc>
                  <a:txBody>
                    <a:bodyPr/>
                    <a:lstStyle/>
                    <a:p>
                      <a:pPr algn="l">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CE 6</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a:solidFill>
                            <a:srgbClr val="000000"/>
                          </a:solidFill>
                          <a:effectLst/>
                          <a:latin typeface="Arial" panose="020B0604020202020204" pitchFamily="34" charset="0"/>
                          <a:ea typeface="Calibri" panose="020F0502020204030204" pitchFamily="34" charset="0"/>
                          <a:cs typeface="Calibri" panose="020F0502020204030204" pitchFamily="34" charset="0"/>
                        </a:rPr>
                        <a:t>0</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0</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ms-MY" sz="1200">
                          <a:solidFill>
                            <a:srgbClr val="000000"/>
                          </a:solidFill>
                          <a:effectLst/>
                          <a:latin typeface="Arial" panose="020B0604020202020204" pitchFamily="34" charset="0"/>
                          <a:ea typeface="Calibri" panose="020F0502020204030204" pitchFamily="34" charset="0"/>
                          <a:cs typeface="Calibri" panose="020F0502020204030204" pitchFamily="34" charset="0"/>
                        </a:rPr>
                        <a:t> </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695">
                <a:tc>
                  <a:txBody>
                    <a:bodyPr/>
                    <a:lstStyle/>
                    <a:p>
                      <a:pPr algn="l">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CE 7</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a:solidFill>
                            <a:srgbClr val="000000"/>
                          </a:solidFill>
                          <a:effectLst/>
                          <a:latin typeface="Arial" panose="020B0604020202020204" pitchFamily="34" charset="0"/>
                          <a:ea typeface="Calibri" panose="020F0502020204030204" pitchFamily="34" charset="0"/>
                          <a:cs typeface="Calibri" panose="020F0502020204030204" pitchFamily="34" charset="0"/>
                        </a:rPr>
                        <a:t>0</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0</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ms-MY" sz="1200">
                          <a:solidFill>
                            <a:srgbClr val="000000"/>
                          </a:solidFill>
                          <a:effectLst/>
                          <a:latin typeface="Arial" panose="020B0604020202020204" pitchFamily="34" charset="0"/>
                          <a:ea typeface="Calibri" panose="020F0502020204030204" pitchFamily="34" charset="0"/>
                          <a:cs typeface="Calibri" panose="020F0502020204030204" pitchFamily="34" charset="0"/>
                        </a:rPr>
                        <a:t> </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3473">
                <a:tc>
                  <a:txBody>
                    <a:bodyPr/>
                    <a:lstStyle/>
                    <a:p>
                      <a:pPr algn="l">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CE 8</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a:solidFill>
                            <a:srgbClr val="000000"/>
                          </a:solidFill>
                          <a:effectLst/>
                          <a:latin typeface="Arial" panose="020B0604020202020204" pitchFamily="34" charset="0"/>
                          <a:ea typeface="Calibri" panose="020F0502020204030204" pitchFamily="34" charset="0"/>
                          <a:cs typeface="Calibri" panose="020F0502020204030204" pitchFamily="34" charset="0"/>
                        </a:rPr>
                        <a:t>14</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10</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955" indent="20955"/>
                      <a:r>
                        <a:rPr lang="en-US" sz="1200" dirty="0">
                          <a:effectLst/>
                          <a:latin typeface="Arial" panose="020B0604020202020204" pitchFamily="34" charset="0"/>
                        </a:rPr>
                        <a:t>Establish and implement a comprehensive safety related notification on safety related incidents so that AAIB obligation to conduct serious incident investigation is full filled.</a:t>
                      </a:r>
                      <a:endParaRPr lang="ms-MY" sz="1200" dirty="0">
                        <a:effectLst/>
                        <a:latin typeface="Times New Roman" panose="02020603050405020304" pitchFamily="18" charset="0"/>
                      </a:endParaRPr>
                    </a:p>
                    <a:p>
                      <a:pPr marL="20955" indent="20955"/>
                      <a:r>
                        <a:rPr lang="en-US" sz="1200" dirty="0">
                          <a:effectLst/>
                          <a:latin typeface="Arial" panose="020B0604020202020204" pitchFamily="34" charset="0"/>
                        </a:rPr>
                        <a:t> </a:t>
                      </a:r>
                      <a:endParaRPr lang="ms-MY" sz="1200" dirty="0">
                        <a:effectLst/>
                        <a:latin typeface="Times New Roman" panose="02020603050405020304" pitchFamily="18" charset="0"/>
                      </a:endParaRPr>
                    </a:p>
                    <a:p>
                      <a:pPr marL="20955" indent="20955"/>
                      <a:r>
                        <a:rPr lang="en-US" sz="1200" dirty="0">
                          <a:effectLst/>
                          <a:latin typeface="Arial" panose="020B0604020202020204" pitchFamily="34" charset="0"/>
                        </a:rPr>
                        <a:t>Established a state level accident and incident database </a:t>
                      </a:r>
                      <a:endParaRPr lang="ms-MY" sz="1200" dirty="0">
                        <a:effectLst/>
                        <a:latin typeface="Times New Roman" panose="02020603050405020304" pitchFamily="18"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Agree with audit finding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515">
                <a:tc>
                  <a:txBody>
                    <a:bodyPr/>
                    <a:lstStyle/>
                    <a:p>
                      <a:pPr algn="l">
                        <a:spcAft>
                          <a:spcPts val="0"/>
                        </a:spcAft>
                      </a:pPr>
                      <a:r>
                        <a:rPr lang="ms-MY" sz="1200"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Total CE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b="1">
                          <a:solidFill>
                            <a:srgbClr val="000000"/>
                          </a:solidFill>
                          <a:effectLst/>
                          <a:latin typeface="Arial" panose="020B0604020202020204" pitchFamily="34" charset="0"/>
                          <a:ea typeface="Calibri" panose="020F0502020204030204" pitchFamily="34" charset="0"/>
                          <a:cs typeface="Calibri" panose="020F0502020204030204" pitchFamily="34" charset="0"/>
                        </a:rPr>
                        <a:t>109	</a:t>
                      </a:r>
                      <a:endParaRPr lang="ms-MY" sz="12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ms-MY" sz="1200" b="1" dirty="0">
                          <a:solidFill>
                            <a:srgbClr val="000000"/>
                          </a:solidFill>
                          <a:effectLst/>
                          <a:latin typeface="Arial" panose="020B0604020202020204" pitchFamily="34" charset="0"/>
                          <a:ea typeface="Calibri" panose="020F0502020204030204" pitchFamily="34" charset="0"/>
                          <a:cs typeface="Calibri" panose="020F0502020204030204" pitchFamily="34" charset="0"/>
                        </a:rPr>
                        <a:t>27</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ms-MY" sz="12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 </a:t>
                      </a:r>
                      <a:endParaRPr lang="ms-MY"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txBody>
                  <a:tcPr marL="42986" marR="429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1495425" y="6019799"/>
            <a:ext cx="6076949" cy="338554"/>
          </a:xfrm>
          <a:prstGeom prst="rect">
            <a:avLst/>
          </a:prstGeom>
        </p:spPr>
        <p:txBody>
          <a:bodyPr wrap="square">
            <a:spAutoFit/>
          </a:bodyPr>
          <a:lstStyle/>
          <a:p>
            <a:pPr>
              <a:spcAft>
                <a:spcPts val="0"/>
              </a:spcAft>
            </a:pPr>
            <a:r>
              <a:rPr lang="ms-MY" sz="800" i="1" dirty="0">
                <a:solidFill>
                  <a:srgbClr val="000000"/>
                </a:solidFill>
                <a:latin typeface="Arial" panose="020B0604020202020204" pitchFamily="34" charset="0"/>
                <a:ea typeface="Calibri" panose="020F0502020204030204" pitchFamily="34" charset="0"/>
                <a:cs typeface="Calibri" panose="020F0502020204030204" pitchFamily="34" charset="0"/>
              </a:rPr>
              <a:t>Note;</a:t>
            </a:r>
            <a:endParaRPr lang="ms-MY" sz="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Aft>
                <a:spcPts val="0"/>
              </a:spcAft>
            </a:pPr>
            <a:r>
              <a:rPr lang="ms-MY" sz="800" i="1" dirty="0">
                <a:solidFill>
                  <a:srgbClr val="000000"/>
                </a:solidFill>
                <a:latin typeface="Arial" panose="020B0604020202020204" pitchFamily="34" charset="0"/>
                <a:ea typeface="Calibri" panose="020F0502020204030204" pitchFamily="34" charset="0"/>
                <a:cs typeface="Calibri" panose="020F0502020204030204" pitchFamily="34" charset="0"/>
              </a:rPr>
              <a:t>There were no PQs on CE 6 and 7</a:t>
            </a:r>
            <a:endParaRPr lang="ms-MY" sz="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3345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7585" y="318234"/>
            <a:ext cx="6369627" cy="673966"/>
          </a:xfrm>
        </p:spPr>
        <p:txBody>
          <a:bodyPr>
            <a:noAutofit/>
          </a:bodyPr>
          <a:lstStyle/>
          <a:p>
            <a:pPr algn="ctr"/>
            <a:r>
              <a:rPr lang="ms-MY" b="1" dirty="0" smtClean="0">
                <a:solidFill>
                  <a:schemeClr val="tx1"/>
                </a:solidFill>
                <a:latin typeface="Arial" panose="020B0604020202020204" pitchFamily="34" charset="0"/>
                <a:cs typeface="Arial" panose="020B0604020202020204" pitchFamily="34" charset="0"/>
              </a:rPr>
              <a:t>DRAFT REPORT</a:t>
            </a:r>
            <a:r>
              <a:rPr lang="ms-MY" dirty="0" smtClean="0">
                <a:solidFill>
                  <a:schemeClr val="tx1"/>
                </a:solidFill>
                <a:latin typeface="Arial" panose="020B0604020202020204" pitchFamily="34" charset="0"/>
                <a:cs typeface="Arial" panose="020B0604020202020204" pitchFamily="34" charset="0"/>
              </a:rPr>
              <a:t/>
            </a:r>
            <a:br>
              <a:rPr lang="ms-MY" dirty="0" smtClean="0">
                <a:solidFill>
                  <a:schemeClr val="tx1"/>
                </a:solidFill>
                <a:latin typeface="Arial" panose="020B0604020202020204" pitchFamily="34" charset="0"/>
                <a:cs typeface="Arial" panose="020B0604020202020204" pitchFamily="34" charset="0"/>
              </a:rPr>
            </a:br>
            <a:endParaRPr lang="ms-MY"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61646" y="1683327"/>
            <a:ext cx="10040815" cy="4459568"/>
          </a:xfrm>
        </p:spPr>
        <p:txBody>
          <a:bodyPr>
            <a:noAutofit/>
          </a:bodyPr>
          <a:lstStyle/>
          <a:p>
            <a:pPr marL="0" indent="0">
              <a:spcBef>
                <a:spcPts val="0"/>
              </a:spcBef>
              <a:buNone/>
            </a:pPr>
            <a:r>
              <a:rPr lang="ms-MY" sz="2800" b="1" dirty="0">
                <a:solidFill>
                  <a:schemeClr val="tx1"/>
                </a:solidFill>
                <a:latin typeface="Arial" panose="020B0604020202020204" pitchFamily="34" charset="0"/>
                <a:cs typeface="Arial" panose="020B0604020202020204" pitchFamily="34" charset="0"/>
              </a:rPr>
              <a:t>	</a:t>
            </a:r>
            <a:r>
              <a:rPr lang="en-GB" sz="2800" dirty="0">
                <a:solidFill>
                  <a:schemeClr val="tx1"/>
                </a:solidFill>
                <a:latin typeface="Arial" panose="020B0604020202020204" pitchFamily="34" charset="0"/>
                <a:cs typeface="Arial" panose="020B0604020202020204" pitchFamily="34" charset="0"/>
              </a:rPr>
              <a:t> </a:t>
            </a:r>
            <a:endParaRPr lang="ms-MY" sz="2800" dirty="0" smtClean="0">
              <a:solidFill>
                <a:schemeClr val="tx1"/>
              </a:solidFill>
              <a:latin typeface="Arial" panose="020B0604020202020204" pitchFamily="34" charset="0"/>
              <a:cs typeface="Arial" panose="020B0604020202020204" pitchFamily="34" charset="0"/>
            </a:endParaRPr>
          </a:p>
          <a:p>
            <a:pPr>
              <a:spcBef>
                <a:spcPts val="0"/>
              </a:spcBef>
              <a:buFont typeface="Wingdings" panose="05000000000000000000" pitchFamily="2" charset="2"/>
              <a:buChar char="q"/>
            </a:pPr>
            <a:r>
              <a:rPr lang="en-GB" sz="2800" dirty="0" smtClean="0">
                <a:solidFill>
                  <a:schemeClr val="tx1"/>
                </a:solidFill>
                <a:latin typeface="Arial" panose="020B0604020202020204" pitchFamily="34" charset="0"/>
                <a:cs typeface="Arial" panose="020B0604020202020204" pitchFamily="34" charset="0"/>
              </a:rPr>
              <a:t>The Draft Report is the first ICAO “official” report of the audit.</a:t>
            </a:r>
            <a:endParaRPr lang="ms-MY" sz="2800" dirty="0" smtClean="0">
              <a:solidFill>
                <a:schemeClr val="tx1"/>
              </a:solidFill>
              <a:latin typeface="Arial" panose="020B0604020202020204" pitchFamily="34" charset="0"/>
              <a:cs typeface="Arial" panose="020B0604020202020204" pitchFamily="34" charset="0"/>
            </a:endParaRPr>
          </a:p>
          <a:p>
            <a:pPr marL="0" indent="0">
              <a:spcBef>
                <a:spcPts val="0"/>
              </a:spcBef>
              <a:buNone/>
            </a:pPr>
            <a:endParaRPr lang="ms-MY" sz="2800" dirty="0">
              <a:solidFill>
                <a:schemeClr val="tx1"/>
              </a:solidFill>
              <a:latin typeface="Arial" panose="020B0604020202020204" pitchFamily="34" charset="0"/>
              <a:cs typeface="Arial" panose="020B0604020202020204" pitchFamily="34" charset="0"/>
            </a:endParaRPr>
          </a:p>
          <a:p>
            <a:pPr>
              <a:spcBef>
                <a:spcPts val="0"/>
              </a:spcBef>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It is submitted to the State within 90 calendar days after the audit closing meeting.</a:t>
            </a:r>
            <a:endParaRPr lang="ms-MY" sz="2800" dirty="0">
              <a:solidFill>
                <a:schemeClr val="tx1"/>
              </a:solidFill>
              <a:latin typeface="Arial" panose="020B0604020202020204" pitchFamily="34" charset="0"/>
              <a:cs typeface="Arial" panose="020B0604020202020204" pitchFamily="34" charset="0"/>
            </a:endParaRPr>
          </a:p>
          <a:p>
            <a:pPr marL="0" indent="0">
              <a:spcBef>
                <a:spcPts val="0"/>
              </a:spcBef>
              <a:buNone/>
            </a:pPr>
            <a:endParaRPr lang="ms-MY" sz="2800" dirty="0">
              <a:solidFill>
                <a:schemeClr val="tx1"/>
              </a:solidFill>
              <a:latin typeface="Arial" panose="020B0604020202020204" pitchFamily="34" charset="0"/>
              <a:cs typeface="Arial" panose="020B0604020202020204" pitchFamily="34" charset="0"/>
            </a:endParaRPr>
          </a:p>
          <a:p>
            <a:pPr>
              <a:spcBef>
                <a:spcPts val="0"/>
              </a:spcBef>
              <a:buFont typeface="Wingdings" panose="05000000000000000000" pitchFamily="2" charset="2"/>
              <a:buChar char="q"/>
            </a:pPr>
            <a:r>
              <a:rPr lang="en-GB" sz="2800" dirty="0" smtClean="0">
                <a:solidFill>
                  <a:schemeClr val="tx1"/>
                </a:solidFill>
                <a:latin typeface="Arial" panose="020B0604020202020204" pitchFamily="34" charset="0"/>
                <a:cs typeface="Arial" panose="020B0604020202020204" pitchFamily="34" charset="0"/>
              </a:rPr>
              <a:t>The </a:t>
            </a:r>
            <a:r>
              <a:rPr lang="en-GB" sz="2800" dirty="0">
                <a:solidFill>
                  <a:schemeClr val="tx1"/>
                </a:solidFill>
                <a:latin typeface="Arial" panose="020B0604020202020204" pitchFamily="34" charset="0"/>
                <a:cs typeface="Arial" panose="020B0604020202020204" pitchFamily="34" charset="0"/>
              </a:rPr>
              <a:t>State has 45 days to comment on the draft report.</a:t>
            </a:r>
            <a:endParaRPr lang="ms-MY" sz="2800" dirty="0">
              <a:solidFill>
                <a:schemeClr val="tx1"/>
              </a:solidFill>
              <a:latin typeface="Arial" panose="020B0604020202020204" pitchFamily="34" charset="0"/>
              <a:cs typeface="Arial" panose="020B0604020202020204" pitchFamily="34" charset="0"/>
            </a:endParaRPr>
          </a:p>
          <a:p>
            <a:pPr marL="0" indent="0">
              <a:spcBef>
                <a:spcPts val="0"/>
              </a:spcBef>
              <a:buNone/>
            </a:pPr>
            <a:endParaRPr lang="ms-MY" sz="2800" dirty="0">
              <a:solidFill>
                <a:schemeClr val="tx1"/>
              </a:solidFill>
              <a:latin typeface="Arial" panose="020B0604020202020204" pitchFamily="34" charset="0"/>
              <a:cs typeface="Arial" panose="020B0604020202020204" pitchFamily="34" charset="0"/>
            </a:endParaRPr>
          </a:p>
          <a:p>
            <a:pPr>
              <a:spcBef>
                <a:spcPts val="0"/>
              </a:spcBef>
            </a:pPr>
            <a:endParaRPr lang="ms-MY" sz="2800" dirty="0">
              <a:solidFill>
                <a:schemeClr val="tx1"/>
              </a:solidFill>
              <a:latin typeface="Arial" panose="020B0604020202020204" pitchFamily="34" charset="0"/>
              <a:cs typeface="Arial" panose="020B0604020202020204" pitchFamily="34" charset="0"/>
            </a:endParaRPr>
          </a:p>
          <a:p>
            <a:pPr>
              <a:spcBef>
                <a:spcPts val="0"/>
              </a:spcBef>
            </a:pPr>
            <a:endParaRPr lang="ms-MY" sz="28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3864054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7238" y="316525"/>
            <a:ext cx="8596668" cy="844059"/>
          </a:xfrm>
        </p:spPr>
        <p:txBody>
          <a:bodyPr>
            <a:normAutofit fontScale="90000"/>
          </a:bodyPr>
          <a:lstStyle/>
          <a:p>
            <a:pPr algn="ctr"/>
            <a:r>
              <a:rPr lang="en-GB" b="1" dirty="0" smtClean="0">
                <a:solidFill>
                  <a:schemeClr val="tx1"/>
                </a:solidFill>
                <a:latin typeface="Arial" panose="020B0604020202020204" pitchFamily="34" charset="0"/>
                <a:cs typeface="Arial" panose="020B0604020202020204" pitchFamily="34" charset="0"/>
              </a:rPr>
              <a:t>FINAL REPORT</a:t>
            </a:r>
            <a:r>
              <a:rPr lang="en-GB" dirty="0" smtClean="0">
                <a:solidFill>
                  <a:schemeClr val="tx1"/>
                </a:solidFill>
                <a:latin typeface="Arial" panose="020B0604020202020204" pitchFamily="34" charset="0"/>
                <a:cs typeface="Arial" panose="020B0604020202020204" pitchFamily="34" charset="0"/>
              </a:rPr>
              <a:t> </a:t>
            </a:r>
            <a:r>
              <a:rPr lang="ms-MY" dirty="0" smtClean="0">
                <a:solidFill>
                  <a:schemeClr val="tx1"/>
                </a:solidFill>
                <a:latin typeface="Arial" panose="020B0604020202020204" pitchFamily="34" charset="0"/>
                <a:cs typeface="Arial" panose="020B0604020202020204" pitchFamily="34" charset="0"/>
              </a:rPr>
              <a:t/>
            </a:r>
            <a:br>
              <a:rPr lang="ms-MY" dirty="0" smtClean="0">
                <a:solidFill>
                  <a:schemeClr val="tx1"/>
                </a:solidFill>
                <a:latin typeface="Arial" panose="020B0604020202020204" pitchFamily="34" charset="0"/>
                <a:cs typeface="Arial" panose="020B0604020202020204" pitchFamily="34" charset="0"/>
              </a:rPr>
            </a:br>
            <a:endParaRPr lang="ms-MY"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8347" y="1043355"/>
            <a:ext cx="9978945" cy="3927232"/>
          </a:xfrm>
        </p:spPr>
        <p:txBody>
          <a:bodyPr>
            <a:normAutofit/>
          </a:bodyPr>
          <a:lstStyle/>
          <a:p>
            <a:pPr marL="0" indent="0">
              <a:spcBef>
                <a:spcPts val="0"/>
              </a:spcBef>
              <a:buNone/>
            </a:pPr>
            <a:endParaRPr lang="ms-MY" sz="2800" dirty="0">
              <a:solidFill>
                <a:schemeClr val="tx1"/>
              </a:solidFill>
              <a:latin typeface="Arial" panose="020B0604020202020204" pitchFamily="34" charset="0"/>
              <a:cs typeface="Arial" panose="020B0604020202020204" pitchFamily="34" charset="0"/>
            </a:endParaRPr>
          </a:p>
          <a:p>
            <a:pPr>
              <a:spcBef>
                <a:spcPts val="0"/>
              </a:spcBef>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The Final Report is the official report of the audit. It supersedes the Draft Report that has been distributed earlier.</a:t>
            </a:r>
            <a:endParaRPr lang="ms-MY" sz="2800" dirty="0">
              <a:solidFill>
                <a:schemeClr val="tx1"/>
              </a:solidFill>
              <a:latin typeface="Arial" panose="020B0604020202020204" pitchFamily="34" charset="0"/>
              <a:cs typeface="Arial" panose="020B0604020202020204" pitchFamily="34" charset="0"/>
            </a:endParaRPr>
          </a:p>
          <a:p>
            <a:pPr marL="0" indent="0">
              <a:spcBef>
                <a:spcPts val="0"/>
              </a:spcBef>
              <a:buNone/>
            </a:pPr>
            <a:endParaRPr lang="ms-MY" sz="2800" dirty="0">
              <a:solidFill>
                <a:schemeClr val="tx1"/>
              </a:solidFill>
              <a:latin typeface="Arial" panose="020B0604020202020204" pitchFamily="34" charset="0"/>
              <a:cs typeface="Arial" panose="020B0604020202020204" pitchFamily="34" charset="0"/>
            </a:endParaRPr>
          </a:p>
          <a:p>
            <a:pPr>
              <a:spcBef>
                <a:spcPts val="0"/>
              </a:spcBef>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It is sent to the State within 30 calendar days after the State has submitted to ICAO its comments on the draft audit report.</a:t>
            </a:r>
            <a:endParaRPr lang="ms-MY" sz="2800" dirty="0">
              <a:solidFill>
                <a:schemeClr val="tx1"/>
              </a:solidFill>
              <a:latin typeface="Arial" panose="020B0604020202020204" pitchFamily="34" charset="0"/>
              <a:cs typeface="Arial" panose="020B0604020202020204" pitchFamily="34" charset="0"/>
            </a:endParaRPr>
          </a:p>
          <a:p>
            <a:pPr marL="0" indent="0">
              <a:spcBef>
                <a:spcPts val="0"/>
              </a:spcBef>
              <a:buNone/>
            </a:pPr>
            <a:endParaRPr lang="ms-MY" sz="2800" dirty="0">
              <a:solidFill>
                <a:schemeClr val="tx1"/>
              </a:solidFill>
              <a:latin typeface="Arial" panose="020B0604020202020204" pitchFamily="34" charset="0"/>
              <a:cs typeface="Arial" panose="020B0604020202020204" pitchFamily="34" charset="0"/>
            </a:endParaRPr>
          </a:p>
          <a:p>
            <a:pPr>
              <a:spcBef>
                <a:spcPts val="0"/>
              </a:spcBef>
            </a:pPr>
            <a:endParaRPr lang="ms-MY" sz="28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4044634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275" y="200025"/>
            <a:ext cx="8620125" cy="790575"/>
          </a:xfrm>
        </p:spPr>
        <p:txBody>
          <a:bodyPr>
            <a:normAutofit/>
          </a:bodyPr>
          <a:lstStyle/>
          <a:p>
            <a:pPr algn="ctr"/>
            <a:r>
              <a:rPr lang="ms-MY" sz="3200" dirty="0" smtClean="0">
                <a:solidFill>
                  <a:schemeClr val="tx1"/>
                </a:solidFill>
              </a:rPr>
              <a:t>EFFECTIVE IMPLEMENTATION BY AREA</a:t>
            </a:r>
            <a:endParaRPr lang="ms-MY" sz="3200"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2025" y="1389063"/>
            <a:ext cx="10039349" cy="5468937"/>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89826" y="-18618"/>
            <a:ext cx="1302174" cy="1407681"/>
          </a:xfrm>
          <a:prstGeom prst="rect">
            <a:avLst/>
          </a:prstGeom>
        </p:spPr>
      </p:pic>
    </p:spTree>
    <p:extLst>
      <p:ext uri="{BB962C8B-B14F-4D97-AF65-F5344CB8AC3E}">
        <p14:creationId xmlns:p14="http://schemas.microsoft.com/office/powerpoint/2010/main" val="287222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1357" y="281356"/>
            <a:ext cx="8596668" cy="890954"/>
          </a:xfrm>
        </p:spPr>
        <p:txBody>
          <a:bodyPr>
            <a:noAutofit/>
          </a:bodyPr>
          <a:lstStyle/>
          <a:p>
            <a:pPr algn="ctr"/>
            <a:r>
              <a:rPr lang="en-GB" b="1" dirty="0" smtClean="0">
                <a:solidFill>
                  <a:schemeClr val="tx1"/>
                </a:solidFill>
                <a:latin typeface="Arial" panose="020B0604020202020204" pitchFamily="34" charset="0"/>
                <a:cs typeface="Arial" panose="020B0604020202020204" pitchFamily="34" charset="0"/>
              </a:rPr>
              <a:t>CORRECTIVE ACTION PLAN </a:t>
            </a:r>
            <a:r>
              <a:rPr lang="ms-MY" dirty="0" smtClean="0">
                <a:solidFill>
                  <a:schemeClr val="tx1"/>
                </a:solidFill>
                <a:latin typeface="Arial" panose="020B0604020202020204" pitchFamily="34" charset="0"/>
                <a:cs typeface="Arial" panose="020B0604020202020204" pitchFamily="34" charset="0"/>
              </a:rPr>
              <a:t/>
            </a:r>
            <a:br>
              <a:rPr lang="ms-MY" dirty="0" smtClean="0">
                <a:solidFill>
                  <a:schemeClr val="tx1"/>
                </a:solidFill>
                <a:latin typeface="Arial" panose="020B0604020202020204" pitchFamily="34" charset="0"/>
                <a:cs typeface="Arial" panose="020B0604020202020204" pitchFamily="34" charset="0"/>
              </a:rPr>
            </a:br>
            <a:r>
              <a:rPr lang="en-GB" b="1" dirty="0" smtClean="0">
                <a:solidFill>
                  <a:schemeClr val="tx1"/>
                </a:solidFill>
                <a:latin typeface="Arial" panose="020B0604020202020204" pitchFamily="34" charset="0"/>
                <a:cs typeface="Arial" panose="020B0604020202020204" pitchFamily="34" charset="0"/>
              </a:rPr>
              <a:t> </a:t>
            </a:r>
            <a:r>
              <a:rPr lang="ms-MY" dirty="0" smtClean="0">
                <a:solidFill>
                  <a:schemeClr val="tx1"/>
                </a:solidFill>
                <a:latin typeface="Arial" panose="020B0604020202020204" pitchFamily="34" charset="0"/>
                <a:cs typeface="Arial" panose="020B0604020202020204" pitchFamily="34" charset="0"/>
              </a:rPr>
              <a:t/>
            </a:r>
            <a:br>
              <a:rPr lang="ms-MY" dirty="0" smtClean="0">
                <a:solidFill>
                  <a:schemeClr val="tx1"/>
                </a:solidFill>
                <a:latin typeface="Arial" panose="020B0604020202020204" pitchFamily="34" charset="0"/>
                <a:cs typeface="Arial" panose="020B0604020202020204" pitchFamily="34" charset="0"/>
              </a:rPr>
            </a:br>
            <a:endParaRPr lang="ms-MY"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12502" y="1430218"/>
            <a:ext cx="9943775" cy="4271177"/>
          </a:xfrm>
        </p:spPr>
        <p:txBody>
          <a:bodyPr>
            <a:noAutofit/>
          </a:bodyPr>
          <a:lstStyle/>
          <a:p>
            <a:pPr>
              <a:buFont typeface="Wingdings" panose="05000000000000000000" pitchFamily="2" charset="2"/>
              <a:buChar char="q"/>
            </a:pPr>
            <a:r>
              <a:rPr lang="en-GB" sz="2800" dirty="0" smtClean="0">
                <a:solidFill>
                  <a:schemeClr val="tx1"/>
                </a:solidFill>
                <a:latin typeface="Arial" panose="020B0604020202020204" pitchFamily="34" charset="0"/>
                <a:cs typeface="Arial" panose="020B0604020202020204" pitchFamily="34" charset="0"/>
              </a:rPr>
              <a:t>Should </a:t>
            </a:r>
            <a:r>
              <a:rPr lang="en-GB" sz="2800" dirty="0">
                <a:solidFill>
                  <a:schemeClr val="tx1"/>
                </a:solidFill>
                <a:latin typeface="Arial" panose="020B0604020202020204" pitchFamily="34" charset="0"/>
                <a:cs typeface="Arial" panose="020B0604020202020204" pitchFamily="34" charset="0"/>
              </a:rPr>
              <a:t>address ALL the findings contained in the final Audit Report.</a:t>
            </a:r>
            <a:endParaRPr lang="ms-MY" sz="28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GB" sz="2800" dirty="0">
                <a:solidFill>
                  <a:schemeClr val="tx1"/>
                </a:solidFill>
                <a:latin typeface="Arial" panose="020B0604020202020204" pitchFamily="34" charset="0"/>
                <a:cs typeface="Arial" panose="020B0604020202020204" pitchFamily="34" charset="0"/>
              </a:rPr>
              <a:t>Provide specific actions and time-lines for the resolution of each of the findings.</a:t>
            </a:r>
            <a:endParaRPr lang="ms-MY" sz="28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GB" sz="2800" dirty="0" smtClean="0">
                <a:solidFill>
                  <a:schemeClr val="tx1"/>
                </a:solidFill>
                <a:latin typeface="Arial" panose="020B0604020202020204" pitchFamily="34" charset="0"/>
                <a:cs typeface="Arial" panose="020B0604020202020204" pitchFamily="34" charset="0"/>
              </a:rPr>
              <a:t>Indicate </a:t>
            </a:r>
            <a:r>
              <a:rPr lang="en-GB" sz="2800" dirty="0">
                <a:solidFill>
                  <a:schemeClr val="tx1"/>
                </a:solidFill>
                <a:latin typeface="Arial" panose="020B0604020202020204" pitchFamily="34" charset="0"/>
                <a:cs typeface="Arial" panose="020B0604020202020204" pitchFamily="34" charset="0"/>
              </a:rPr>
              <a:t>the officer responsible for each action.</a:t>
            </a:r>
            <a:endParaRPr lang="ms-MY" sz="2800" dirty="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en-GB" sz="2800" dirty="0" smtClean="0">
                <a:solidFill>
                  <a:schemeClr val="tx1"/>
                </a:solidFill>
                <a:latin typeface="Arial" panose="020B0604020202020204" pitchFamily="34" charset="0"/>
                <a:cs typeface="Arial" panose="020B0604020202020204" pitchFamily="34" charset="0"/>
              </a:rPr>
              <a:t>States </a:t>
            </a:r>
            <a:r>
              <a:rPr lang="en-GB" sz="2800" dirty="0">
                <a:solidFill>
                  <a:schemeClr val="tx1"/>
                </a:solidFill>
                <a:latin typeface="Arial" panose="020B0604020202020204" pitchFamily="34" charset="0"/>
                <a:cs typeface="Arial" panose="020B0604020202020204" pitchFamily="34" charset="0"/>
              </a:rPr>
              <a:t>are encouraged to use the State Corrective Action Plan Template developed and provided by ICAO for this purpose.</a:t>
            </a:r>
            <a:endParaRPr lang="ms-MY" sz="2800" dirty="0">
              <a:solidFill>
                <a:schemeClr val="tx1"/>
              </a:solidFill>
              <a:latin typeface="Arial" panose="020B0604020202020204" pitchFamily="34" charset="0"/>
              <a:cs typeface="Arial" panose="020B0604020202020204" pitchFamily="34" charset="0"/>
            </a:endParaRPr>
          </a:p>
          <a:p>
            <a:pPr marL="0" indent="0">
              <a:buNone/>
            </a:pPr>
            <a:endParaRPr lang="ms-MY" sz="28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1374125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3452" y="363417"/>
            <a:ext cx="8596668" cy="844062"/>
          </a:xfrm>
        </p:spPr>
        <p:txBody>
          <a:bodyPr/>
          <a:lstStyle/>
          <a:p>
            <a:pPr algn="ctr"/>
            <a:r>
              <a:rPr lang="ms-MY" b="1" dirty="0" smtClean="0">
                <a:solidFill>
                  <a:schemeClr val="tx1"/>
                </a:solidFill>
                <a:latin typeface="Arial" panose="020B0604020202020204" pitchFamily="34" charset="0"/>
                <a:cs typeface="Arial" panose="020B0604020202020204" pitchFamily="34" charset="0"/>
              </a:rPr>
              <a:t>SUMMARY</a:t>
            </a:r>
            <a:endParaRPr lang="ms-MY" b="1" dirty="0">
              <a:solidFill>
                <a:schemeClr val="tx1"/>
              </a:solidFill>
              <a:latin typeface="Arial" panose="020B0604020202020204" pitchFamily="34" charset="0"/>
              <a:cs typeface="Arial" panose="020B0604020202020204" pitchFamily="34" charset="0"/>
            </a:endParaRPr>
          </a:p>
        </p:txBody>
      </p:sp>
      <p:sp>
        <p:nvSpPr>
          <p:cNvPr id="4" name="Content Placeholder 2"/>
          <p:cNvSpPr>
            <a:spLocks noGrp="1"/>
          </p:cNvSpPr>
          <p:nvPr>
            <p:ph idx="1"/>
          </p:nvPr>
        </p:nvSpPr>
        <p:spPr>
          <a:xfrm>
            <a:off x="1544839" y="1522521"/>
            <a:ext cx="9357620" cy="4628897"/>
          </a:xfrm>
        </p:spPr>
        <p:txBody>
          <a:bodyPr>
            <a:noAutofit/>
          </a:bodyPr>
          <a:lstStyle/>
          <a:p>
            <a:pPr>
              <a:spcBef>
                <a:spcPts val="0"/>
              </a:spcBef>
              <a:buClrTx/>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What is ICAO USOAP CMA? </a:t>
            </a:r>
            <a:endParaRPr lang="en-US" sz="3200" dirty="0">
              <a:solidFill>
                <a:schemeClr val="tx1"/>
              </a:solidFill>
              <a:latin typeface="Arial" panose="020B0604020202020204" pitchFamily="34" charset="0"/>
              <a:cs typeface="Arial" panose="020B0604020202020204" pitchFamily="34" charset="0"/>
            </a:endParaRPr>
          </a:p>
          <a:p>
            <a:pPr>
              <a:spcBef>
                <a:spcPts val="0"/>
              </a:spcBef>
              <a:buClrTx/>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Scope and conduct of Audit</a:t>
            </a:r>
            <a:r>
              <a:rPr lang="en-US" sz="3200" dirty="0">
                <a:solidFill>
                  <a:schemeClr val="tx1"/>
                </a:solidFill>
                <a:latin typeface="Arial" panose="020B0604020202020204" pitchFamily="34" charset="0"/>
                <a:cs typeface="Arial" panose="020B0604020202020204" pitchFamily="34" charset="0"/>
              </a:rPr>
              <a:t>	</a:t>
            </a:r>
            <a:endParaRPr lang="en-US" sz="3200" dirty="0" smtClean="0">
              <a:solidFill>
                <a:schemeClr val="tx1"/>
              </a:solidFill>
              <a:latin typeface="Arial" panose="020B0604020202020204" pitchFamily="34" charset="0"/>
              <a:cs typeface="Arial" panose="020B0604020202020204" pitchFamily="34" charset="0"/>
            </a:endParaRPr>
          </a:p>
          <a:p>
            <a:pPr>
              <a:spcBef>
                <a:spcPts val="0"/>
              </a:spcBef>
              <a:buClrTx/>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Audit areas/ Critical Elements</a:t>
            </a:r>
            <a:endParaRPr lang="en-US" sz="3200" dirty="0">
              <a:solidFill>
                <a:schemeClr val="tx1"/>
              </a:solidFill>
              <a:latin typeface="Arial" panose="020B0604020202020204" pitchFamily="34" charset="0"/>
              <a:cs typeface="Arial" panose="020B0604020202020204" pitchFamily="34" charset="0"/>
            </a:endParaRPr>
          </a:p>
          <a:p>
            <a:pPr>
              <a:spcBef>
                <a:spcPts val="0"/>
              </a:spcBef>
              <a:buClrTx/>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Audit preparation   </a:t>
            </a:r>
            <a:endParaRPr lang="en-US" sz="3200" dirty="0">
              <a:solidFill>
                <a:schemeClr val="tx1"/>
              </a:solidFill>
              <a:latin typeface="Arial" panose="020B0604020202020204" pitchFamily="34" charset="0"/>
              <a:cs typeface="Arial" panose="020B0604020202020204" pitchFamily="34" charset="0"/>
            </a:endParaRPr>
          </a:p>
          <a:p>
            <a:pPr>
              <a:spcBef>
                <a:spcPts val="0"/>
              </a:spcBef>
              <a:buClrTx/>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Conduct of audit</a:t>
            </a:r>
          </a:p>
          <a:p>
            <a:pPr>
              <a:spcBef>
                <a:spcPts val="0"/>
              </a:spcBef>
              <a:buClrTx/>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Sharing of AAIB Malaysia Audit findings</a:t>
            </a:r>
          </a:p>
          <a:p>
            <a:pPr>
              <a:spcBef>
                <a:spcPts val="0"/>
              </a:spcBef>
              <a:buClrTx/>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Corrective action plan</a:t>
            </a:r>
          </a:p>
          <a:p>
            <a:pPr>
              <a:spcBef>
                <a:spcPts val="0"/>
              </a:spcBef>
              <a:buClrTx/>
              <a:buFont typeface="Wingdings" panose="05000000000000000000" pitchFamily="2" charset="2"/>
              <a:buChar char="q"/>
            </a:pPr>
            <a:r>
              <a:rPr lang="en-US" sz="3200" dirty="0" smtClean="0">
                <a:solidFill>
                  <a:schemeClr val="tx1"/>
                </a:solidFill>
                <a:latin typeface="Arial" panose="020B0604020202020204" pitchFamily="34" charset="0"/>
                <a:cs typeface="Arial" panose="020B0604020202020204" pitchFamily="34" charset="0"/>
              </a:rPr>
              <a:t>State Safety Concern</a:t>
            </a:r>
            <a:endParaRPr lang="en-US" sz="3200" dirty="0">
              <a:solidFill>
                <a:schemeClr val="tx1"/>
              </a:solidFill>
              <a:latin typeface="Arial" panose="020B0604020202020204" pitchFamily="34" charset="0"/>
              <a:cs typeface="Arial" panose="020B0604020202020204" pitchFamily="34" charset="0"/>
            </a:endParaRPr>
          </a:p>
          <a:p>
            <a:pPr marL="0" indent="0">
              <a:spcBef>
                <a:spcPts val="0"/>
              </a:spcBef>
              <a:buClrTx/>
              <a:buNone/>
            </a:pPr>
            <a:r>
              <a:rPr lang="en-US" sz="3200" dirty="0">
                <a:solidFill>
                  <a:schemeClr val="tx1"/>
                </a:solidFill>
                <a:latin typeface="Arial" panose="020B0604020202020204" pitchFamily="34" charset="0"/>
                <a:cs typeface="Arial" panose="020B0604020202020204" pitchFamily="34" charset="0"/>
              </a:rPr>
              <a:t>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105507"/>
            <a:ext cx="1302174" cy="1407681"/>
          </a:xfrm>
          <a:prstGeom prst="rect">
            <a:avLst/>
          </a:prstGeom>
        </p:spPr>
      </p:pic>
    </p:spTree>
    <p:extLst>
      <p:ext uri="{BB962C8B-B14F-4D97-AF65-F5344CB8AC3E}">
        <p14:creationId xmlns:p14="http://schemas.microsoft.com/office/powerpoint/2010/main" val="2126202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61646" y="1395047"/>
            <a:ext cx="9782908" cy="4594347"/>
          </a:xfrm>
        </p:spPr>
        <p:txBody>
          <a:bodyPr>
            <a:normAutofit/>
          </a:bodyPr>
          <a:lstStyle/>
          <a:p>
            <a:pPr marL="0" indent="0">
              <a:buNone/>
            </a:pPr>
            <a:r>
              <a:rPr lang="en-GB" sz="2800" dirty="0" smtClean="0">
                <a:solidFill>
                  <a:schemeClr val="tx1"/>
                </a:solidFill>
                <a:latin typeface="Arial" panose="020B0604020202020204" pitchFamily="34" charset="0"/>
                <a:cs typeface="Arial" panose="020B0604020202020204" pitchFamily="34" charset="0"/>
              </a:rPr>
              <a:t>“</a:t>
            </a:r>
            <a:r>
              <a:rPr lang="en-GB" sz="2800" dirty="0">
                <a:solidFill>
                  <a:schemeClr val="tx1"/>
                </a:solidFill>
                <a:latin typeface="Arial" panose="020B0604020202020204" pitchFamily="34" charset="0"/>
                <a:cs typeface="Arial" panose="020B0604020202020204" pitchFamily="34" charset="0"/>
              </a:rPr>
              <a:t>A </a:t>
            </a:r>
            <a:r>
              <a:rPr lang="en-GB" sz="2800" i="1" dirty="0">
                <a:solidFill>
                  <a:schemeClr val="tx1"/>
                </a:solidFill>
                <a:latin typeface="Arial" panose="020B0604020202020204" pitchFamily="34" charset="0"/>
                <a:cs typeface="Arial" panose="020B0604020202020204" pitchFamily="34" charset="0"/>
              </a:rPr>
              <a:t>significant safety concern </a:t>
            </a:r>
            <a:r>
              <a:rPr lang="en-GB" sz="2800" dirty="0">
                <a:solidFill>
                  <a:schemeClr val="tx1"/>
                </a:solidFill>
                <a:latin typeface="Arial" panose="020B0604020202020204" pitchFamily="34" charset="0"/>
                <a:cs typeface="Arial" panose="020B0604020202020204" pitchFamily="34" charset="0"/>
              </a:rPr>
              <a:t>occurs when the audited State allows the holder of an authorization or approval to exercise the privileges attached to it, although the minimum requirements established by the State and by the Standards set forth in the Annexes to </a:t>
            </a:r>
            <a:r>
              <a:rPr lang="en-GB" sz="2800" dirty="0" smtClean="0">
                <a:solidFill>
                  <a:schemeClr val="tx1"/>
                </a:solidFill>
                <a:latin typeface="Arial" panose="020B0604020202020204" pitchFamily="34" charset="0"/>
                <a:cs typeface="Arial" panose="020B0604020202020204" pitchFamily="34" charset="0"/>
              </a:rPr>
              <a:t>the Chicago </a:t>
            </a:r>
            <a:r>
              <a:rPr lang="en-GB" sz="2800" dirty="0">
                <a:solidFill>
                  <a:schemeClr val="tx1"/>
                </a:solidFill>
                <a:latin typeface="Arial" panose="020B0604020202020204" pitchFamily="34" charset="0"/>
                <a:cs typeface="Arial" panose="020B0604020202020204" pitchFamily="34" charset="0"/>
              </a:rPr>
              <a:t>Convention are not met, resulting in an immediate safety risk to international civil aviation.”</a:t>
            </a:r>
          </a:p>
          <a:p>
            <a:pPr marL="0" indent="0">
              <a:buNone/>
            </a:pPr>
            <a:endParaRPr lang="en-US" sz="2800" dirty="0" smtClean="0">
              <a:solidFill>
                <a:schemeClr val="tx1"/>
              </a:solidFill>
              <a:latin typeface="Arial" panose="020B0604020202020204" pitchFamily="34" charset="0"/>
              <a:cs typeface="Arial" panose="020B0604020202020204" pitchFamily="34" charset="0"/>
            </a:endParaRPr>
          </a:p>
          <a:p>
            <a:pPr marL="0" indent="0" algn="ctr">
              <a:buNone/>
            </a:pPr>
            <a:r>
              <a:rPr lang="en-US" sz="2800" dirty="0" smtClean="0">
                <a:solidFill>
                  <a:schemeClr val="tx1"/>
                </a:solidFill>
                <a:latin typeface="Arial" panose="020B0604020202020204" pitchFamily="34" charset="0"/>
                <a:cs typeface="Arial" panose="020B0604020202020204" pitchFamily="34" charset="0"/>
              </a:rPr>
              <a:t> Implications </a:t>
            </a:r>
            <a:r>
              <a:rPr lang="en-US" sz="2800" dirty="0">
                <a:solidFill>
                  <a:schemeClr val="tx1"/>
                </a:solidFill>
                <a:latin typeface="Arial" panose="020B0604020202020204" pitchFamily="34" charset="0"/>
                <a:cs typeface="Arial" panose="020B0604020202020204" pitchFamily="34" charset="0"/>
              </a:rPr>
              <a:t>to States with </a:t>
            </a:r>
            <a:r>
              <a:rPr lang="en-US" sz="2800" dirty="0" smtClean="0">
                <a:solidFill>
                  <a:schemeClr val="tx1"/>
                </a:solidFill>
                <a:latin typeface="Arial" panose="020B0604020202020204" pitchFamily="34" charset="0"/>
                <a:cs typeface="Arial" panose="020B0604020202020204" pitchFamily="34" charset="0"/>
              </a:rPr>
              <a:t>SSC !</a:t>
            </a:r>
          </a:p>
        </p:txBody>
      </p:sp>
      <p:sp>
        <p:nvSpPr>
          <p:cNvPr id="2" name="TextBox 1"/>
          <p:cNvSpPr txBox="1"/>
          <p:nvPr/>
        </p:nvSpPr>
        <p:spPr>
          <a:xfrm>
            <a:off x="1690253" y="279757"/>
            <a:ext cx="8821882" cy="646331"/>
          </a:xfrm>
          <a:prstGeom prst="rect">
            <a:avLst/>
          </a:prstGeom>
          <a:noFill/>
        </p:spPr>
        <p:txBody>
          <a:bodyPr wrap="square" rtlCol="0">
            <a:spAutoFit/>
          </a:bodyPr>
          <a:lstStyle/>
          <a:p>
            <a:pPr algn="ctr"/>
            <a:r>
              <a:rPr lang="ms-MY" sz="3600" b="1" dirty="0" smtClean="0">
                <a:latin typeface="Arial" panose="020B0604020202020204" pitchFamily="34" charset="0"/>
                <a:cs typeface="Arial" panose="020B0604020202020204" pitchFamily="34" charset="0"/>
              </a:rPr>
              <a:t>STATE SAFETY CONCERN</a:t>
            </a:r>
            <a:endParaRPr lang="ms-MY" sz="3600" b="1"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2443868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51609"/>
          </a:xfrm>
        </p:spPr>
        <p:txBody>
          <a:bodyPr/>
          <a:lstStyle/>
          <a:p>
            <a:r>
              <a:rPr lang="ms-MY" dirty="0" smtClean="0"/>
              <a:t>					</a:t>
            </a:r>
            <a:r>
              <a:rPr lang="ms-MY" dirty="0" smtClean="0">
                <a:solidFill>
                  <a:schemeClr val="tx1"/>
                </a:solidFill>
              </a:rPr>
              <a:t>AAIB</a:t>
            </a:r>
            <a:r>
              <a:rPr lang="ms-MY" dirty="0" smtClean="0"/>
              <a:t> </a:t>
            </a:r>
            <a:r>
              <a:rPr lang="ms-MY" dirty="0" smtClean="0">
                <a:solidFill>
                  <a:schemeClr val="tx1"/>
                </a:solidFill>
              </a:rPr>
              <a:t>CHALLENGES</a:t>
            </a:r>
            <a:endParaRPr lang="ms-MY" dirty="0">
              <a:solidFill>
                <a:schemeClr val="tx1"/>
              </a:solidFill>
            </a:endParaRPr>
          </a:p>
        </p:txBody>
      </p:sp>
      <p:sp>
        <p:nvSpPr>
          <p:cNvPr id="3" name="Content Placeholder 2"/>
          <p:cNvSpPr>
            <a:spLocks noGrp="1"/>
          </p:cNvSpPr>
          <p:nvPr>
            <p:ph idx="1"/>
          </p:nvPr>
        </p:nvSpPr>
        <p:spPr>
          <a:xfrm>
            <a:off x="677334" y="1712890"/>
            <a:ext cx="8596668" cy="4328472"/>
          </a:xfrm>
        </p:spPr>
        <p:txBody>
          <a:bodyPr>
            <a:normAutofit/>
          </a:bodyPr>
          <a:lstStyle/>
          <a:p>
            <a:pPr>
              <a:buFont typeface="Wingdings" panose="05000000000000000000" pitchFamily="2" charset="2"/>
              <a:buChar char="q"/>
            </a:pPr>
            <a:r>
              <a:rPr lang="ms-MY" sz="2800" dirty="0" smtClean="0">
                <a:latin typeface="Arial" panose="020B0604020202020204" pitchFamily="34" charset="0"/>
                <a:cs typeface="Arial" panose="020B0604020202020204" pitchFamily="34" charset="0"/>
              </a:rPr>
              <a:t>	</a:t>
            </a:r>
            <a:r>
              <a:rPr lang="ms-MY" sz="3600" dirty="0" smtClean="0">
                <a:solidFill>
                  <a:schemeClr val="tx1"/>
                </a:solidFill>
                <a:latin typeface="Arial" panose="020B0604020202020204" pitchFamily="34" charset="0"/>
                <a:cs typeface="Arial" panose="020B0604020202020204" pitchFamily="34" charset="0"/>
              </a:rPr>
              <a:t>Qualified Technical Personnels</a:t>
            </a:r>
          </a:p>
          <a:p>
            <a:pPr>
              <a:buFont typeface="Wingdings" panose="05000000000000000000" pitchFamily="2" charset="2"/>
              <a:buChar char="q"/>
            </a:pPr>
            <a:r>
              <a:rPr lang="ms-MY" sz="3600" dirty="0" smtClean="0">
                <a:solidFill>
                  <a:schemeClr val="tx1"/>
                </a:solidFill>
                <a:latin typeface="Arial" panose="020B0604020202020204" pitchFamily="34" charset="0"/>
                <a:cs typeface="Arial" panose="020B0604020202020204" pitchFamily="34" charset="0"/>
              </a:rPr>
              <a:t>	Legislations/Regulations</a:t>
            </a:r>
          </a:p>
          <a:p>
            <a:pPr>
              <a:buFont typeface="Wingdings" panose="05000000000000000000" pitchFamily="2" charset="2"/>
              <a:buChar char="q"/>
            </a:pPr>
            <a:r>
              <a:rPr lang="ms-MY" sz="3600" dirty="0" smtClean="0">
                <a:solidFill>
                  <a:schemeClr val="tx1"/>
                </a:solidFill>
                <a:latin typeface="Arial" panose="020B0604020202020204" pitchFamily="34" charset="0"/>
                <a:cs typeface="Arial" panose="020B0604020202020204" pitchFamily="34" charset="0"/>
              </a:rPr>
              <a:t>	Budget for training and </a:t>
            </a:r>
            <a:r>
              <a:rPr lang="ms-MY" sz="3600" dirty="0" smtClean="0">
                <a:solidFill>
                  <a:schemeClr val="tx1"/>
                </a:solidFill>
                <a:latin typeface="Arial" panose="020B0604020202020204" pitchFamily="34" charset="0"/>
                <a:cs typeface="Arial" panose="020B0604020202020204" pitchFamily="34" charset="0"/>
              </a:rPr>
              <a:t>equipment</a:t>
            </a:r>
            <a:endParaRPr lang="ms-MY" sz="3600" dirty="0" smtClean="0">
              <a:solidFill>
                <a:schemeClr val="tx1"/>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ms-MY" sz="3600" dirty="0" smtClean="0">
                <a:solidFill>
                  <a:schemeClr val="tx1"/>
                </a:solidFill>
                <a:latin typeface="Arial" panose="020B0604020202020204" pitchFamily="34" charset="0"/>
                <a:cs typeface="Arial" panose="020B0604020202020204" pitchFamily="34" charset="0"/>
              </a:rPr>
              <a:t> State level accident and incident database. </a:t>
            </a:r>
            <a:r>
              <a:rPr lang="ms-MY" sz="3200" dirty="0" smtClean="0">
                <a:solidFill>
                  <a:schemeClr val="tx1"/>
                </a:solidFill>
                <a:latin typeface="Arial" panose="020B0604020202020204" pitchFamily="34" charset="0"/>
                <a:cs typeface="Arial" panose="020B0604020202020204" pitchFamily="34" charset="0"/>
              </a:rPr>
              <a:t> </a:t>
            </a:r>
            <a:endParaRPr lang="ms-MY" sz="3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58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714" y="1535723"/>
            <a:ext cx="8596668" cy="1320800"/>
          </a:xfrm>
        </p:spPr>
        <p:txBody>
          <a:bodyPr>
            <a:noAutofit/>
          </a:bodyPr>
          <a:lstStyle/>
          <a:p>
            <a:pPr algn="ctr"/>
            <a:r>
              <a:rPr lang="ms-MY" sz="6600" b="1" dirty="0" smtClean="0">
                <a:solidFill>
                  <a:schemeClr val="tx1"/>
                </a:solidFill>
                <a:latin typeface="Arial" panose="020B0604020202020204" pitchFamily="34" charset="0"/>
                <a:cs typeface="Arial" panose="020B0604020202020204" pitchFamily="34" charset="0"/>
              </a:rPr>
              <a:t>THANK YOU</a:t>
            </a:r>
            <a:br>
              <a:rPr lang="ms-MY" sz="6600" b="1" dirty="0" smtClean="0">
                <a:solidFill>
                  <a:schemeClr val="tx1"/>
                </a:solidFill>
                <a:latin typeface="Arial" panose="020B0604020202020204" pitchFamily="34" charset="0"/>
                <a:cs typeface="Arial" panose="020B0604020202020204" pitchFamily="34" charset="0"/>
              </a:rPr>
            </a:br>
            <a:r>
              <a:rPr lang="ms-MY" sz="6600" b="1" dirty="0">
                <a:solidFill>
                  <a:schemeClr val="tx1"/>
                </a:solidFill>
                <a:latin typeface="Arial" panose="020B0604020202020204" pitchFamily="34" charset="0"/>
                <a:cs typeface="Arial" panose="020B0604020202020204" pitchFamily="34" charset="0"/>
              </a:rPr>
              <a:t/>
            </a:r>
            <a:br>
              <a:rPr lang="ms-MY" sz="6600" b="1" dirty="0">
                <a:solidFill>
                  <a:schemeClr val="tx1"/>
                </a:solidFill>
                <a:latin typeface="Arial" panose="020B0604020202020204" pitchFamily="34" charset="0"/>
                <a:cs typeface="Arial" panose="020B0604020202020204" pitchFamily="34" charset="0"/>
              </a:rPr>
            </a:br>
            <a:r>
              <a:rPr lang="ms-MY" sz="6600" b="1" dirty="0" smtClean="0">
                <a:solidFill>
                  <a:schemeClr val="tx1"/>
                </a:solidFill>
                <a:latin typeface="Arial" panose="020B0604020202020204" pitchFamily="34" charset="0"/>
                <a:cs typeface="Arial" panose="020B0604020202020204" pitchFamily="34" charset="0"/>
              </a:rPr>
              <a:t>ANY QUESTION... </a:t>
            </a:r>
            <a:endParaRPr lang="ms-MY" sz="66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3571696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790" y="351694"/>
            <a:ext cx="8596668" cy="832338"/>
          </a:xfrm>
        </p:spPr>
        <p:txBody>
          <a:bodyPr/>
          <a:lstStyle/>
          <a:p>
            <a:pPr algn="ctr"/>
            <a:r>
              <a:rPr lang="ms-MY" b="1" dirty="0" smtClean="0">
                <a:solidFill>
                  <a:schemeClr val="tx1"/>
                </a:solidFill>
                <a:latin typeface="Arial" panose="020B0604020202020204" pitchFamily="34" charset="0"/>
                <a:cs typeface="Arial" panose="020B0604020202020204" pitchFamily="34" charset="0"/>
              </a:rPr>
              <a:t>USOAP CMA</a:t>
            </a:r>
            <a:endParaRPr lang="ms-MY"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75307" y="1549304"/>
            <a:ext cx="9341707" cy="3880773"/>
          </a:xfrm>
        </p:spPr>
        <p:txBody>
          <a:bodyPr>
            <a:normAutofit/>
          </a:bodyPr>
          <a:lstStyle/>
          <a:p>
            <a:pPr marL="0" lvl="1" indent="0">
              <a:spcBef>
                <a:spcPts val="0"/>
              </a:spcBef>
              <a:buNone/>
            </a:pPr>
            <a:r>
              <a:rPr lang="en-US" sz="3200" dirty="0" smtClean="0">
                <a:solidFill>
                  <a:schemeClr val="tx1"/>
                </a:solidFill>
                <a:latin typeface="Arial" panose="020B0604020202020204" pitchFamily="34" charset="0"/>
                <a:cs typeface="Arial" panose="020B0604020202020204" pitchFamily="34" charset="0"/>
              </a:rPr>
              <a:t>The approach for USOAP audits is based on:</a:t>
            </a:r>
          </a:p>
          <a:p>
            <a:pPr marL="0" lvl="1" indent="0">
              <a:spcBef>
                <a:spcPts val="0"/>
              </a:spcBef>
              <a:buNone/>
            </a:pPr>
            <a:endParaRPr lang="en-US" sz="3200" dirty="0" smtClean="0">
              <a:solidFill>
                <a:schemeClr val="tx1"/>
              </a:solidFill>
              <a:latin typeface="Arial" panose="020B0604020202020204" pitchFamily="34" charset="0"/>
              <a:cs typeface="Arial" panose="020B0604020202020204" pitchFamily="34" charset="0"/>
            </a:endParaRPr>
          </a:p>
          <a:p>
            <a:pPr marL="0" lvl="1" indent="0">
              <a:spcBef>
                <a:spcPts val="0"/>
              </a:spcBef>
              <a:buNone/>
            </a:pPr>
            <a:r>
              <a:rPr lang="en-US" sz="3200" dirty="0" smtClean="0">
                <a:solidFill>
                  <a:schemeClr val="tx1"/>
                </a:solidFill>
                <a:latin typeface="Arial" panose="020B0604020202020204" pitchFamily="34" charset="0"/>
                <a:cs typeface="Arial" panose="020B0604020202020204" pitchFamily="34" charset="0"/>
              </a:rPr>
              <a:t>“…the implementation of a </a:t>
            </a:r>
            <a:r>
              <a:rPr lang="en-US" sz="3200" i="1" dirty="0" smtClean="0">
                <a:solidFill>
                  <a:schemeClr val="tx1"/>
                </a:solidFill>
                <a:latin typeface="Arial" panose="020B0604020202020204" pitchFamily="34" charset="0"/>
                <a:cs typeface="Arial" panose="020B0604020202020204" pitchFamily="34" charset="0"/>
              </a:rPr>
              <a:t>structured process and methodology</a:t>
            </a:r>
            <a:r>
              <a:rPr lang="en-US" sz="3200" dirty="0" smtClean="0">
                <a:solidFill>
                  <a:schemeClr val="tx1"/>
                </a:solidFill>
                <a:latin typeface="Arial" panose="020B0604020202020204" pitchFamily="34" charset="0"/>
                <a:cs typeface="Arial" panose="020B0604020202020204" pitchFamily="34" charset="0"/>
              </a:rPr>
              <a:t> for the planning, preparation, conduct, reporting, follow-up and evaluation of ICAO safety oversight audits, in order to determine State capability for safety oversight.”</a:t>
            </a:r>
            <a:endParaRPr lang="en-CA" sz="3200" dirty="0" smtClean="0">
              <a:solidFill>
                <a:schemeClr val="tx1"/>
              </a:solidFill>
              <a:latin typeface="Arial" panose="020B0604020202020204" pitchFamily="34" charset="0"/>
              <a:cs typeface="Arial" panose="020B0604020202020204" pitchFamily="34" charset="0"/>
            </a:endParaRPr>
          </a:p>
          <a:p>
            <a:pPr>
              <a:spcBef>
                <a:spcPts val="0"/>
              </a:spcBef>
            </a:pPr>
            <a:endParaRPr lang="ms-MY"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105507"/>
            <a:ext cx="1302174" cy="1407681"/>
          </a:xfrm>
          <a:prstGeom prst="rect">
            <a:avLst/>
          </a:prstGeom>
        </p:spPr>
      </p:pic>
    </p:spTree>
    <p:extLst>
      <p:ext uri="{BB962C8B-B14F-4D97-AF65-F5344CB8AC3E}">
        <p14:creationId xmlns:p14="http://schemas.microsoft.com/office/powerpoint/2010/main" val="3212462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noChangeAspect="1"/>
          </p:cNvSpPr>
          <p:nvPr>
            <p:ph type="title"/>
          </p:nvPr>
        </p:nvSpPr>
        <p:spPr>
          <a:xfrm>
            <a:off x="1277819" y="240325"/>
            <a:ext cx="8778247" cy="707883"/>
          </a:xfrm>
        </p:spPr>
        <p:txBody>
          <a:bodyPr>
            <a:normAutofit/>
          </a:bodyPr>
          <a:lstStyle/>
          <a:p>
            <a:pPr marL="447675" algn="ctr"/>
            <a:r>
              <a:rPr lang="en-US" b="1" dirty="0" smtClean="0">
                <a:solidFill>
                  <a:schemeClr val="tx1"/>
                </a:solidFill>
                <a:latin typeface="Arial" panose="020B0604020202020204" pitchFamily="34" charset="0"/>
                <a:cs typeface="Arial" panose="020B0604020202020204" pitchFamily="34" charset="0"/>
              </a:rPr>
              <a:t>AUDIT AREAS</a:t>
            </a:r>
            <a:endParaRPr lang="en-GB" b="1" dirty="0">
              <a:solidFill>
                <a:schemeClr val="tx1"/>
              </a:solidFill>
              <a:latin typeface="Arial" panose="020B0604020202020204" pitchFamily="34" charset="0"/>
              <a:cs typeface="Arial" panose="020B0604020202020204" pitchFamily="34" charset="0"/>
            </a:endParaRPr>
          </a:p>
        </p:txBody>
      </p:sp>
      <p:grpSp>
        <p:nvGrpSpPr>
          <p:cNvPr id="21" name="Group 20"/>
          <p:cNvGrpSpPr/>
          <p:nvPr/>
        </p:nvGrpSpPr>
        <p:grpSpPr>
          <a:xfrm>
            <a:off x="457205" y="1055076"/>
            <a:ext cx="9483969" cy="5462955"/>
            <a:chOff x="525144" y="1143000"/>
            <a:chExt cx="8291260" cy="5334000"/>
          </a:xfrm>
        </p:grpSpPr>
        <p:sp>
          <p:nvSpPr>
            <p:cNvPr id="10" name="Oval 5"/>
            <p:cNvSpPr>
              <a:spLocks noChangeArrowheads="1"/>
            </p:cNvSpPr>
            <p:nvPr/>
          </p:nvSpPr>
          <p:spPr bwMode="auto">
            <a:xfrm>
              <a:off x="1791969" y="1524000"/>
              <a:ext cx="1919288" cy="1828800"/>
            </a:xfrm>
            <a:prstGeom prst="ellipse">
              <a:avLst/>
            </a:prstGeom>
            <a:gradFill rotWithShape="1">
              <a:gsLst>
                <a:gs pos="0">
                  <a:schemeClr val="accent1">
                    <a:gamma/>
                    <a:shade val="46275"/>
                    <a:invGamma/>
                    <a:alpha val="78000"/>
                  </a:schemeClr>
                </a:gs>
                <a:gs pos="50000">
                  <a:schemeClr val="accent1">
                    <a:alpha val="78000"/>
                  </a:schemeClr>
                </a:gs>
                <a:gs pos="100000">
                  <a:schemeClr val="accent1">
                    <a:gamma/>
                    <a:shade val="46275"/>
                    <a:invGamma/>
                    <a:alpha val="78000"/>
                  </a:schemeClr>
                </a:gs>
              </a:gsLst>
              <a:lin ang="5400000" scaled="1"/>
            </a:gradFill>
            <a:ln w="9525">
              <a:solidFill>
                <a:schemeClr val="tx1"/>
              </a:solidFill>
              <a:round/>
              <a:headEnd/>
              <a:tailEnd/>
            </a:ln>
            <a:effectLst/>
          </p:spPr>
          <p:txBody>
            <a:bodyPr wrap="none" anchor="ctr"/>
            <a:lstStyle/>
            <a:p>
              <a:pPr algn="ctr">
                <a:defRPr/>
              </a:pPr>
              <a:r>
                <a:rPr lang="en-US" b="1" dirty="0">
                  <a:latin typeface="Arial" charset="0"/>
                </a:rPr>
                <a:t>Personnel</a:t>
              </a:r>
            </a:p>
            <a:p>
              <a:pPr algn="ctr">
                <a:defRPr/>
              </a:pPr>
              <a:r>
                <a:rPr lang="en-US" b="1" dirty="0">
                  <a:latin typeface="Arial" charset="0"/>
                </a:rPr>
                <a:t>Licensing</a:t>
              </a:r>
            </a:p>
            <a:p>
              <a:pPr algn="ctr">
                <a:defRPr/>
              </a:pPr>
              <a:r>
                <a:rPr lang="en-US" sz="1600" b="1" i="1" u="sng" dirty="0">
                  <a:solidFill>
                    <a:srgbClr val="FFFF00"/>
                  </a:solidFill>
                  <a:latin typeface="Arial" charset="0"/>
                </a:rPr>
                <a:t>Annexes 1 &amp; 19</a:t>
              </a:r>
            </a:p>
          </p:txBody>
        </p:sp>
        <p:sp>
          <p:nvSpPr>
            <p:cNvPr id="11" name="Oval 6"/>
            <p:cNvSpPr>
              <a:spLocks noChangeArrowheads="1"/>
            </p:cNvSpPr>
            <p:nvPr/>
          </p:nvSpPr>
          <p:spPr bwMode="auto">
            <a:xfrm>
              <a:off x="6804248" y="2660286"/>
              <a:ext cx="2012156" cy="2016224"/>
            </a:xfrm>
            <a:prstGeom prst="ellipse">
              <a:avLst/>
            </a:prstGeom>
            <a:gradFill rotWithShape="1">
              <a:gsLst>
                <a:gs pos="0">
                  <a:schemeClr val="accent1">
                    <a:gamma/>
                    <a:shade val="46275"/>
                    <a:invGamma/>
                    <a:alpha val="78000"/>
                  </a:schemeClr>
                </a:gs>
                <a:gs pos="50000">
                  <a:schemeClr val="accent1">
                    <a:alpha val="78000"/>
                  </a:schemeClr>
                </a:gs>
                <a:gs pos="100000">
                  <a:schemeClr val="accent1">
                    <a:gamma/>
                    <a:shade val="46275"/>
                    <a:invGamma/>
                    <a:alpha val="78000"/>
                  </a:schemeClr>
                </a:gs>
              </a:gsLst>
              <a:lin ang="5400000" scaled="1"/>
            </a:gradFill>
            <a:ln w="9525">
              <a:solidFill>
                <a:schemeClr val="tx1"/>
              </a:solidFill>
              <a:round/>
              <a:headEnd/>
              <a:tailEnd/>
            </a:ln>
            <a:effectLst/>
          </p:spPr>
          <p:txBody>
            <a:bodyPr wrap="none" anchor="ctr"/>
            <a:lstStyle/>
            <a:p>
              <a:pPr algn="ctr">
                <a:defRPr/>
              </a:pPr>
              <a:r>
                <a:rPr lang="en-US" b="1" dirty="0">
                  <a:solidFill>
                    <a:srgbClr val="0000FF"/>
                  </a:solidFill>
                  <a:latin typeface="Arial" charset="0"/>
                </a:rPr>
                <a:t>Organization &amp;</a:t>
              </a:r>
            </a:p>
            <a:p>
              <a:pPr algn="ctr">
                <a:defRPr/>
              </a:pPr>
              <a:r>
                <a:rPr lang="en-US" b="1" dirty="0">
                  <a:solidFill>
                    <a:srgbClr val="0000FF"/>
                  </a:solidFill>
                  <a:latin typeface="Arial" charset="0"/>
                </a:rPr>
                <a:t>Safety Oversight</a:t>
              </a:r>
            </a:p>
            <a:p>
              <a:pPr algn="ctr">
                <a:defRPr/>
              </a:pPr>
              <a:r>
                <a:rPr lang="en-US" b="1" dirty="0">
                  <a:solidFill>
                    <a:srgbClr val="0000FF"/>
                  </a:solidFill>
                  <a:latin typeface="Arial" charset="0"/>
                </a:rPr>
                <a:t>Functions</a:t>
              </a:r>
            </a:p>
            <a:p>
              <a:pPr algn="ctr">
                <a:defRPr/>
              </a:pPr>
              <a:r>
                <a:rPr lang="en-US" sz="1600" b="1" i="1" u="sng" dirty="0">
                  <a:solidFill>
                    <a:srgbClr val="FFFF00"/>
                  </a:solidFill>
                  <a:latin typeface="Arial" charset="0"/>
                </a:rPr>
                <a:t>SAAQ</a:t>
              </a:r>
            </a:p>
          </p:txBody>
        </p:sp>
        <p:sp>
          <p:nvSpPr>
            <p:cNvPr id="13" name="Oval 8"/>
            <p:cNvSpPr>
              <a:spLocks noChangeArrowheads="1"/>
            </p:cNvSpPr>
            <p:nvPr/>
          </p:nvSpPr>
          <p:spPr bwMode="auto">
            <a:xfrm>
              <a:off x="5770878" y="1392936"/>
              <a:ext cx="1919288" cy="1828800"/>
            </a:xfrm>
            <a:prstGeom prst="ellipse">
              <a:avLst/>
            </a:prstGeom>
            <a:gradFill rotWithShape="1">
              <a:gsLst>
                <a:gs pos="0">
                  <a:schemeClr val="accent1">
                    <a:gamma/>
                    <a:shade val="46275"/>
                    <a:invGamma/>
                    <a:alpha val="78000"/>
                  </a:schemeClr>
                </a:gs>
                <a:gs pos="50000">
                  <a:schemeClr val="accent1">
                    <a:alpha val="78000"/>
                  </a:schemeClr>
                </a:gs>
                <a:gs pos="100000">
                  <a:schemeClr val="accent1">
                    <a:gamma/>
                    <a:shade val="46275"/>
                    <a:invGamma/>
                    <a:alpha val="78000"/>
                  </a:schemeClr>
                </a:gs>
              </a:gsLst>
              <a:lin ang="5400000" scaled="1"/>
            </a:gradFill>
            <a:ln w="9525">
              <a:solidFill>
                <a:schemeClr val="tx1"/>
              </a:solidFill>
              <a:round/>
              <a:headEnd/>
              <a:tailEnd/>
            </a:ln>
            <a:effectLst/>
          </p:spPr>
          <p:txBody>
            <a:bodyPr wrap="none" anchor="ctr"/>
            <a:lstStyle/>
            <a:p>
              <a:pPr algn="ctr">
                <a:defRPr/>
              </a:pPr>
              <a:endParaRPr lang="en-US" i="1" dirty="0">
                <a:solidFill>
                  <a:srgbClr val="0000FF"/>
                </a:solidFill>
                <a:effectLst>
                  <a:outerShdw blurRad="38100" dist="38100" dir="2700000" algn="tl">
                    <a:srgbClr val="000000"/>
                  </a:outerShdw>
                </a:effectLst>
                <a:latin typeface="Arial" charset="0"/>
              </a:endParaRPr>
            </a:p>
            <a:p>
              <a:pPr algn="ctr">
                <a:defRPr/>
              </a:pPr>
              <a:r>
                <a:rPr lang="en-US" b="1" dirty="0">
                  <a:latin typeface="Arial" charset="0"/>
                </a:rPr>
                <a:t>Airworthiness</a:t>
              </a:r>
            </a:p>
            <a:p>
              <a:pPr algn="ctr">
                <a:defRPr/>
              </a:pPr>
              <a:r>
                <a:rPr lang="en-US" b="1" dirty="0">
                  <a:latin typeface="Arial" charset="0"/>
                </a:rPr>
                <a:t>of Aircraft</a:t>
              </a:r>
            </a:p>
            <a:p>
              <a:pPr algn="ctr">
                <a:defRPr/>
              </a:pPr>
              <a:r>
                <a:rPr lang="en-US" sz="1600" b="1" i="1" u="sng" dirty="0">
                  <a:solidFill>
                    <a:srgbClr val="FFFF00"/>
                  </a:solidFill>
                  <a:latin typeface="Arial" charset="0"/>
                </a:rPr>
                <a:t>Annexes</a:t>
              </a:r>
            </a:p>
            <a:p>
              <a:pPr algn="ctr">
                <a:defRPr/>
              </a:pPr>
              <a:r>
                <a:rPr lang="en-US" sz="1600" b="1" i="1" u="sng" dirty="0">
                  <a:solidFill>
                    <a:srgbClr val="FFFF00"/>
                  </a:solidFill>
                  <a:latin typeface="Arial" charset="0"/>
                </a:rPr>
                <a:t>6, 7, 8, 16 &amp; 19</a:t>
              </a:r>
            </a:p>
            <a:p>
              <a:pPr algn="ctr">
                <a:defRPr/>
              </a:pPr>
              <a:endParaRPr lang="en-US" sz="1600" b="1" i="1" u="sng" dirty="0">
                <a:solidFill>
                  <a:schemeClr val="hlink"/>
                </a:solidFill>
                <a:latin typeface="Arial" charset="0"/>
              </a:endParaRPr>
            </a:p>
          </p:txBody>
        </p:sp>
        <p:sp>
          <p:nvSpPr>
            <p:cNvPr id="15" name="Oval 10"/>
            <p:cNvSpPr>
              <a:spLocks noChangeArrowheads="1"/>
            </p:cNvSpPr>
            <p:nvPr/>
          </p:nvSpPr>
          <p:spPr bwMode="auto">
            <a:xfrm>
              <a:off x="3500438" y="4343400"/>
              <a:ext cx="2209800" cy="2133600"/>
            </a:xfrm>
            <a:prstGeom prst="ellipse">
              <a:avLst/>
            </a:prstGeom>
            <a:gradFill rotWithShape="1">
              <a:gsLst>
                <a:gs pos="0">
                  <a:schemeClr val="accent1">
                    <a:gamma/>
                    <a:shade val="46275"/>
                    <a:invGamma/>
                    <a:alpha val="78000"/>
                  </a:schemeClr>
                </a:gs>
                <a:gs pos="50000">
                  <a:schemeClr val="accent1">
                    <a:alpha val="78000"/>
                  </a:schemeClr>
                </a:gs>
                <a:gs pos="100000">
                  <a:schemeClr val="accent1">
                    <a:gamma/>
                    <a:shade val="46275"/>
                    <a:invGamma/>
                    <a:alpha val="78000"/>
                  </a:schemeClr>
                </a:gs>
              </a:gsLst>
              <a:lin ang="5400000" scaled="1"/>
            </a:gradFill>
            <a:ln w="9525">
              <a:solidFill>
                <a:schemeClr val="tx1"/>
              </a:solidFill>
              <a:round/>
              <a:headEnd/>
              <a:tailEnd/>
            </a:ln>
            <a:effectLst/>
          </p:spPr>
          <p:txBody>
            <a:bodyPr wrap="none" anchor="ctr"/>
            <a:lstStyle/>
            <a:p>
              <a:pPr algn="ctr">
                <a:defRPr/>
              </a:pPr>
              <a:r>
                <a:rPr lang="en-US" b="1" dirty="0">
                  <a:solidFill>
                    <a:srgbClr val="0000FF"/>
                  </a:solidFill>
                  <a:latin typeface="Arial" charset="0"/>
                </a:rPr>
                <a:t>Air </a:t>
              </a:r>
            </a:p>
            <a:p>
              <a:pPr algn="ctr">
                <a:defRPr/>
              </a:pPr>
              <a:r>
                <a:rPr lang="en-US" b="1" dirty="0">
                  <a:solidFill>
                    <a:srgbClr val="0000FF"/>
                  </a:solidFill>
                  <a:latin typeface="Arial" charset="0"/>
                </a:rPr>
                <a:t>Navigation </a:t>
              </a:r>
            </a:p>
            <a:p>
              <a:pPr algn="ctr">
                <a:defRPr/>
              </a:pPr>
              <a:r>
                <a:rPr lang="en-US" b="1" dirty="0">
                  <a:solidFill>
                    <a:srgbClr val="0000FF"/>
                  </a:solidFill>
                  <a:latin typeface="Arial" charset="0"/>
                </a:rPr>
                <a:t>Services</a:t>
              </a:r>
            </a:p>
            <a:p>
              <a:pPr algn="ctr">
                <a:defRPr/>
              </a:pPr>
              <a:r>
                <a:rPr lang="en-US" sz="1600" b="1" i="1" u="sng" dirty="0">
                  <a:solidFill>
                    <a:srgbClr val="FFFF00"/>
                  </a:solidFill>
                  <a:latin typeface="Arial" charset="0"/>
                </a:rPr>
                <a:t>Annexes 2,3,4,5</a:t>
              </a:r>
            </a:p>
            <a:p>
              <a:pPr algn="ctr">
                <a:defRPr/>
              </a:pPr>
              <a:r>
                <a:rPr lang="en-US" sz="1600" b="1" i="1" u="sng" dirty="0">
                  <a:solidFill>
                    <a:srgbClr val="FFFF00"/>
                  </a:solidFill>
                  <a:latin typeface="Arial" charset="0"/>
                </a:rPr>
                <a:t>10,11,12,15, 19 &amp;</a:t>
              </a:r>
            </a:p>
            <a:p>
              <a:pPr algn="ctr">
                <a:defRPr/>
              </a:pPr>
              <a:r>
                <a:rPr lang="en-US" sz="1600" b="1" i="1" u="sng" dirty="0">
                  <a:solidFill>
                    <a:srgbClr val="FFFF00"/>
                  </a:solidFill>
                  <a:latin typeface="Arial" charset="0"/>
                </a:rPr>
                <a:t>PANS-ATM</a:t>
              </a:r>
            </a:p>
          </p:txBody>
        </p:sp>
        <p:sp>
          <p:nvSpPr>
            <p:cNvPr id="16" name="Oval 11"/>
            <p:cNvSpPr>
              <a:spLocks noChangeArrowheads="1"/>
            </p:cNvSpPr>
            <p:nvPr/>
          </p:nvSpPr>
          <p:spPr bwMode="auto">
            <a:xfrm>
              <a:off x="5609589" y="4128516"/>
              <a:ext cx="1919288" cy="1828800"/>
            </a:xfrm>
            <a:prstGeom prst="ellipse">
              <a:avLst/>
            </a:prstGeom>
            <a:gradFill rotWithShape="1">
              <a:gsLst>
                <a:gs pos="0">
                  <a:schemeClr val="accent1">
                    <a:gamma/>
                    <a:shade val="46275"/>
                    <a:invGamma/>
                    <a:alpha val="78000"/>
                  </a:schemeClr>
                </a:gs>
                <a:gs pos="50000">
                  <a:schemeClr val="accent1">
                    <a:alpha val="78000"/>
                  </a:schemeClr>
                </a:gs>
                <a:gs pos="100000">
                  <a:schemeClr val="accent1">
                    <a:gamma/>
                    <a:shade val="46275"/>
                    <a:invGamma/>
                    <a:alpha val="78000"/>
                  </a:schemeClr>
                </a:gs>
              </a:gsLst>
              <a:lin ang="5400000" scaled="1"/>
            </a:gradFill>
            <a:ln w="9525">
              <a:solidFill>
                <a:schemeClr val="tx1"/>
              </a:solidFill>
              <a:round/>
              <a:headEnd/>
              <a:tailEnd/>
            </a:ln>
            <a:effectLst/>
          </p:spPr>
          <p:txBody>
            <a:bodyPr wrap="none" anchor="ctr"/>
            <a:lstStyle/>
            <a:p>
              <a:pPr algn="ctr">
                <a:defRPr/>
              </a:pPr>
              <a:r>
                <a:rPr lang="en-US" b="1" dirty="0">
                  <a:solidFill>
                    <a:srgbClr val="FF0000"/>
                  </a:solidFill>
                  <a:latin typeface="Arial" charset="0"/>
                </a:rPr>
                <a:t>Accident &amp;</a:t>
              </a:r>
            </a:p>
            <a:p>
              <a:pPr algn="ctr">
                <a:defRPr/>
              </a:pPr>
              <a:r>
                <a:rPr lang="en-US" b="1" dirty="0">
                  <a:solidFill>
                    <a:srgbClr val="FF0000"/>
                  </a:solidFill>
                  <a:latin typeface="Arial" charset="0"/>
                </a:rPr>
                <a:t>Incident </a:t>
              </a:r>
            </a:p>
            <a:p>
              <a:pPr algn="ctr">
                <a:defRPr/>
              </a:pPr>
              <a:r>
                <a:rPr lang="en-US" b="1" dirty="0">
                  <a:solidFill>
                    <a:srgbClr val="FF0000"/>
                  </a:solidFill>
                  <a:latin typeface="Arial" charset="0"/>
                </a:rPr>
                <a:t>Investigation</a:t>
              </a:r>
            </a:p>
            <a:p>
              <a:pPr algn="ctr">
                <a:defRPr/>
              </a:pPr>
              <a:r>
                <a:rPr lang="en-US" sz="1600" b="1" i="1" u="sng" dirty="0">
                  <a:solidFill>
                    <a:srgbClr val="FFFF00"/>
                  </a:solidFill>
                  <a:latin typeface="Arial" charset="0"/>
                </a:rPr>
                <a:t>Annexes 13 &amp; 19</a:t>
              </a:r>
            </a:p>
          </p:txBody>
        </p:sp>
        <p:sp>
          <p:nvSpPr>
            <p:cNvPr id="12" name="Oval 7"/>
            <p:cNvSpPr>
              <a:spLocks noChangeArrowheads="1"/>
            </p:cNvSpPr>
            <p:nvPr/>
          </p:nvSpPr>
          <p:spPr bwMode="auto">
            <a:xfrm>
              <a:off x="3644269" y="1143000"/>
              <a:ext cx="2209800" cy="1788198"/>
            </a:xfrm>
            <a:prstGeom prst="ellipse">
              <a:avLst/>
            </a:prstGeom>
            <a:gradFill rotWithShape="1">
              <a:gsLst>
                <a:gs pos="0">
                  <a:schemeClr val="accent1">
                    <a:gamma/>
                    <a:shade val="46275"/>
                    <a:invGamma/>
                    <a:alpha val="78000"/>
                  </a:schemeClr>
                </a:gs>
                <a:gs pos="50000">
                  <a:schemeClr val="accent1">
                    <a:alpha val="78000"/>
                  </a:schemeClr>
                </a:gs>
                <a:gs pos="100000">
                  <a:schemeClr val="accent1">
                    <a:gamma/>
                    <a:shade val="46275"/>
                    <a:invGamma/>
                    <a:alpha val="78000"/>
                  </a:schemeClr>
                </a:gs>
              </a:gsLst>
              <a:lin ang="5400000" scaled="1"/>
            </a:gradFill>
            <a:ln w="9525">
              <a:solidFill>
                <a:schemeClr val="tx1"/>
              </a:solidFill>
              <a:round/>
              <a:headEnd/>
              <a:tailEnd/>
            </a:ln>
            <a:effectLst/>
          </p:spPr>
          <p:txBody>
            <a:bodyPr wrap="none" anchor="ctr"/>
            <a:lstStyle/>
            <a:p>
              <a:pPr algn="ctr">
                <a:defRPr/>
              </a:pPr>
              <a:r>
                <a:rPr lang="en-US" b="1" dirty="0">
                  <a:latin typeface="Arial" charset="0"/>
                </a:rPr>
                <a:t>Aircraft</a:t>
              </a:r>
            </a:p>
            <a:p>
              <a:pPr algn="ctr">
                <a:defRPr/>
              </a:pPr>
              <a:r>
                <a:rPr lang="en-US" b="1" dirty="0">
                  <a:latin typeface="Arial" charset="0"/>
                </a:rPr>
                <a:t>Operations</a:t>
              </a:r>
            </a:p>
            <a:p>
              <a:pPr algn="ctr">
                <a:defRPr/>
              </a:pPr>
              <a:r>
                <a:rPr lang="en-US" sz="1600" b="1" i="1" u="sng" dirty="0">
                  <a:solidFill>
                    <a:srgbClr val="FFFF00"/>
                  </a:solidFill>
                  <a:latin typeface="Arial" charset="0"/>
                </a:rPr>
                <a:t>Annexes 2, 6, 18, 19 &amp; </a:t>
              </a:r>
            </a:p>
            <a:p>
              <a:pPr algn="ctr">
                <a:defRPr/>
              </a:pPr>
              <a:r>
                <a:rPr lang="en-US" sz="1600" b="1" i="1" u="sng" dirty="0">
                  <a:solidFill>
                    <a:srgbClr val="FFFF00"/>
                  </a:solidFill>
                  <a:latin typeface="Arial" charset="0"/>
                </a:rPr>
                <a:t>PANS-OPS</a:t>
              </a:r>
            </a:p>
            <a:p>
              <a:pPr algn="ctr">
                <a:defRPr/>
              </a:pPr>
              <a:endParaRPr lang="en-US" sz="1600" b="1" i="1" u="sng" dirty="0">
                <a:solidFill>
                  <a:schemeClr val="hlink"/>
                </a:solidFill>
                <a:latin typeface="Arial" charset="0"/>
              </a:endParaRPr>
            </a:p>
          </p:txBody>
        </p:sp>
        <p:sp>
          <p:nvSpPr>
            <p:cNvPr id="14" name="Oval 9"/>
            <p:cNvSpPr>
              <a:spLocks noChangeArrowheads="1"/>
            </p:cNvSpPr>
            <p:nvPr/>
          </p:nvSpPr>
          <p:spPr bwMode="auto">
            <a:xfrm>
              <a:off x="1881509" y="4100134"/>
              <a:ext cx="1919288" cy="1828800"/>
            </a:xfrm>
            <a:prstGeom prst="ellipse">
              <a:avLst/>
            </a:prstGeom>
            <a:gradFill rotWithShape="1">
              <a:gsLst>
                <a:gs pos="0">
                  <a:schemeClr val="accent1">
                    <a:gamma/>
                    <a:shade val="46275"/>
                    <a:invGamma/>
                    <a:alpha val="78000"/>
                  </a:schemeClr>
                </a:gs>
                <a:gs pos="50000">
                  <a:schemeClr val="accent1">
                    <a:alpha val="78000"/>
                  </a:schemeClr>
                </a:gs>
                <a:gs pos="100000">
                  <a:schemeClr val="accent1">
                    <a:gamma/>
                    <a:shade val="46275"/>
                    <a:invGamma/>
                    <a:alpha val="78000"/>
                  </a:schemeClr>
                </a:gs>
              </a:gsLst>
              <a:lin ang="5400000" scaled="1"/>
            </a:gradFill>
            <a:ln w="9525">
              <a:solidFill>
                <a:schemeClr val="tx1"/>
              </a:solidFill>
              <a:round/>
              <a:headEnd/>
              <a:tailEnd/>
            </a:ln>
            <a:effectLst/>
          </p:spPr>
          <p:txBody>
            <a:bodyPr wrap="none" anchor="ctr"/>
            <a:lstStyle/>
            <a:p>
              <a:pPr algn="ctr">
                <a:defRPr/>
              </a:pPr>
              <a:r>
                <a:rPr lang="en-US" b="1" dirty="0">
                  <a:solidFill>
                    <a:srgbClr val="0000FF"/>
                  </a:solidFill>
                  <a:latin typeface="Arial" charset="0"/>
                </a:rPr>
                <a:t>Aerodromes</a:t>
              </a:r>
            </a:p>
            <a:p>
              <a:pPr algn="ctr">
                <a:defRPr/>
              </a:pPr>
              <a:r>
                <a:rPr lang="en-US" sz="1600" b="1" i="1" u="sng" dirty="0">
                  <a:solidFill>
                    <a:srgbClr val="FFFF00"/>
                  </a:solidFill>
                  <a:latin typeface="Arial" charset="0"/>
                </a:rPr>
                <a:t>Annexes 14 &amp; 19</a:t>
              </a:r>
            </a:p>
          </p:txBody>
        </p:sp>
        <p:sp>
          <p:nvSpPr>
            <p:cNvPr id="9" name="Oval 4"/>
            <p:cNvSpPr>
              <a:spLocks noChangeArrowheads="1"/>
            </p:cNvSpPr>
            <p:nvPr/>
          </p:nvSpPr>
          <p:spPr bwMode="auto">
            <a:xfrm>
              <a:off x="525144" y="2708920"/>
              <a:ext cx="2226469" cy="2167880"/>
            </a:xfrm>
            <a:prstGeom prst="ellipse">
              <a:avLst/>
            </a:prstGeom>
            <a:gradFill rotWithShape="1">
              <a:gsLst>
                <a:gs pos="0">
                  <a:schemeClr val="accent1">
                    <a:gamma/>
                    <a:shade val="46275"/>
                    <a:invGamma/>
                    <a:alpha val="78000"/>
                  </a:schemeClr>
                </a:gs>
                <a:gs pos="50000">
                  <a:schemeClr val="accent1">
                    <a:alpha val="78000"/>
                  </a:schemeClr>
                </a:gs>
                <a:gs pos="100000">
                  <a:schemeClr val="accent1">
                    <a:gamma/>
                    <a:shade val="46275"/>
                    <a:invGamma/>
                    <a:alpha val="78000"/>
                  </a:schemeClr>
                </a:gs>
              </a:gsLst>
              <a:lin ang="5400000" scaled="1"/>
            </a:gradFill>
            <a:ln w="9525">
              <a:solidFill>
                <a:schemeClr val="tx1"/>
              </a:solidFill>
              <a:round/>
              <a:headEnd/>
              <a:tailEnd/>
            </a:ln>
            <a:effectLst/>
          </p:spPr>
          <p:txBody>
            <a:bodyPr wrap="none" anchor="ctr"/>
            <a:lstStyle/>
            <a:p>
              <a:pPr algn="ctr">
                <a:defRPr/>
              </a:pPr>
              <a:r>
                <a:rPr lang="en-US" b="1" dirty="0">
                  <a:solidFill>
                    <a:srgbClr val="0000FF"/>
                  </a:solidFill>
                  <a:latin typeface="Arial" charset="0"/>
                </a:rPr>
                <a:t>Legislation </a:t>
              </a:r>
            </a:p>
            <a:p>
              <a:pPr algn="ctr">
                <a:defRPr/>
              </a:pPr>
              <a:r>
                <a:rPr lang="en-US" b="1" dirty="0">
                  <a:solidFill>
                    <a:srgbClr val="0000FF"/>
                  </a:solidFill>
                  <a:latin typeface="Arial" charset="0"/>
                </a:rPr>
                <a:t>and </a:t>
              </a:r>
            </a:p>
            <a:p>
              <a:pPr algn="ctr">
                <a:defRPr/>
              </a:pPr>
              <a:r>
                <a:rPr lang="en-US" b="1" dirty="0">
                  <a:solidFill>
                    <a:srgbClr val="0000FF"/>
                  </a:solidFill>
                  <a:latin typeface="Arial" charset="0"/>
                </a:rPr>
                <a:t>Regulations</a:t>
              </a:r>
            </a:p>
            <a:p>
              <a:pPr algn="ctr">
                <a:defRPr/>
              </a:pPr>
              <a:r>
                <a:rPr lang="en-US" sz="1600" b="1" i="1" u="sng" dirty="0">
                  <a:solidFill>
                    <a:srgbClr val="FFFF00"/>
                  </a:solidFill>
                  <a:latin typeface="Arial" charset="0"/>
                </a:rPr>
                <a:t>Chicago Convention </a:t>
              </a:r>
            </a:p>
            <a:p>
              <a:pPr algn="ctr">
                <a:defRPr/>
              </a:pPr>
              <a:r>
                <a:rPr lang="en-US" sz="1600" b="1" i="1" u="sng" dirty="0">
                  <a:solidFill>
                    <a:srgbClr val="FFFF00"/>
                  </a:solidFill>
                  <a:latin typeface="Arial" charset="0"/>
                </a:rPr>
                <a:t>&amp; Annexes 2 &amp; 19</a:t>
              </a:r>
            </a:p>
          </p:txBody>
        </p:sp>
      </p:grpSp>
      <p:sp>
        <p:nvSpPr>
          <p:cNvPr id="7" name="Oval 12"/>
          <p:cNvSpPr>
            <a:spLocks noChangeArrowheads="1"/>
          </p:cNvSpPr>
          <p:nvPr/>
        </p:nvSpPr>
        <p:spPr bwMode="auto">
          <a:xfrm>
            <a:off x="2860435" y="2708920"/>
            <a:ext cx="4908449" cy="1872208"/>
          </a:xfrm>
          <a:prstGeom prst="ellipse">
            <a:avLst/>
          </a:prstGeom>
          <a:gradFill rotWithShape="1">
            <a:gsLst>
              <a:gs pos="0">
                <a:srgbClr val="FFFF66">
                  <a:alpha val="58000"/>
                </a:srgbClr>
              </a:gs>
              <a:gs pos="100000">
                <a:srgbClr val="FFFF66">
                  <a:gamma/>
                  <a:shade val="95294"/>
                  <a:invGamma/>
                  <a:alpha val="57001"/>
                </a:srgbClr>
              </a:gs>
            </a:gsLst>
            <a:lin ang="5400000" scaled="1"/>
          </a:gradFill>
          <a:ln w="9525">
            <a:solidFill>
              <a:schemeClr val="tx1"/>
            </a:solidFill>
            <a:miter lim="800000"/>
            <a:headEnd/>
            <a:tailEnd/>
          </a:ln>
          <a:effectLst/>
        </p:spPr>
        <p:txBody>
          <a:bodyPr wrap="none" anchor="ctr"/>
          <a:lstStyle/>
          <a:p>
            <a:pPr algn="ctr">
              <a:defRPr/>
            </a:pPr>
            <a:r>
              <a:rPr lang="en-US" sz="2800" b="1" dirty="0">
                <a:solidFill>
                  <a:srgbClr val="003300"/>
                </a:solidFill>
                <a:latin typeface="Arial" panose="020B0604020202020204" pitchFamily="34" charset="0"/>
                <a:cs typeface="Arial" panose="020B0604020202020204" pitchFamily="34" charset="0"/>
              </a:rPr>
              <a:t>Effective State Safety </a:t>
            </a:r>
            <a:br>
              <a:rPr lang="en-US" sz="2800" b="1" dirty="0">
                <a:solidFill>
                  <a:srgbClr val="003300"/>
                </a:solidFill>
                <a:latin typeface="Arial" panose="020B0604020202020204" pitchFamily="34" charset="0"/>
                <a:cs typeface="Arial" panose="020B0604020202020204" pitchFamily="34" charset="0"/>
              </a:rPr>
            </a:br>
            <a:r>
              <a:rPr lang="en-US" sz="2800" b="1" dirty="0">
                <a:solidFill>
                  <a:srgbClr val="003300"/>
                </a:solidFill>
                <a:latin typeface="Arial" panose="020B0604020202020204" pitchFamily="34" charset="0"/>
                <a:cs typeface="Arial" panose="020B0604020202020204" pitchFamily="34" charset="0"/>
              </a:rPr>
              <a:t>Oversight System</a:t>
            </a:r>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2523341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9667" y="323221"/>
            <a:ext cx="8596668" cy="849085"/>
          </a:xfrm>
        </p:spPr>
        <p:txBody>
          <a:bodyPr/>
          <a:lstStyle/>
          <a:p>
            <a:pPr algn="ctr"/>
            <a:r>
              <a:rPr lang="en-US" b="1" dirty="0" smtClean="0">
                <a:solidFill>
                  <a:schemeClr val="tx1"/>
                </a:solidFill>
                <a:latin typeface="Arial" panose="020B0604020202020204" pitchFamily="34" charset="0"/>
                <a:cs typeface="Arial" panose="020B0604020202020204" pitchFamily="34" charset="0"/>
              </a:rPr>
              <a:t>SCOPE/CONDUCT OF AUDIT</a:t>
            </a:r>
            <a:endParaRPr lang="ms-MY"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99105" y="1463903"/>
            <a:ext cx="9195171" cy="4791424"/>
          </a:xfrm>
        </p:spPr>
        <p:txBody>
          <a:bodyPr>
            <a:noAutofit/>
          </a:bodyPr>
          <a:lstStyle/>
          <a:p>
            <a:pPr marL="457200" lvl="1" indent="-457200">
              <a:spcBef>
                <a:spcPts val="0"/>
              </a:spcBef>
              <a:buFont typeface="Wingdings" panose="05000000000000000000" pitchFamily="2" charset="2"/>
              <a:buChar char="q"/>
              <a:defRPr/>
            </a:pPr>
            <a:r>
              <a:rPr lang="en-US" sz="2800" dirty="0">
                <a:solidFill>
                  <a:schemeClr val="tx1"/>
                </a:solidFill>
                <a:latin typeface="Arial" panose="020B0604020202020204" pitchFamily="34" charset="0"/>
                <a:cs typeface="Arial" panose="020B0604020202020204" pitchFamily="34" charset="0"/>
              </a:rPr>
              <a:t>Based on ICAO Doc 9735 and MOU signed between</a:t>
            </a:r>
            <a:r>
              <a:rPr lang="en-US" sz="2800" dirty="0">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Malaysia</a:t>
            </a:r>
            <a:r>
              <a:rPr lang="en-US" sz="2800" dirty="0">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and ICAO</a:t>
            </a:r>
          </a:p>
          <a:p>
            <a:pPr marL="457200" lvl="1" indent="-457200">
              <a:spcBef>
                <a:spcPts val="0"/>
              </a:spcBef>
              <a:buFont typeface="Wingdings" panose="05000000000000000000" pitchFamily="2" charset="2"/>
              <a:buChar char="q"/>
              <a:defRPr/>
            </a:pPr>
            <a:r>
              <a:rPr lang="en-US" sz="2800" dirty="0">
                <a:solidFill>
                  <a:schemeClr val="tx1"/>
                </a:solidFill>
                <a:latin typeface="Arial" panose="020B0604020202020204" pitchFamily="34" charset="0"/>
                <a:cs typeface="Arial" panose="020B0604020202020204" pitchFamily="34" charset="0"/>
              </a:rPr>
              <a:t>Covers</a:t>
            </a:r>
            <a:r>
              <a:rPr lang="en-US" sz="2800" dirty="0">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8</a:t>
            </a:r>
            <a:r>
              <a:rPr lang="en-US" sz="2800" dirty="0">
                <a:latin typeface="Arial" panose="020B0604020202020204" pitchFamily="34" charset="0"/>
                <a:cs typeface="Arial" panose="020B0604020202020204" pitchFamily="34" charset="0"/>
              </a:rPr>
              <a:t> </a:t>
            </a:r>
            <a:r>
              <a:rPr lang="en-US" sz="2800" dirty="0">
                <a:solidFill>
                  <a:schemeClr val="tx1"/>
                </a:solidFill>
                <a:latin typeface="Arial" panose="020B0604020202020204" pitchFamily="34" charset="0"/>
                <a:cs typeface="Arial" panose="020B0604020202020204" pitchFamily="34" charset="0"/>
              </a:rPr>
              <a:t>audit areas: </a:t>
            </a:r>
            <a:r>
              <a:rPr lang="en-US" sz="2800" dirty="0">
                <a:solidFill>
                  <a:srgbClr val="FF0000"/>
                </a:solidFill>
                <a:latin typeface="Arial" panose="020B0604020202020204" pitchFamily="34" charset="0"/>
                <a:cs typeface="Arial" panose="020B0604020202020204" pitchFamily="34" charset="0"/>
              </a:rPr>
              <a:t>LEG, ORG, </a:t>
            </a:r>
            <a:r>
              <a:rPr lang="en-US" sz="2800" dirty="0">
                <a:solidFill>
                  <a:srgbClr val="00B0F0"/>
                </a:solidFill>
                <a:latin typeface="Arial" panose="020B0604020202020204" pitchFamily="34" charset="0"/>
                <a:cs typeface="Arial" panose="020B0604020202020204" pitchFamily="34" charset="0"/>
              </a:rPr>
              <a:t>PEL, OPS, AIR</a:t>
            </a:r>
            <a:r>
              <a:rPr lang="en-US" sz="2800" dirty="0">
                <a:solidFill>
                  <a:srgbClr val="FF0000"/>
                </a:solidFill>
                <a:latin typeface="Arial" panose="020B0604020202020204" pitchFamily="34" charset="0"/>
                <a:cs typeface="Arial" panose="020B0604020202020204" pitchFamily="34" charset="0"/>
              </a:rPr>
              <a:t>, </a:t>
            </a:r>
            <a:r>
              <a:rPr lang="en-US" sz="2800" b="1" dirty="0">
                <a:solidFill>
                  <a:srgbClr val="FF0000"/>
                </a:solidFill>
                <a:latin typeface="Arial" panose="020B0604020202020204" pitchFamily="34" charset="0"/>
                <a:cs typeface="Arial" panose="020B0604020202020204" pitchFamily="34" charset="0"/>
              </a:rPr>
              <a:t>AIG</a:t>
            </a:r>
            <a:r>
              <a:rPr lang="en-US" sz="2800" dirty="0">
                <a:solidFill>
                  <a:srgbClr val="FF0000"/>
                </a:solidFill>
                <a:latin typeface="Arial" panose="020B0604020202020204" pitchFamily="34" charset="0"/>
                <a:cs typeface="Arial" panose="020B0604020202020204" pitchFamily="34" charset="0"/>
              </a:rPr>
              <a:t>, ANS, AGA</a:t>
            </a:r>
            <a:endParaRPr lang="en-US" sz="2800" i="1" dirty="0">
              <a:solidFill>
                <a:srgbClr val="FF0000"/>
              </a:solidFill>
              <a:latin typeface="Arial" panose="020B0604020202020204" pitchFamily="34" charset="0"/>
              <a:cs typeface="Arial" panose="020B0604020202020204" pitchFamily="34" charset="0"/>
            </a:endParaRPr>
          </a:p>
          <a:p>
            <a:pPr marL="457200" lvl="1" indent="-457200">
              <a:spcBef>
                <a:spcPts val="0"/>
              </a:spcBef>
              <a:buFont typeface="Wingdings" panose="05000000000000000000" pitchFamily="2" charset="2"/>
              <a:buChar char="q"/>
              <a:defRPr/>
            </a:pPr>
            <a:r>
              <a:rPr lang="en-CA" sz="2800" dirty="0">
                <a:solidFill>
                  <a:schemeClr val="tx1"/>
                </a:solidFill>
                <a:latin typeface="Arial" panose="020B0604020202020204" pitchFamily="34" charset="0"/>
                <a:cs typeface="Arial" panose="020B0604020202020204" pitchFamily="34" charset="0"/>
              </a:rPr>
              <a:t>Protocol Questions are main tools used for conduct of audit</a:t>
            </a:r>
            <a:r>
              <a:rPr lang="en-US" sz="2800" dirty="0">
                <a:solidFill>
                  <a:schemeClr val="tx1"/>
                </a:solidFill>
                <a:latin typeface="Arial" panose="020B0604020202020204" pitchFamily="34" charset="0"/>
                <a:cs typeface="Arial" panose="020B0604020202020204" pitchFamily="34" charset="0"/>
              </a:rPr>
              <a:t> </a:t>
            </a:r>
          </a:p>
          <a:p>
            <a:pPr marL="457200" lvl="1" indent="-457200">
              <a:spcBef>
                <a:spcPts val="0"/>
              </a:spcBef>
              <a:buFont typeface="Wingdings" panose="05000000000000000000" pitchFamily="2" charset="2"/>
              <a:buChar char="q"/>
              <a:defRPr/>
            </a:pPr>
            <a:r>
              <a:rPr lang="en-US" sz="2800" dirty="0">
                <a:solidFill>
                  <a:schemeClr val="tx1"/>
                </a:solidFill>
                <a:latin typeface="Arial" panose="020B0604020202020204" pitchFamily="34" charset="0"/>
                <a:cs typeface="Arial" panose="020B0604020202020204" pitchFamily="34" charset="0"/>
              </a:rPr>
              <a:t>Each PQ is linked to one of 8 critical elements (CEs) of State’s safety oversight system</a:t>
            </a:r>
          </a:p>
          <a:p>
            <a:pPr marL="457200" lvl="1" indent="-457200">
              <a:spcBef>
                <a:spcPts val="0"/>
              </a:spcBef>
              <a:buFont typeface="Wingdings" panose="05000000000000000000" pitchFamily="2" charset="2"/>
              <a:buChar char="q"/>
              <a:defRPr/>
            </a:pPr>
            <a:r>
              <a:rPr lang="en-CA" sz="2800" dirty="0">
                <a:solidFill>
                  <a:schemeClr val="tx1"/>
                </a:solidFill>
                <a:latin typeface="Arial" panose="020B0604020202020204" pitchFamily="34" charset="0"/>
                <a:cs typeface="Arial" panose="020B0604020202020204" pitchFamily="34" charset="0"/>
              </a:rPr>
              <a:t>Effective </a:t>
            </a:r>
            <a:r>
              <a:rPr lang="en-CA" sz="2800" dirty="0" smtClean="0">
                <a:solidFill>
                  <a:schemeClr val="tx1"/>
                </a:solidFill>
                <a:latin typeface="Arial" panose="020B0604020202020204" pitchFamily="34" charset="0"/>
                <a:cs typeface="Arial" panose="020B0604020202020204" pitchFamily="34" charset="0"/>
              </a:rPr>
              <a:t>Implementation </a:t>
            </a:r>
            <a:r>
              <a:rPr lang="en-CA" sz="2800" dirty="0">
                <a:solidFill>
                  <a:schemeClr val="tx1"/>
                </a:solidFill>
                <a:latin typeface="Arial" panose="020B0604020202020204" pitchFamily="34" charset="0"/>
                <a:cs typeface="Arial" panose="020B0604020202020204" pitchFamily="34" charset="0"/>
              </a:rPr>
              <a:t>(EI) is indication of State’s capability for safety oversight</a:t>
            </a:r>
          </a:p>
          <a:p>
            <a:pPr>
              <a:spcBef>
                <a:spcPts val="0"/>
              </a:spcBef>
            </a:pPr>
            <a:endParaRPr lang="ms-MY" sz="2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2269970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71242" y="318233"/>
            <a:ext cx="9149862" cy="765101"/>
          </a:xfrm>
        </p:spPr>
        <p:txBody>
          <a:bodyPr/>
          <a:lstStyle/>
          <a:p>
            <a:pPr algn="ctr"/>
            <a:r>
              <a:rPr lang="en-US" b="1" dirty="0" smtClean="0">
                <a:solidFill>
                  <a:schemeClr val="tx1"/>
                </a:solidFill>
                <a:latin typeface="Arial" panose="020B0604020202020204" pitchFamily="34" charset="0"/>
                <a:cs typeface="Arial" panose="020B0604020202020204" pitchFamily="34" charset="0"/>
              </a:rPr>
              <a:t>CRITICAL ELEMENTS (CEs)</a:t>
            </a:r>
            <a:endParaRPr lang="en-GB" b="1" dirty="0">
              <a:solidFill>
                <a:schemeClr val="tx1"/>
              </a:solidFill>
              <a:latin typeface="Arial" panose="020B0604020202020204" pitchFamily="34" charset="0"/>
              <a:cs typeface="Arial" panose="020B0604020202020204" pitchFamily="34" charset="0"/>
            </a:endParaRPr>
          </a:p>
        </p:txBody>
      </p:sp>
      <p:grpSp>
        <p:nvGrpSpPr>
          <p:cNvPr id="33" name="Group 32"/>
          <p:cNvGrpSpPr>
            <a:grpSpLocks noChangeAspect="1"/>
          </p:cNvGrpSpPr>
          <p:nvPr/>
        </p:nvGrpSpPr>
        <p:grpSpPr>
          <a:xfrm>
            <a:off x="3171989" y="928331"/>
            <a:ext cx="5795366" cy="5706931"/>
            <a:chOff x="1371599" y="928236"/>
            <a:chExt cx="6018214" cy="5887570"/>
          </a:xfrm>
        </p:grpSpPr>
        <p:grpSp>
          <p:nvGrpSpPr>
            <p:cNvPr id="34" name="Group 33"/>
            <p:cNvGrpSpPr/>
            <p:nvPr/>
          </p:nvGrpSpPr>
          <p:grpSpPr>
            <a:xfrm>
              <a:off x="1371599" y="928236"/>
              <a:ext cx="6018214" cy="5887570"/>
              <a:chOff x="1371599" y="762000"/>
              <a:chExt cx="6018214" cy="6054726"/>
            </a:xfrm>
          </p:grpSpPr>
          <p:grpSp>
            <p:nvGrpSpPr>
              <p:cNvPr id="67" name="Group 4"/>
              <p:cNvGrpSpPr>
                <a:grpSpLocks/>
              </p:cNvGrpSpPr>
              <p:nvPr/>
            </p:nvGrpSpPr>
            <p:grpSpPr bwMode="auto">
              <a:xfrm>
                <a:off x="3614747" y="762000"/>
                <a:ext cx="2000255" cy="1827213"/>
                <a:chOff x="2277" y="480"/>
                <a:chExt cx="1260" cy="1151"/>
              </a:xfrm>
            </p:grpSpPr>
            <p:sp>
              <p:nvSpPr>
                <p:cNvPr id="91" name="Freeform 5"/>
                <p:cNvSpPr>
                  <a:spLocks/>
                </p:cNvSpPr>
                <p:nvPr/>
              </p:nvSpPr>
              <p:spPr bwMode="auto">
                <a:xfrm rot="20241129">
                  <a:off x="2277" y="480"/>
                  <a:ext cx="1260" cy="1151"/>
                </a:xfrm>
                <a:custGeom>
                  <a:avLst/>
                  <a:gdLst>
                    <a:gd name="T0" fmla="*/ 10300460 w 475"/>
                    <a:gd name="T1" fmla="*/ 0 h 433"/>
                    <a:gd name="T2" fmla="*/ 30561544 w 475"/>
                    <a:gd name="T3" fmla="*/ 0 h 433"/>
                    <a:gd name="T4" fmla="*/ 51195331 w 475"/>
                    <a:gd name="T5" fmla="*/ 0 h 433"/>
                    <a:gd name="T6" fmla="*/ 66615053 w 475"/>
                    <a:gd name="T7" fmla="*/ 5334981 h 433"/>
                    <a:gd name="T8" fmla="*/ 87264872 w 475"/>
                    <a:gd name="T9" fmla="*/ 5334981 h 433"/>
                    <a:gd name="T10" fmla="*/ 107535832 w 475"/>
                    <a:gd name="T11" fmla="*/ 10589471 h 433"/>
                    <a:gd name="T12" fmla="*/ 128161671 w 475"/>
                    <a:gd name="T13" fmla="*/ 15924843 h 433"/>
                    <a:gd name="T14" fmla="*/ 148795235 w 475"/>
                    <a:gd name="T15" fmla="*/ 21171690 h 433"/>
                    <a:gd name="T16" fmla="*/ 163847578 w 475"/>
                    <a:gd name="T17" fmla="*/ 26511664 h 433"/>
                    <a:gd name="T18" fmla="*/ 184480760 w 475"/>
                    <a:gd name="T19" fmla="*/ 31741764 h 433"/>
                    <a:gd name="T20" fmla="*/ 205126292 w 475"/>
                    <a:gd name="T21" fmla="*/ 37081722 h 433"/>
                    <a:gd name="T22" fmla="*/ 225396976 w 475"/>
                    <a:gd name="T23" fmla="*/ 47663976 h 433"/>
                    <a:gd name="T24" fmla="*/ 240813303 w 475"/>
                    <a:gd name="T25" fmla="*/ 52634040 h 433"/>
                    <a:gd name="T26" fmla="*/ 261446951 w 475"/>
                    <a:gd name="T27" fmla="*/ 63216602 h 433"/>
                    <a:gd name="T28" fmla="*/ 276591649 w 475"/>
                    <a:gd name="T29" fmla="*/ 73786320 h 433"/>
                    <a:gd name="T30" fmla="*/ 292009164 w 475"/>
                    <a:gd name="T31" fmla="*/ 84375900 h 433"/>
                    <a:gd name="T32" fmla="*/ 312642303 w 475"/>
                    <a:gd name="T33" fmla="*/ 94958356 h 433"/>
                    <a:gd name="T34" fmla="*/ 328058970 w 475"/>
                    <a:gd name="T35" fmla="*/ 105548021 h 433"/>
                    <a:gd name="T36" fmla="*/ 344226352 w 475"/>
                    <a:gd name="T37" fmla="*/ 116117696 h 433"/>
                    <a:gd name="T38" fmla="*/ 359642933 w 475"/>
                    <a:gd name="T39" fmla="*/ 132039663 h 433"/>
                    <a:gd name="T40" fmla="*/ 375067409 w 475"/>
                    <a:gd name="T41" fmla="*/ 142622183 h 433"/>
                    <a:gd name="T42" fmla="*/ 390212106 w 475"/>
                    <a:gd name="T43" fmla="*/ 158214789 h 433"/>
                    <a:gd name="T44" fmla="*/ 405631149 w 475"/>
                    <a:gd name="T45" fmla="*/ 173999976 h 433"/>
                    <a:gd name="T46" fmla="*/ 199899803 w 475"/>
                    <a:gd name="T47" fmla="*/ 380868121 h 433"/>
                    <a:gd name="T48" fmla="*/ 189567190 w 475"/>
                    <a:gd name="T49" fmla="*/ 370278201 h 433"/>
                    <a:gd name="T50" fmla="*/ 184480760 w 475"/>
                    <a:gd name="T51" fmla="*/ 364943092 h 433"/>
                    <a:gd name="T52" fmla="*/ 174199629 w 475"/>
                    <a:gd name="T53" fmla="*/ 359601177 h 433"/>
                    <a:gd name="T54" fmla="*/ 169055902 w 475"/>
                    <a:gd name="T55" fmla="*/ 354353427 h 433"/>
                    <a:gd name="T56" fmla="*/ 158774729 w 475"/>
                    <a:gd name="T57" fmla="*/ 343763677 h 433"/>
                    <a:gd name="T58" fmla="*/ 148795235 w 475"/>
                    <a:gd name="T59" fmla="*/ 338431800 h 433"/>
                    <a:gd name="T60" fmla="*/ 143586401 w 475"/>
                    <a:gd name="T61" fmla="*/ 333196724 h 433"/>
                    <a:gd name="T62" fmla="*/ 133285280 w 475"/>
                    <a:gd name="T63" fmla="*/ 328232996 h 433"/>
                    <a:gd name="T64" fmla="*/ 122952328 w 475"/>
                    <a:gd name="T65" fmla="*/ 322838513 h 433"/>
                    <a:gd name="T66" fmla="*/ 117861229 w 475"/>
                    <a:gd name="T67" fmla="*/ 322838513 h 433"/>
                    <a:gd name="T68" fmla="*/ 107535832 w 475"/>
                    <a:gd name="T69" fmla="*/ 317643417 h 433"/>
                    <a:gd name="T70" fmla="*/ 97235390 w 475"/>
                    <a:gd name="T71" fmla="*/ 312276494 h 433"/>
                    <a:gd name="T72" fmla="*/ 87264872 w 475"/>
                    <a:gd name="T73" fmla="*/ 312276494 h 433"/>
                    <a:gd name="T74" fmla="*/ 76966977 w 475"/>
                    <a:gd name="T75" fmla="*/ 307061152 h 433"/>
                    <a:gd name="T76" fmla="*/ 66615053 w 475"/>
                    <a:gd name="T77" fmla="*/ 301686234 h 433"/>
                    <a:gd name="T78" fmla="*/ 56319237 w 475"/>
                    <a:gd name="T79" fmla="*/ 301686234 h 433"/>
                    <a:gd name="T80" fmla="*/ 45986328 w 475"/>
                    <a:gd name="T81" fmla="*/ 301686234 h 433"/>
                    <a:gd name="T82" fmla="*/ 40894284 w 475"/>
                    <a:gd name="T83" fmla="*/ 296492157 h 433"/>
                    <a:gd name="T84" fmla="*/ 30561544 w 475"/>
                    <a:gd name="T85" fmla="*/ 296492157 h 433"/>
                    <a:gd name="T86" fmla="*/ 20633208 w 475"/>
                    <a:gd name="T87" fmla="*/ 296492157 h 433"/>
                    <a:gd name="T88" fmla="*/ 10300460 w 475"/>
                    <a:gd name="T89" fmla="*/ 296492157 h 433"/>
                    <a:gd name="T90" fmla="*/ 0 w 475"/>
                    <a:gd name="T91" fmla="*/ 296492157 h 4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5"/>
                    <a:gd name="T139" fmla="*/ 0 h 433"/>
                    <a:gd name="T140" fmla="*/ 475 w 475"/>
                    <a:gd name="T141" fmla="*/ 433 h 4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5" h="433">
                      <a:moveTo>
                        <a:pt x="0" y="0"/>
                      </a:moveTo>
                      <a:lnTo>
                        <a:pt x="12" y="0"/>
                      </a:lnTo>
                      <a:lnTo>
                        <a:pt x="24" y="0"/>
                      </a:lnTo>
                      <a:lnTo>
                        <a:pt x="36" y="0"/>
                      </a:lnTo>
                      <a:lnTo>
                        <a:pt x="48" y="0"/>
                      </a:lnTo>
                      <a:lnTo>
                        <a:pt x="60" y="0"/>
                      </a:lnTo>
                      <a:lnTo>
                        <a:pt x="66" y="0"/>
                      </a:lnTo>
                      <a:lnTo>
                        <a:pt x="78" y="6"/>
                      </a:lnTo>
                      <a:lnTo>
                        <a:pt x="90" y="6"/>
                      </a:lnTo>
                      <a:lnTo>
                        <a:pt x="102" y="6"/>
                      </a:lnTo>
                      <a:lnTo>
                        <a:pt x="114" y="6"/>
                      </a:lnTo>
                      <a:lnTo>
                        <a:pt x="126" y="12"/>
                      </a:lnTo>
                      <a:lnTo>
                        <a:pt x="138" y="12"/>
                      </a:lnTo>
                      <a:lnTo>
                        <a:pt x="150" y="18"/>
                      </a:lnTo>
                      <a:lnTo>
                        <a:pt x="162" y="18"/>
                      </a:lnTo>
                      <a:lnTo>
                        <a:pt x="174" y="24"/>
                      </a:lnTo>
                      <a:lnTo>
                        <a:pt x="186" y="24"/>
                      </a:lnTo>
                      <a:lnTo>
                        <a:pt x="192" y="30"/>
                      </a:lnTo>
                      <a:lnTo>
                        <a:pt x="204" y="30"/>
                      </a:lnTo>
                      <a:lnTo>
                        <a:pt x="216" y="36"/>
                      </a:lnTo>
                      <a:lnTo>
                        <a:pt x="228" y="42"/>
                      </a:lnTo>
                      <a:lnTo>
                        <a:pt x="240" y="42"/>
                      </a:lnTo>
                      <a:lnTo>
                        <a:pt x="252" y="48"/>
                      </a:lnTo>
                      <a:lnTo>
                        <a:pt x="264" y="54"/>
                      </a:lnTo>
                      <a:lnTo>
                        <a:pt x="270" y="54"/>
                      </a:lnTo>
                      <a:lnTo>
                        <a:pt x="282" y="60"/>
                      </a:lnTo>
                      <a:lnTo>
                        <a:pt x="294" y="66"/>
                      </a:lnTo>
                      <a:lnTo>
                        <a:pt x="306" y="72"/>
                      </a:lnTo>
                      <a:lnTo>
                        <a:pt x="312" y="78"/>
                      </a:lnTo>
                      <a:lnTo>
                        <a:pt x="324" y="84"/>
                      </a:lnTo>
                      <a:lnTo>
                        <a:pt x="336" y="90"/>
                      </a:lnTo>
                      <a:lnTo>
                        <a:pt x="342" y="96"/>
                      </a:lnTo>
                      <a:lnTo>
                        <a:pt x="354" y="102"/>
                      </a:lnTo>
                      <a:lnTo>
                        <a:pt x="366" y="108"/>
                      </a:lnTo>
                      <a:lnTo>
                        <a:pt x="372" y="114"/>
                      </a:lnTo>
                      <a:lnTo>
                        <a:pt x="384" y="120"/>
                      </a:lnTo>
                      <a:lnTo>
                        <a:pt x="397" y="126"/>
                      </a:lnTo>
                      <a:lnTo>
                        <a:pt x="403" y="132"/>
                      </a:lnTo>
                      <a:lnTo>
                        <a:pt x="415" y="144"/>
                      </a:lnTo>
                      <a:lnTo>
                        <a:pt x="421" y="150"/>
                      </a:lnTo>
                      <a:lnTo>
                        <a:pt x="433" y="156"/>
                      </a:lnTo>
                      <a:lnTo>
                        <a:pt x="439" y="162"/>
                      </a:lnTo>
                      <a:lnTo>
                        <a:pt x="451" y="174"/>
                      </a:lnTo>
                      <a:lnTo>
                        <a:pt x="457" y="180"/>
                      </a:lnTo>
                      <a:lnTo>
                        <a:pt x="469" y="186"/>
                      </a:lnTo>
                      <a:lnTo>
                        <a:pt x="475" y="198"/>
                      </a:lnTo>
                      <a:lnTo>
                        <a:pt x="234" y="433"/>
                      </a:lnTo>
                      <a:lnTo>
                        <a:pt x="228" y="427"/>
                      </a:lnTo>
                      <a:lnTo>
                        <a:pt x="222" y="421"/>
                      </a:lnTo>
                      <a:lnTo>
                        <a:pt x="216" y="421"/>
                      </a:lnTo>
                      <a:lnTo>
                        <a:pt x="216" y="415"/>
                      </a:lnTo>
                      <a:lnTo>
                        <a:pt x="210" y="409"/>
                      </a:lnTo>
                      <a:lnTo>
                        <a:pt x="204" y="409"/>
                      </a:lnTo>
                      <a:lnTo>
                        <a:pt x="198" y="403"/>
                      </a:lnTo>
                      <a:lnTo>
                        <a:pt x="192" y="397"/>
                      </a:lnTo>
                      <a:lnTo>
                        <a:pt x="186" y="391"/>
                      </a:lnTo>
                      <a:lnTo>
                        <a:pt x="180" y="391"/>
                      </a:lnTo>
                      <a:lnTo>
                        <a:pt x="174" y="385"/>
                      </a:lnTo>
                      <a:lnTo>
                        <a:pt x="168" y="379"/>
                      </a:lnTo>
                      <a:lnTo>
                        <a:pt x="162" y="379"/>
                      </a:lnTo>
                      <a:lnTo>
                        <a:pt x="156" y="373"/>
                      </a:lnTo>
                      <a:lnTo>
                        <a:pt x="150" y="373"/>
                      </a:lnTo>
                      <a:lnTo>
                        <a:pt x="144" y="367"/>
                      </a:lnTo>
                      <a:lnTo>
                        <a:pt x="138" y="367"/>
                      </a:lnTo>
                      <a:lnTo>
                        <a:pt x="132" y="361"/>
                      </a:lnTo>
                      <a:lnTo>
                        <a:pt x="126" y="361"/>
                      </a:lnTo>
                      <a:lnTo>
                        <a:pt x="120" y="361"/>
                      </a:lnTo>
                      <a:lnTo>
                        <a:pt x="114" y="355"/>
                      </a:lnTo>
                      <a:lnTo>
                        <a:pt x="108" y="355"/>
                      </a:lnTo>
                      <a:lnTo>
                        <a:pt x="102" y="355"/>
                      </a:lnTo>
                      <a:lnTo>
                        <a:pt x="96" y="349"/>
                      </a:lnTo>
                      <a:lnTo>
                        <a:pt x="90" y="349"/>
                      </a:lnTo>
                      <a:lnTo>
                        <a:pt x="84" y="349"/>
                      </a:lnTo>
                      <a:lnTo>
                        <a:pt x="78" y="343"/>
                      </a:lnTo>
                      <a:lnTo>
                        <a:pt x="72" y="343"/>
                      </a:lnTo>
                      <a:lnTo>
                        <a:pt x="66" y="343"/>
                      </a:lnTo>
                      <a:lnTo>
                        <a:pt x="60" y="343"/>
                      </a:lnTo>
                      <a:lnTo>
                        <a:pt x="54" y="343"/>
                      </a:lnTo>
                      <a:lnTo>
                        <a:pt x="54" y="337"/>
                      </a:lnTo>
                      <a:lnTo>
                        <a:pt x="48" y="337"/>
                      </a:lnTo>
                      <a:lnTo>
                        <a:pt x="42" y="337"/>
                      </a:lnTo>
                      <a:lnTo>
                        <a:pt x="36" y="337"/>
                      </a:lnTo>
                      <a:lnTo>
                        <a:pt x="30" y="337"/>
                      </a:lnTo>
                      <a:lnTo>
                        <a:pt x="24" y="337"/>
                      </a:lnTo>
                      <a:lnTo>
                        <a:pt x="18" y="337"/>
                      </a:lnTo>
                      <a:lnTo>
                        <a:pt x="12" y="337"/>
                      </a:lnTo>
                      <a:lnTo>
                        <a:pt x="6" y="337"/>
                      </a:lnTo>
                      <a:lnTo>
                        <a:pt x="0" y="337"/>
                      </a:lnTo>
                      <a:lnTo>
                        <a:pt x="0" y="0"/>
                      </a:lnTo>
                      <a:close/>
                    </a:path>
                  </a:pathLst>
                </a:custGeom>
                <a:solidFill>
                  <a:srgbClr val="CCCCFF"/>
                </a:solidFill>
                <a:ln>
                  <a:noFill/>
                </a:ln>
                <a:extLst>
                  <a:ext uri="{91240B29-F687-4F45-9708-019B960494DF}">
                    <a14:hiddenLine xmlns:a14="http://schemas.microsoft.com/office/drawing/2010/main" w="38100" cmpd="sng">
                      <a:solidFill>
                        <a:srgbClr val="000000"/>
                      </a:solidFill>
                      <a:prstDash val="solid"/>
                      <a:round/>
                      <a:headEnd/>
                      <a:tailEnd/>
                    </a14:hiddenLine>
                  </a:ext>
                </a:extLst>
              </p:spPr>
              <p:txBody>
                <a:bodyPr/>
                <a:lstStyle/>
                <a:p>
                  <a:pPr algn="ctr"/>
                  <a:endParaRPr lang="en-GB" dirty="0">
                    <a:latin typeface="Arial" panose="020B0604020202020204" pitchFamily="34" charset="0"/>
                    <a:cs typeface="Arial" panose="020B0604020202020204" pitchFamily="34" charset="0"/>
                  </a:endParaRPr>
                </a:p>
              </p:txBody>
            </p:sp>
            <p:sp>
              <p:nvSpPr>
                <p:cNvPr id="92" name="Text Box 6"/>
                <p:cNvSpPr txBox="1">
                  <a:spLocks noChangeArrowheads="1"/>
                </p:cNvSpPr>
                <p:nvPr/>
              </p:nvSpPr>
              <p:spPr bwMode="auto">
                <a:xfrm>
                  <a:off x="2306" y="844"/>
                  <a:ext cx="950" cy="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CE-1</a:t>
                  </a:r>
                </a:p>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Primary aviation</a:t>
                  </a:r>
                </a:p>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legislation</a:t>
                  </a:r>
                </a:p>
              </p:txBody>
            </p:sp>
          </p:grpSp>
          <p:grpSp>
            <p:nvGrpSpPr>
              <p:cNvPr id="68" name="Group 7"/>
              <p:cNvGrpSpPr>
                <a:grpSpLocks/>
              </p:cNvGrpSpPr>
              <p:nvPr/>
            </p:nvGrpSpPr>
            <p:grpSpPr bwMode="auto">
              <a:xfrm>
                <a:off x="2051056" y="1143001"/>
                <a:ext cx="1909767" cy="2000250"/>
                <a:chOff x="1292" y="720"/>
                <a:chExt cx="1203" cy="1260"/>
              </a:xfrm>
            </p:grpSpPr>
            <p:sp>
              <p:nvSpPr>
                <p:cNvPr id="89" name="Freeform 8"/>
                <p:cNvSpPr>
                  <a:spLocks/>
                </p:cNvSpPr>
                <p:nvPr/>
              </p:nvSpPr>
              <p:spPr bwMode="auto">
                <a:xfrm rot="6741854" flipH="1" flipV="1">
                  <a:off x="1290" y="774"/>
                  <a:ext cx="1260" cy="1151"/>
                </a:xfrm>
                <a:custGeom>
                  <a:avLst/>
                  <a:gdLst>
                    <a:gd name="T0" fmla="*/ 10300460 w 475"/>
                    <a:gd name="T1" fmla="*/ 0 h 433"/>
                    <a:gd name="T2" fmla="*/ 30561544 w 475"/>
                    <a:gd name="T3" fmla="*/ 0 h 433"/>
                    <a:gd name="T4" fmla="*/ 51195331 w 475"/>
                    <a:gd name="T5" fmla="*/ 0 h 433"/>
                    <a:gd name="T6" fmla="*/ 66615053 w 475"/>
                    <a:gd name="T7" fmla="*/ 5334981 h 433"/>
                    <a:gd name="T8" fmla="*/ 87264872 w 475"/>
                    <a:gd name="T9" fmla="*/ 5334981 h 433"/>
                    <a:gd name="T10" fmla="*/ 107535832 w 475"/>
                    <a:gd name="T11" fmla="*/ 10589471 h 433"/>
                    <a:gd name="T12" fmla="*/ 128161671 w 475"/>
                    <a:gd name="T13" fmla="*/ 15924843 h 433"/>
                    <a:gd name="T14" fmla="*/ 148795235 w 475"/>
                    <a:gd name="T15" fmla="*/ 21171690 h 433"/>
                    <a:gd name="T16" fmla="*/ 163847578 w 475"/>
                    <a:gd name="T17" fmla="*/ 26511664 h 433"/>
                    <a:gd name="T18" fmla="*/ 184480760 w 475"/>
                    <a:gd name="T19" fmla="*/ 31741764 h 433"/>
                    <a:gd name="T20" fmla="*/ 205126292 w 475"/>
                    <a:gd name="T21" fmla="*/ 37081722 h 433"/>
                    <a:gd name="T22" fmla="*/ 225396976 w 475"/>
                    <a:gd name="T23" fmla="*/ 47663976 h 433"/>
                    <a:gd name="T24" fmla="*/ 240813303 w 475"/>
                    <a:gd name="T25" fmla="*/ 52634040 h 433"/>
                    <a:gd name="T26" fmla="*/ 261446951 w 475"/>
                    <a:gd name="T27" fmla="*/ 63216602 h 433"/>
                    <a:gd name="T28" fmla="*/ 276591649 w 475"/>
                    <a:gd name="T29" fmla="*/ 73786320 h 433"/>
                    <a:gd name="T30" fmla="*/ 292009164 w 475"/>
                    <a:gd name="T31" fmla="*/ 84375900 h 433"/>
                    <a:gd name="T32" fmla="*/ 312642303 w 475"/>
                    <a:gd name="T33" fmla="*/ 94958356 h 433"/>
                    <a:gd name="T34" fmla="*/ 328058970 w 475"/>
                    <a:gd name="T35" fmla="*/ 105548021 h 433"/>
                    <a:gd name="T36" fmla="*/ 344226352 w 475"/>
                    <a:gd name="T37" fmla="*/ 116117696 h 433"/>
                    <a:gd name="T38" fmla="*/ 359642933 w 475"/>
                    <a:gd name="T39" fmla="*/ 132039663 h 433"/>
                    <a:gd name="T40" fmla="*/ 375067409 w 475"/>
                    <a:gd name="T41" fmla="*/ 142622183 h 433"/>
                    <a:gd name="T42" fmla="*/ 390212106 w 475"/>
                    <a:gd name="T43" fmla="*/ 158214789 h 433"/>
                    <a:gd name="T44" fmla="*/ 405631149 w 475"/>
                    <a:gd name="T45" fmla="*/ 173999976 h 433"/>
                    <a:gd name="T46" fmla="*/ 199899803 w 475"/>
                    <a:gd name="T47" fmla="*/ 380868121 h 433"/>
                    <a:gd name="T48" fmla="*/ 189567190 w 475"/>
                    <a:gd name="T49" fmla="*/ 370278201 h 433"/>
                    <a:gd name="T50" fmla="*/ 184480760 w 475"/>
                    <a:gd name="T51" fmla="*/ 364943092 h 433"/>
                    <a:gd name="T52" fmla="*/ 174199629 w 475"/>
                    <a:gd name="T53" fmla="*/ 359601177 h 433"/>
                    <a:gd name="T54" fmla="*/ 169055902 w 475"/>
                    <a:gd name="T55" fmla="*/ 354353427 h 433"/>
                    <a:gd name="T56" fmla="*/ 158774729 w 475"/>
                    <a:gd name="T57" fmla="*/ 343763677 h 433"/>
                    <a:gd name="T58" fmla="*/ 148795235 w 475"/>
                    <a:gd name="T59" fmla="*/ 338431800 h 433"/>
                    <a:gd name="T60" fmla="*/ 143586401 w 475"/>
                    <a:gd name="T61" fmla="*/ 333196724 h 433"/>
                    <a:gd name="T62" fmla="*/ 133285280 w 475"/>
                    <a:gd name="T63" fmla="*/ 328232996 h 433"/>
                    <a:gd name="T64" fmla="*/ 122952328 w 475"/>
                    <a:gd name="T65" fmla="*/ 322838513 h 433"/>
                    <a:gd name="T66" fmla="*/ 117861229 w 475"/>
                    <a:gd name="T67" fmla="*/ 322838513 h 433"/>
                    <a:gd name="T68" fmla="*/ 107535832 w 475"/>
                    <a:gd name="T69" fmla="*/ 317643417 h 433"/>
                    <a:gd name="T70" fmla="*/ 97235390 w 475"/>
                    <a:gd name="T71" fmla="*/ 312276494 h 433"/>
                    <a:gd name="T72" fmla="*/ 87264872 w 475"/>
                    <a:gd name="T73" fmla="*/ 312276494 h 433"/>
                    <a:gd name="T74" fmla="*/ 76966977 w 475"/>
                    <a:gd name="T75" fmla="*/ 307061152 h 433"/>
                    <a:gd name="T76" fmla="*/ 66615053 w 475"/>
                    <a:gd name="T77" fmla="*/ 301686234 h 433"/>
                    <a:gd name="T78" fmla="*/ 56319237 w 475"/>
                    <a:gd name="T79" fmla="*/ 301686234 h 433"/>
                    <a:gd name="T80" fmla="*/ 45986328 w 475"/>
                    <a:gd name="T81" fmla="*/ 301686234 h 433"/>
                    <a:gd name="T82" fmla="*/ 40894284 w 475"/>
                    <a:gd name="T83" fmla="*/ 296492157 h 433"/>
                    <a:gd name="T84" fmla="*/ 30561544 w 475"/>
                    <a:gd name="T85" fmla="*/ 296492157 h 433"/>
                    <a:gd name="T86" fmla="*/ 20633208 w 475"/>
                    <a:gd name="T87" fmla="*/ 296492157 h 433"/>
                    <a:gd name="T88" fmla="*/ 10300460 w 475"/>
                    <a:gd name="T89" fmla="*/ 296492157 h 433"/>
                    <a:gd name="T90" fmla="*/ 0 w 475"/>
                    <a:gd name="T91" fmla="*/ 296492157 h 4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5"/>
                    <a:gd name="T139" fmla="*/ 0 h 433"/>
                    <a:gd name="T140" fmla="*/ 475 w 475"/>
                    <a:gd name="T141" fmla="*/ 433 h 4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5" h="433">
                      <a:moveTo>
                        <a:pt x="0" y="0"/>
                      </a:moveTo>
                      <a:lnTo>
                        <a:pt x="12" y="0"/>
                      </a:lnTo>
                      <a:lnTo>
                        <a:pt x="24" y="0"/>
                      </a:lnTo>
                      <a:lnTo>
                        <a:pt x="36" y="0"/>
                      </a:lnTo>
                      <a:lnTo>
                        <a:pt x="48" y="0"/>
                      </a:lnTo>
                      <a:lnTo>
                        <a:pt x="60" y="0"/>
                      </a:lnTo>
                      <a:lnTo>
                        <a:pt x="66" y="0"/>
                      </a:lnTo>
                      <a:lnTo>
                        <a:pt x="78" y="6"/>
                      </a:lnTo>
                      <a:lnTo>
                        <a:pt x="90" y="6"/>
                      </a:lnTo>
                      <a:lnTo>
                        <a:pt x="102" y="6"/>
                      </a:lnTo>
                      <a:lnTo>
                        <a:pt x="114" y="6"/>
                      </a:lnTo>
                      <a:lnTo>
                        <a:pt x="126" y="12"/>
                      </a:lnTo>
                      <a:lnTo>
                        <a:pt x="138" y="12"/>
                      </a:lnTo>
                      <a:lnTo>
                        <a:pt x="150" y="18"/>
                      </a:lnTo>
                      <a:lnTo>
                        <a:pt x="162" y="18"/>
                      </a:lnTo>
                      <a:lnTo>
                        <a:pt x="174" y="24"/>
                      </a:lnTo>
                      <a:lnTo>
                        <a:pt x="186" y="24"/>
                      </a:lnTo>
                      <a:lnTo>
                        <a:pt x="192" y="30"/>
                      </a:lnTo>
                      <a:lnTo>
                        <a:pt x="204" y="30"/>
                      </a:lnTo>
                      <a:lnTo>
                        <a:pt x="216" y="36"/>
                      </a:lnTo>
                      <a:lnTo>
                        <a:pt x="228" y="42"/>
                      </a:lnTo>
                      <a:lnTo>
                        <a:pt x="240" y="42"/>
                      </a:lnTo>
                      <a:lnTo>
                        <a:pt x="252" y="48"/>
                      </a:lnTo>
                      <a:lnTo>
                        <a:pt x="264" y="54"/>
                      </a:lnTo>
                      <a:lnTo>
                        <a:pt x="270" y="54"/>
                      </a:lnTo>
                      <a:lnTo>
                        <a:pt x="282" y="60"/>
                      </a:lnTo>
                      <a:lnTo>
                        <a:pt x="294" y="66"/>
                      </a:lnTo>
                      <a:lnTo>
                        <a:pt x="306" y="72"/>
                      </a:lnTo>
                      <a:lnTo>
                        <a:pt x="312" y="78"/>
                      </a:lnTo>
                      <a:lnTo>
                        <a:pt x="324" y="84"/>
                      </a:lnTo>
                      <a:lnTo>
                        <a:pt x="336" y="90"/>
                      </a:lnTo>
                      <a:lnTo>
                        <a:pt x="342" y="96"/>
                      </a:lnTo>
                      <a:lnTo>
                        <a:pt x="354" y="102"/>
                      </a:lnTo>
                      <a:lnTo>
                        <a:pt x="366" y="108"/>
                      </a:lnTo>
                      <a:lnTo>
                        <a:pt x="372" y="114"/>
                      </a:lnTo>
                      <a:lnTo>
                        <a:pt x="384" y="120"/>
                      </a:lnTo>
                      <a:lnTo>
                        <a:pt x="397" y="126"/>
                      </a:lnTo>
                      <a:lnTo>
                        <a:pt x="403" y="132"/>
                      </a:lnTo>
                      <a:lnTo>
                        <a:pt x="415" y="144"/>
                      </a:lnTo>
                      <a:lnTo>
                        <a:pt x="421" y="150"/>
                      </a:lnTo>
                      <a:lnTo>
                        <a:pt x="433" y="156"/>
                      </a:lnTo>
                      <a:lnTo>
                        <a:pt x="439" y="162"/>
                      </a:lnTo>
                      <a:lnTo>
                        <a:pt x="451" y="174"/>
                      </a:lnTo>
                      <a:lnTo>
                        <a:pt x="457" y="180"/>
                      </a:lnTo>
                      <a:lnTo>
                        <a:pt x="469" y="186"/>
                      </a:lnTo>
                      <a:lnTo>
                        <a:pt x="475" y="198"/>
                      </a:lnTo>
                      <a:lnTo>
                        <a:pt x="234" y="433"/>
                      </a:lnTo>
                      <a:lnTo>
                        <a:pt x="228" y="427"/>
                      </a:lnTo>
                      <a:lnTo>
                        <a:pt x="222" y="421"/>
                      </a:lnTo>
                      <a:lnTo>
                        <a:pt x="216" y="421"/>
                      </a:lnTo>
                      <a:lnTo>
                        <a:pt x="216" y="415"/>
                      </a:lnTo>
                      <a:lnTo>
                        <a:pt x="210" y="409"/>
                      </a:lnTo>
                      <a:lnTo>
                        <a:pt x="204" y="409"/>
                      </a:lnTo>
                      <a:lnTo>
                        <a:pt x="198" y="403"/>
                      </a:lnTo>
                      <a:lnTo>
                        <a:pt x="192" y="397"/>
                      </a:lnTo>
                      <a:lnTo>
                        <a:pt x="186" y="391"/>
                      </a:lnTo>
                      <a:lnTo>
                        <a:pt x="180" y="391"/>
                      </a:lnTo>
                      <a:lnTo>
                        <a:pt x="174" y="385"/>
                      </a:lnTo>
                      <a:lnTo>
                        <a:pt x="168" y="379"/>
                      </a:lnTo>
                      <a:lnTo>
                        <a:pt x="162" y="379"/>
                      </a:lnTo>
                      <a:lnTo>
                        <a:pt x="156" y="373"/>
                      </a:lnTo>
                      <a:lnTo>
                        <a:pt x="150" y="373"/>
                      </a:lnTo>
                      <a:lnTo>
                        <a:pt x="144" y="367"/>
                      </a:lnTo>
                      <a:lnTo>
                        <a:pt x="138" y="367"/>
                      </a:lnTo>
                      <a:lnTo>
                        <a:pt x="132" y="361"/>
                      </a:lnTo>
                      <a:lnTo>
                        <a:pt x="126" y="361"/>
                      </a:lnTo>
                      <a:lnTo>
                        <a:pt x="120" y="361"/>
                      </a:lnTo>
                      <a:lnTo>
                        <a:pt x="114" y="355"/>
                      </a:lnTo>
                      <a:lnTo>
                        <a:pt x="108" y="355"/>
                      </a:lnTo>
                      <a:lnTo>
                        <a:pt x="102" y="355"/>
                      </a:lnTo>
                      <a:lnTo>
                        <a:pt x="96" y="349"/>
                      </a:lnTo>
                      <a:lnTo>
                        <a:pt x="90" y="349"/>
                      </a:lnTo>
                      <a:lnTo>
                        <a:pt x="84" y="349"/>
                      </a:lnTo>
                      <a:lnTo>
                        <a:pt x="78" y="343"/>
                      </a:lnTo>
                      <a:lnTo>
                        <a:pt x="72" y="343"/>
                      </a:lnTo>
                      <a:lnTo>
                        <a:pt x="66" y="343"/>
                      </a:lnTo>
                      <a:lnTo>
                        <a:pt x="60" y="343"/>
                      </a:lnTo>
                      <a:lnTo>
                        <a:pt x="54" y="343"/>
                      </a:lnTo>
                      <a:lnTo>
                        <a:pt x="54" y="337"/>
                      </a:lnTo>
                      <a:lnTo>
                        <a:pt x="48" y="337"/>
                      </a:lnTo>
                      <a:lnTo>
                        <a:pt x="42" y="337"/>
                      </a:lnTo>
                      <a:lnTo>
                        <a:pt x="36" y="337"/>
                      </a:lnTo>
                      <a:lnTo>
                        <a:pt x="30" y="337"/>
                      </a:lnTo>
                      <a:lnTo>
                        <a:pt x="24" y="337"/>
                      </a:lnTo>
                      <a:lnTo>
                        <a:pt x="18" y="337"/>
                      </a:lnTo>
                      <a:lnTo>
                        <a:pt x="12" y="337"/>
                      </a:lnTo>
                      <a:lnTo>
                        <a:pt x="6" y="337"/>
                      </a:lnTo>
                      <a:lnTo>
                        <a:pt x="0" y="337"/>
                      </a:lnTo>
                      <a:lnTo>
                        <a:pt x="0" y="0"/>
                      </a:lnTo>
                      <a:close/>
                    </a:path>
                  </a:pathLst>
                </a:custGeom>
                <a:solidFill>
                  <a:srgbClr val="FFFF99"/>
                </a:solidFill>
                <a:ln>
                  <a:noFill/>
                </a:ln>
                <a:extLst>
                  <a:ext uri="{91240B29-F687-4F45-9708-019B960494DF}">
                    <a14:hiddenLine xmlns:a14="http://schemas.microsoft.com/office/drawing/2010/main" w="38100" cmpd="sng">
                      <a:solidFill>
                        <a:srgbClr val="000000"/>
                      </a:solidFill>
                      <a:prstDash val="solid"/>
                      <a:round/>
                      <a:headEnd/>
                      <a:tailEnd/>
                    </a14:hiddenLine>
                  </a:ext>
                </a:extLst>
              </p:spPr>
              <p:txBody>
                <a:bodyPr/>
                <a:lstStyle/>
                <a:p>
                  <a:pPr algn="ctr"/>
                  <a:endParaRPr lang="en-GB" dirty="0">
                    <a:latin typeface="Arial" panose="020B0604020202020204" pitchFamily="34" charset="0"/>
                    <a:cs typeface="Arial" panose="020B0604020202020204" pitchFamily="34" charset="0"/>
                  </a:endParaRPr>
                </a:p>
              </p:txBody>
            </p:sp>
            <p:sp>
              <p:nvSpPr>
                <p:cNvPr id="90" name="Text Box 9"/>
                <p:cNvSpPr txBox="1">
                  <a:spLocks noChangeArrowheads="1"/>
                </p:cNvSpPr>
                <p:nvPr/>
              </p:nvSpPr>
              <p:spPr bwMode="auto">
                <a:xfrm>
                  <a:off x="1292" y="1175"/>
                  <a:ext cx="1044" cy="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1400" b="1" dirty="0">
                      <a:solidFill>
                        <a:srgbClr val="0000FF"/>
                      </a:solidFill>
                      <a:latin typeface="Arial" panose="020B0604020202020204" pitchFamily="34" charset="0"/>
                      <a:cs typeface="Arial" panose="020B0604020202020204" pitchFamily="34" charset="0"/>
                    </a:rPr>
                    <a:t>CE-2</a:t>
                  </a:r>
                </a:p>
                <a:p>
                  <a:pPr algn="ctr" eaLnBrk="1" hangingPunct="1"/>
                  <a:r>
                    <a:rPr lang="en-US" sz="1400" b="1" dirty="0">
                      <a:solidFill>
                        <a:srgbClr val="0000FF"/>
                      </a:solidFill>
                      <a:latin typeface="Arial" panose="020B0604020202020204" pitchFamily="34" charset="0"/>
                      <a:cs typeface="Arial" panose="020B0604020202020204" pitchFamily="34" charset="0"/>
                    </a:rPr>
                    <a:t>Specific operating</a:t>
                  </a:r>
                </a:p>
                <a:p>
                  <a:pPr algn="ctr" eaLnBrk="1" hangingPunct="1"/>
                  <a:r>
                    <a:rPr lang="en-US" sz="1400" b="1" dirty="0">
                      <a:solidFill>
                        <a:srgbClr val="0000FF"/>
                      </a:solidFill>
                      <a:latin typeface="Arial" panose="020B0604020202020204" pitchFamily="34" charset="0"/>
                      <a:cs typeface="Arial" panose="020B0604020202020204" pitchFamily="34" charset="0"/>
                    </a:rPr>
                    <a:t>regulations</a:t>
                  </a:r>
                </a:p>
              </p:txBody>
            </p:sp>
          </p:grpSp>
          <p:grpSp>
            <p:nvGrpSpPr>
              <p:cNvPr id="69" name="Group 68"/>
              <p:cNvGrpSpPr>
                <a:grpSpLocks/>
              </p:cNvGrpSpPr>
              <p:nvPr/>
            </p:nvGrpSpPr>
            <p:grpSpPr bwMode="auto">
              <a:xfrm>
                <a:off x="4846637" y="1204913"/>
                <a:ext cx="1925144" cy="2000250"/>
                <a:chOff x="3063" y="759"/>
                <a:chExt cx="1195" cy="1260"/>
              </a:xfrm>
            </p:grpSpPr>
            <p:sp>
              <p:nvSpPr>
                <p:cNvPr id="87" name="Freeform 11"/>
                <p:cNvSpPr>
                  <a:spLocks/>
                </p:cNvSpPr>
                <p:nvPr/>
              </p:nvSpPr>
              <p:spPr bwMode="auto">
                <a:xfrm rot="14870050" flipV="1">
                  <a:off x="3009" y="813"/>
                  <a:ext cx="1260" cy="1151"/>
                </a:xfrm>
                <a:custGeom>
                  <a:avLst/>
                  <a:gdLst>
                    <a:gd name="T0" fmla="*/ 10300460 w 475"/>
                    <a:gd name="T1" fmla="*/ 0 h 433"/>
                    <a:gd name="T2" fmla="*/ 30561544 w 475"/>
                    <a:gd name="T3" fmla="*/ 0 h 433"/>
                    <a:gd name="T4" fmla="*/ 51195331 w 475"/>
                    <a:gd name="T5" fmla="*/ 0 h 433"/>
                    <a:gd name="T6" fmla="*/ 66615053 w 475"/>
                    <a:gd name="T7" fmla="*/ 5334981 h 433"/>
                    <a:gd name="T8" fmla="*/ 87264872 w 475"/>
                    <a:gd name="T9" fmla="*/ 5334981 h 433"/>
                    <a:gd name="T10" fmla="*/ 107535832 w 475"/>
                    <a:gd name="T11" fmla="*/ 10589471 h 433"/>
                    <a:gd name="T12" fmla="*/ 128161671 w 475"/>
                    <a:gd name="T13" fmla="*/ 15924843 h 433"/>
                    <a:gd name="T14" fmla="*/ 148795235 w 475"/>
                    <a:gd name="T15" fmla="*/ 21171690 h 433"/>
                    <a:gd name="T16" fmla="*/ 163847578 w 475"/>
                    <a:gd name="T17" fmla="*/ 26511664 h 433"/>
                    <a:gd name="T18" fmla="*/ 184480760 w 475"/>
                    <a:gd name="T19" fmla="*/ 31741764 h 433"/>
                    <a:gd name="T20" fmla="*/ 205126292 w 475"/>
                    <a:gd name="T21" fmla="*/ 37081722 h 433"/>
                    <a:gd name="T22" fmla="*/ 225396976 w 475"/>
                    <a:gd name="T23" fmla="*/ 47663976 h 433"/>
                    <a:gd name="T24" fmla="*/ 240813303 w 475"/>
                    <a:gd name="T25" fmla="*/ 52634040 h 433"/>
                    <a:gd name="T26" fmla="*/ 261446951 w 475"/>
                    <a:gd name="T27" fmla="*/ 63216602 h 433"/>
                    <a:gd name="T28" fmla="*/ 276591649 w 475"/>
                    <a:gd name="T29" fmla="*/ 73786320 h 433"/>
                    <a:gd name="T30" fmla="*/ 292009164 w 475"/>
                    <a:gd name="T31" fmla="*/ 84375900 h 433"/>
                    <a:gd name="T32" fmla="*/ 312642303 w 475"/>
                    <a:gd name="T33" fmla="*/ 94958356 h 433"/>
                    <a:gd name="T34" fmla="*/ 328058970 w 475"/>
                    <a:gd name="T35" fmla="*/ 105548021 h 433"/>
                    <a:gd name="T36" fmla="*/ 344226352 w 475"/>
                    <a:gd name="T37" fmla="*/ 116117696 h 433"/>
                    <a:gd name="T38" fmla="*/ 359642933 w 475"/>
                    <a:gd name="T39" fmla="*/ 132039663 h 433"/>
                    <a:gd name="T40" fmla="*/ 375067409 w 475"/>
                    <a:gd name="T41" fmla="*/ 142622183 h 433"/>
                    <a:gd name="T42" fmla="*/ 390212106 w 475"/>
                    <a:gd name="T43" fmla="*/ 158214789 h 433"/>
                    <a:gd name="T44" fmla="*/ 405631149 w 475"/>
                    <a:gd name="T45" fmla="*/ 173999976 h 433"/>
                    <a:gd name="T46" fmla="*/ 199899803 w 475"/>
                    <a:gd name="T47" fmla="*/ 380868121 h 433"/>
                    <a:gd name="T48" fmla="*/ 189567190 w 475"/>
                    <a:gd name="T49" fmla="*/ 370278201 h 433"/>
                    <a:gd name="T50" fmla="*/ 184480760 w 475"/>
                    <a:gd name="T51" fmla="*/ 364943092 h 433"/>
                    <a:gd name="T52" fmla="*/ 174199629 w 475"/>
                    <a:gd name="T53" fmla="*/ 359601177 h 433"/>
                    <a:gd name="T54" fmla="*/ 169055902 w 475"/>
                    <a:gd name="T55" fmla="*/ 354353427 h 433"/>
                    <a:gd name="T56" fmla="*/ 158774729 w 475"/>
                    <a:gd name="T57" fmla="*/ 343763677 h 433"/>
                    <a:gd name="T58" fmla="*/ 148795235 w 475"/>
                    <a:gd name="T59" fmla="*/ 338431800 h 433"/>
                    <a:gd name="T60" fmla="*/ 143586401 w 475"/>
                    <a:gd name="T61" fmla="*/ 333196724 h 433"/>
                    <a:gd name="T62" fmla="*/ 133285280 w 475"/>
                    <a:gd name="T63" fmla="*/ 328232996 h 433"/>
                    <a:gd name="T64" fmla="*/ 122952328 w 475"/>
                    <a:gd name="T65" fmla="*/ 322838513 h 433"/>
                    <a:gd name="T66" fmla="*/ 117861229 w 475"/>
                    <a:gd name="T67" fmla="*/ 322838513 h 433"/>
                    <a:gd name="T68" fmla="*/ 107535832 w 475"/>
                    <a:gd name="T69" fmla="*/ 317643417 h 433"/>
                    <a:gd name="T70" fmla="*/ 97235390 w 475"/>
                    <a:gd name="T71" fmla="*/ 312276494 h 433"/>
                    <a:gd name="T72" fmla="*/ 87264872 w 475"/>
                    <a:gd name="T73" fmla="*/ 312276494 h 433"/>
                    <a:gd name="T74" fmla="*/ 76966977 w 475"/>
                    <a:gd name="T75" fmla="*/ 307061152 h 433"/>
                    <a:gd name="T76" fmla="*/ 66615053 w 475"/>
                    <a:gd name="T77" fmla="*/ 301686234 h 433"/>
                    <a:gd name="T78" fmla="*/ 56319237 w 475"/>
                    <a:gd name="T79" fmla="*/ 301686234 h 433"/>
                    <a:gd name="T80" fmla="*/ 45986328 w 475"/>
                    <a:gd name="T81" fmla="*/ 301686234 h 433"/>
                    <a:gd name="T82" fmla="*/ 40894284 w 475"/>
                    <a:gd name="T83" fmla="*/ 296492157 h 433"/>
                    <a:gd name="T84" fmla="*/ 30561544 w 475"/>
                    <a:gd name="T85" fmla="*/ 296492157 h 433"/>
                    <a:gd name="T86" fmla="*/ 20633208 w 475"/>
                    <a:gd name="T87" fmla="*/ 296492157 h 433"/>
                    <a:gd name="T88" fmla="*/ 10300460 w 475"/>
                    <a:gd name="T89" fmla="*/ 296492157 h 433"/>
                    <a:gd name="T90" fmla="*/ 0 w 475"/>
                    <a:gd name="T91" fmla="*/ 296492157 h 4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5"/>
                    <a:gd name="T139" fmla="*/ 0 h 433"/>
                    <a:gd name="T140" fmla="*/ 475 w 475"/>
                    <a:gd name="T141" fmla="*/ 433 h 4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5" h="433">
                      <a:moveTo>
                        <a:pt x="0" y="0"/>
                      </a:moveTo>
                      <a:lnTo>
                        <a:pt x="12" y="0"/>
                      </a:lnTo>
                      <a:lnTo>
                        <a:pt x="24" y="0"/>
                      </a:lnTo>
                      <a:lnTo>
                        <a:pt x="36" y="0"/>
                      </a:lnTo>
                      <a:lnTo>
                        <a:pt x="48" y="0"/>
                      </a:lnTo>
                      <a:lnTo>
                        <a:pt x="60" y="0"/>
                      </a:lnTo>
                      <a:lnTo>
                        <a:pt x="66" y="0"/>
                      </a:lnTo>
                      <a:lnTo>
                        <a:pt x="78" y="6"/>
                      </a:lnTo>
                      <a:lnTo>
                        <a:pt x="90" y="6"/>
                      </a:lnTo>
                      <a:lnTo>
                        <a:pt x="102" y="6"/>
                      </a:lnTo>
                      <a:lnTo>
                        <a:pt x="114" y="6"/>
                      </a:lnTo>
                      <a:lnTo>
                        <a:pt x="126" y="12"/>
                      </a:lnTo>
                      <a:lnTo>
                        <a:pt x="138" y="12"/>
                      </a:lnTo>
                      <a:lnTo>
                        <a:pt x="150" y="18"/>
                      </a:lnTo>
                      <a:lnTo>
                        <a:pt x="162" y="18"/>
                      </a:lnTo>
                      <a:lnTo>
                        <a:pt x="174" y="24"/>
                      </a:lnTo>
                      <a:lnTo>
                        <a:pt x="186" y="24"/>
                      </a:lnTo>
                      <a:lnTo>
                        <a:pt x="192" y="30"/>
                      </a:lnTo>
                      <a:lnTo>
                        <a:pt x="204" y="30"/>
                      </a:lnTo>
                      <a:lnTo>
                        <a:pt x="216" y="36"/>
                      </a:lnTo>
                      <a:lnTo>
                        <a:pt x="228" y="42"/>
                      </a:lnTo>
                      <a:lnTo>
                        <a:pt x="240" y="42"/>
                      </a:lnTo>
                      <a:lnTo>
                        <a:pt x="252" y="48"/>
                      </a:lnTo>
                      <a:lnTo>
                        <a:pt x="264" y="54"/>
                      </a:lnTo>
                      <a:lnTo>
                        <a:pt x="270" y="54"/>
                      </a:lnTo>
                      <a:lnTo>
                        <a:pt x="282" y="60"/>
                      </a:lnTo>
                      <a:lnTo>
                        <a:pt x="294" y="66"/>
                      </a:lnTo>
                      <a:lnTo>
                        <a:pt x="306" y="72"/>
                      </a:lnTo>
                      <a:lnTo>
                        <a:pt x="312" y="78"/>
                      </a:lnTo>
                      <a:lnTo>
                        <a:pt x="324" y="84"/>
                      </a:lnTo>
                      <a:lnTo>
                        <a:pt x="336" y="90"/>
                      </a:lnTo>
                      <a:lnTo>
                        <a:pt x="342" y="96"/>
                      </a:lnTo>
                      <a:lnTo>
                        <a:pt x="354" y="102"/>
                      </a:lnTo>
                      <a:lnTo>
                        <a:pt x="366" y="108"/>
                      </a:lnTo>
                      <a:lnTo>
                        <a:pt x="372" y="114"/>
                      </a:lnTo>
                      <a:lnTo>
                        <a:pt x="384" y="120"/>
                      </a:lnTo>
                      <a:lnTo>
                        <a:pt x="397" y="126"/>
                      </a:lnTo>
                      <a:lnTo>
                        <a:pt x="403" y="132"/>
                      </a:lnTo>
                      <a:lnTo>
                        <a:pt x="415" y="144"/>
                      </a:lnTo>
                      <a:lnTo>
                        <a:pt x="421" y="150"/>
                      </a:lnTo>
                      <a:lnTo>
                        <a:pt x="433" y="156"/>
                      </a:lnTo>
                      <a:lnTo>
                        <a:pt x="439" y="162"/>
                      </a:lnTo>
                      <a:lnTo>
                        <a:pt x="451" y="174"/>
                      </a:lnTo>
                      <a:lnTo>
                        <a:pt x="457" y="180"/>
                      </a:lnTo>
                      <a:lnTo>
                        <a:pt x="469" y="186"/>
                      </a:lnTo>
                      <a:lnTo>
                        <a:pt x="475" y="198"/>
                      </a:lnTo>
                      <a:lnTo>
                        <a:pt x="234" y="433"/>
                      </a:lnTo>
                      <a:lnTo>
                        <a:pt x="228" y="427"/>
                      </a:lnTo>
                      <a:lnTo>
                        <a:pt x="222" y="421"/>
                      </a:lnTo>
                      <a:lnTo>
                        <a:pt x="216" y="421"/>
                      </a:lnTo>
                      <a:lnTo>
                        <a:pt x="216" y="415"/>
                      </a:lnTo>
                      <a:lnTo>
                        <a:pt x="210" y="409"/>
                      </a:lnTo>
                      <a:lnTo>
                        <a:pt x="204" y="409"/>
                      </a:lnTo>
                      <a:lnTo>
                        <a:pt x="198" y="403"/>
                      </a:lnTo>
                      <a:lnTo>
                        <a:pt x="192" y="397"/>
                      </a:lnTo>
                      <a:lnTo>
                        <a:pt x="186" y="391"/>
                      </a:lnTo>
                      <a:lnTo>
                        <a:pt x="180" y="391"/>
                      </a:lnTo>
                      <a:lnTo>
                        <a:pt x="174" y="385"/>
                      </a:lnTo>
                      <a:lnTo>
                        <a:pt x="168" y="379"/>
                      </a:lnTo>
                      <a:lnTo>
                        <a:pt x="162" y="379"/>
                      </a:lnTo>
                      <a:lnTo>
                        <a:pt x="156" y="373"/>
                      </a:lnTo>
                      <a:lnTo>
                        <a:pt x="150" y="373"/>
                      </a:lnTo>
                      <a:lnTo>
                        <a:pt x="144" y="367"/>
                      </a:lnTo>
                      <a:lnTo>
                        <a:pt x="138" y="367"/>
                      </a:lnTo>
                      <a:lnTo>
                        <a:pt x="132" y="361"/>
                      </a:lnTo>
                      <a:lnTo>
                        <a:pt x="126" y="361"/>
                      </a:lnTo>
                      <a:lnTo>
                        <a:pt x="120" y="361"/>
                      </a:lnTo>
                      <a:lnTo>
                        <a:pt x="114" y="355"/>
                      </a:lnTo>
                      <a:lnTo>
                        <a:pt x="108" y="355"/>
                      </a:lnTo>
                      <a:lnTo>
                        <a:pt x="102" y="355"/>
                      </a:lnTo>
                      <a:lnTo>
                        <a:pt x="96" y="349"/>
                      </a:lnTo>
                      <a:lnTo>
                        <a:pt x="90" y="349"/>
                      </a:lnTo>
                      <a:lnTo>
                        <a:pt x="84" y="349"/>
                      </a:lnTo>
                      <a:lnTo>
                        <a:pt x="78" y="343"/>
                      </a:lnTo>
                      <a:lnTo>
                        <a:pt x="72" y="343"/>
                      </a:lnTo>
                      <a:lnTo>
                        <a:pt x="66" y="343"/>
                      </a:lnTo>
                      <a:lnTo>
                        <a:pt x="60" y="343"/>
                      </a:lnTo>
                      <a:lnTo>
                        <a:pt x="54" y="343"/>
                      </a:lnTo>
                      <a:lnTo>
                        <a:pt x="54" y="337"/>
                      </a:lnTo>
                      <a:lnTo>
                        <a:pt x="48" y="337"/>
                      </a:lnTo>
                      <a:lnTo>
                        <a:pt x="42" y="337"/>
                      </a:lnTo>
                      <a:lnTo>
                        <a:pt x="36" y="337"/>
                      </a:lnTo>
                      <a:lnTo>
                        <a:pt x="30" y="337"/>
                      </a:lnTo>
                      <a:lnTo>
                        <a:pt x="24" y="337"/>
                      </a:lnTo>
                      <a:lnTo>
                        <a:pt x="18" y="337"/>
                      </a:lnTo>
                      <a:lnTo>
                        <a:pt x="12" y="337"/>
                      </a:lnTo>
                      <a:lnTo>
                        <a:pt x="6" y="337"/>
                      </a:lnTo>
                      <a:lnTo>
                        <a:pt x="0" y="337"/>
                      </a:lnTo>
                      <a:lnTo>
                        <a:pt x="0" y="0"/>
                      </a:lnTo>
                      <a:close/>
                    </a:path>
                  </a:pathLst>
                </a:custGeom>
                <a:solidFill>
                  <a:srgbClr val="FFFF99"/>
                </a:solidFill>
                <a:ln>
                  <a:noFill/>
                </a:ln>
                <a:extLst>
                  <a:ext uri="{91240B29-F687-4F45-9708-019B960494DF}">
                    <a14:hiddenLine xmlns:a14="http://schemas.microsoft.com/office/drawing/2010/main" w="38100" cmpd="sng">
                      <a:solidFill>
                        <a:srgbClr val="000000"/>
                      </a:solidFill>
                      <a:prstDash val="solid"/>
                      <a:round/>
                      <a:headEnd/>
                      <a:tailEnd/>
                    </a14:hiddenLine>
                  </a:ext>
                </a:extLst>
              </p:spPr>
              <p:txBody>
                <a:bodyPr/>
                <a:lstStyle/>
                <a:p>
                  <a:pPr algn="ctr"/>
                  <a:endParaRPr lang="en-GB" dirty="0">
                    <a:latin typeface="Arial" panose="020B0604020202020204" pitchFamily="34" charset="0"/>
                    <a:cs typeface="Arial" panose="020B0604020202020204" pitchFamily="34" charset="0"/>
                  </a:endParaRPr>
                </a:p>
              </p:txBody>
            </p:sp>
            <p:sp>
              <p:nvSpPr>
                <p:cNvPr id="88" name="Text Box 12"/>
                <p:cNvSpPr txBox="1">
                  <a:spLocks noChangeArrowheads="1"/>
                </p:cNvSpPr>
                <p:nvPr/>
              </p:nvSpPr>
              <p:spPr bwMode="auto">
                <a:xfrm>
                  <a:off x="3161" y="1183"/>
                  <a:ext cx="1097" cy="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1400" b="1" dirty="0">
                      <a:solidFill>
                        <a:srgbClr val="0000FF"/>
                      </a:solidFill>
                      <a:latin typeface="Arial" panose="020B0604020202020204" pitchFamily="34" charset="0"/>
                      <a:cs typeface="Arial" panose="020B0604020202020204" pitchFamily="34" charset="0"/>
                    </a:rPr>
                    <a:t>CE-3</a:t>
                  </a:r>
                </a:p>
                <a:p>
                  <a:pPr algn="ctr" eaLnBrk="1" hangingPunct="1"/>
                  <a:r>
                    <a:rPr lang="en-US" sz="1300" b="1" dirty="0">
                      <a:solidFill>
                        <a:srgbClr val="0000FF"/>
                      </a:solidFill>
                      <a:latin typeface="Arial" panose="020B0604020202020204" pitchFamily="34" charset="0"/>
                      <a:cs typeface="Arial" panose="020B0604020202020204" pitchFamily="34" charset="0"/>
                    </a:rPr>
                    <a:t>State civil aviation</a:t>
                  </a:r>
                </a:p>
                <a:p>
                  <a:pPr algn="ctr" eaLnBrk="1" hangingPunct="1"/>
                  <a:r>
                    <a:rPr lang="en-US" sz="1300" b="1" dirty="0">
                      <a:solidFill>
                        <a:srgbClr val="0000FF"/>
                      </a:solidFill>
                      <a:latin typeface="Arial" panose="020B0604020202020204" pitchFamily="34" charset="0"/>
                      <a:cs typeface="Arial" panose="020B0604020202020204" pitchFamily="34" charset="0"/>
                    </a:rPr>
                    <a:t>system &amp; safety</a:t>
                  </a:r>
                </a:p>
                <a:p>
                  <a:pPr algn="ctr" eaLnBrk="1" hangingPunct="1"/>
                  <a:r>
                    <a:rPr lang="en-US" sz="1300" b="1" dirty="0">
                      <a:solidFill>
                        <a:srgbClr val="0000FF"/>
                      </a:solidFill>
                      <a:latin typeface="Arial" panose="020B0604020202020204" pitchFamily="34" charset="0"/>
                      <a:cs typeface="Arial" panose="020B0604020202020204" pitchFamily="34" charset="0"/>
                    </a:rPr>
                    <a:t> oversight functions</a:t>
                  </a:r>
                </a:p>
              </p:txBody>
            </p:sp>
          </p:grpSp>
          <p:grpSp>
            <p:nvGrpSpPr>
              <p:cNvPr id="70" name="Group 13"/>
              <p:cNvGrpSpPr>
                <a:grpSpLocks/>
              </p:cNvGrpSpPr>
              <p:nvPr/>
            </p:nvGrpSpPr>
            <p:grpSpPr bwMode="auto">
              <a:xfrm>
                <a:off x="1371599" y="2924175"/>
                <a:ext cx="1827213" cy="2000250"/>
                <a:chOff x="864" y="1842"/>
                <a:chExt cx="1151" cy="1260"/>
              </a:xfrm>
            </p:grpSpPr>
            <p:sp>
              <p:nvSpPr>
                <p:cNvPr id="85" name="Freeform 14"/>
                <p:cNvSpPr>
                  <a:spLocks/>
                </p:cNvSpPr>
                <p:nvPr/>
              </p:nvSpPr>
              <p:spPr bwMode="auto">
                <a:xfrm rot="6758871" flipV="1">
                  <a:off x="810" y="1896"/>
                  <a:ext cx="1260" cy="1151"/>
                </a:xfrm>
                <a:custGeom>
                  <a:avLst/>
                  <a:gdLst>
                    <a:gd name="T0" fmla="*/ 10300460 w 475"/>
                    <a:gd name="T1" fmla="*/ 0 h 433"/>
                    <a:gd name="T2" fmla="*/ 30561544 w 475"/>
                    <a:gd name="T3" fmla="*/ 0 h 433"/>
                    <a:gd name="T4" fmla="*/ 51195331 w 475"/>
                    <a:gd name="T5" fmla="*/ 0 h 433"/>
                    <a:gd name="T6" fmla="*/ 66615053 w 475"/>
                    <a:gd name="T7" fmla="*/ 5334981 h 433"/>
                    <a:gd name="T8" fmla="*/ 87264872 w 475"/>
                    <a:gd name="T9" fmla="*/ 5334981 h 433"/>
                    <a:gd name="T10" fmla="*/ 107535832 w 475"/>
                    <a:gd name="T11" fmla="*/ 10589471 h 433"/>
                    <a:gd name="T12" fmla="*/ 128161671 w 475"/>
                    <a:gd name="T13" fmla="*/ 15924843 h 433"/>
                    <a:gd name="T14" fmla="*/ 148795235 w 475"/>
                    <a:gd name="T15" fmla="*/ 21171690 h 433"/>
                    <a:gd name="T16" fmla="*/ 163847578 w 475"/>
                    <a:gd name="T17" fmla="*/ 26511664 h 433"/>
                    <a:gd name="T18" fmla="*/ 184480760 w 475"/>
                    <a:gd name="T19" fmla="*/ 31741764 h 433"/>
                    <a:gd name="T20" fmla="*/ 205126292 w 475"/>
                    <a:gd name="T21" fmla="*/ 37081722 h 433"/>
                    <a:gd name="T22" fmla="*/ 225396976 w 475"/>
                    <a:gd name="T23" fmla="*/ 47663976 h 433"/>
                    <a:gd name="T24" fmla="*/ 240813303 w 475"/>
                    <a:gd name="T25" fmla="*/ 52634040 h 433"/>
                    <a:gd name="T26" fmla="*/ 261446951 w 475"/>
                    <a:gd name="T27" fmla="*/ 63216602 h 433"/>
                    <a:gd name="T28" fmla="*/ 276591649 w 475"/>
                    <a:gd name="T29" fmla="*/ 73786320 h 433"/>
                    <a:gd name="T30" fmla="*/ 292009164 w 475"/>
                    <a:gd name="T31" fmla="*/ 84375900 h 433"/>
                    <a:gd name="T32" fmla="*/ 312642303 w 475"/>
                    <a:gd name="T33" fmla="*/ 94958356 h 433"/>
                    <a:gd name="T34" fmla="*/ 328058970 w 475"/>
                    <a:gd name="T35" fmla="*/ 105548021 h 433"/>
                    <a:gd name="T36" fmla="*/ 344226352 w 475"/>
                    <a:gd name="T37" fmla="*/ 116117696 h 433"/>
                    <a:gd name="T38" fmla="*/ 359642933 w 475"/>
                    <a:gd name="T39" fmla="*/ 132039663 h 433"/>
                    <a:gd name="T40" fmla="*/ 375067409 w 475"/>
                    <a:gd name="T41" fmla="*/ 142622183 h 433"/>
                    <a:gd name="T42" fmla="*/ 390212106 w 475"/>
                    <a:gd name="T43" fmla="*/ 158214789 h 433"/>
                    <a:gd name="T44" fmla="*/ 405631149 w 475"/>
                    <a:gd name="T45" fmla="*/ 173999976 h 433"/>
                    <a:gd name="T46" fmla="*/ 199899803 w 475"/>
                    <a:gd name="T47" fmla="*/ 380868121 h 433"/>
                    <a:gd name="T48" fmla="*/ 189567190 w 475"/>
                    <a:gd name="T49" fmla="*/ 370278201 h 433"/>
                    <a:gd name="T50" fmla="*/ 184480760 w 475"/>
                    <a:gd name="T51" fmla="*/ 364943092 h 433"/>
                    <a:gd name="T52" fmla="*/ 174199629 w 475"/>
                    <a:gd name="T53" fmla="*/ 359601177 h 433"/>
                    <a:gd name="T54" fmla="*/ 169055902 w 475"/>
                    <a:gd name="T55" fmla="*/ 354353427 h 433"/>
                    <a:gd name="T56" fmla="*/ 158774729 w 475"/>
                    <a:gd name="T57" fmla="*/ 343763677 h 433"/>
                    <a:gd name="T58" fmla="*/ 148795235 w 475"/>
                    <a:gd name="T59" fmla="*/ 338431800 h 433"/>
                    <a:gd name="T60" fmla="*/ 143586401 w 475"/>
                    <a:gd name="T61" fmla="*/ 333196724 h 433"/>
                    <a:gd name="T62" fmla="*/ 133285280 w 475"/>
                    <a:gd name="T63" fmla="*/ 328232996 h 433"/>
                    <a:gd name="T64" fmla="*/ 122952328 w 475"/>
                    <a:gd name="T65" fmla="*/ 322838513 h 433"/>
                    <a:gd name="T66" fmla="*/ 117861229 w 475"/>
                    <a:gd name="T67" fmla="*/ 322838513 h 433"/>
                    <a:gd name="T68" fmla="*/ 107535832 w 475"/>
                    <a:gd name="T69" fmla="*/ 317643417 h 433"/>
                    <a:gd name="T70" fmla="*/ 97235390 w 475"/>
                    <a:gd name="T71" fmla="*/ 312276494 h 433"/>
                    <a:gd name="T72" fmla="*/ 87264872 w 475"/>
                    <a:gd name="T73" fmla="*/ 312276494 h 433"/>
                    <a:gd name="T74" fmla="*/ 76966977 w 475"/>
                    <a:gd name="T75" fmla="*/ 307061152 h 433"/>
                    <a:gd name="T76" fmla="*/ 66615053 w 475"/>
                    <a:gd name="T77" fmla="*/ 301686234 h 433"/>
                    <a:gd name="T78" fmla="*/ 56319237 w 475"/>
                    <a:gd name="T79" fmla="*/ 301686234 h 433"/>
                    <a:gd name="T80" fmla="*/ 45986328 w 475"/>
                    <a:gd name="T81" fmla="*/ 301686234 h 433"/>
                    <a:gd name="T82" fmla="*/ 40894284 w 475"/>
                    <a:gd name="T83" fmla="*/ 296492157 h 433"/>
                    <a:gd name="T84" fmla="*/ 30561544 w 475"/>
                    <a:gd name="T85" fmla="*/ 296492157 h 433"/>
                    <a:gd name="T86" fmla="*/ 20633208 w 475"/>
                    <a:gd name="T87" fmla="*/ 296492157 h 433"/>
                    <a:gd name="T88" fmla="*/ 10300460 w 475"/>
                    <a:gd name="T89" fmla="*/ 296492157 h 433"/>
                    <a:gd name="T90" fmla="*/ 0 w 475"/>
                    <a:gd name="T91" fmla="*/ 296492157 h 4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5"/>
                    <a:gd name="T139" fmla="*/ 0 h 433"/>
                    <a:gd name="T140" fmla="*/ 475 w 475"/>
                    <a:gd name="T141" fmla="*/ 433 h 4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5" h="433">
                      <a:moveTo>
                        <a:pt x="0" y="0"/>
                      </a:moveTo>
                      <a:lnTo>
                        <a:pt x="12" y="0"/>
                      </a:lnTo>
                      <a:lnTo>
                        <a:pt x="24" y="0"/>
                      </a:lnTo>
                      <a:lnTo>
                        <a:pt x="36" y="0"/>
                      </a:lnTo>
                      <a:lnTo>
                        <a:pt x="48" y="0"/>
                      </a:lnTo>
                      <a:lnTo>
                        <a:pt x="60" y="0"/>
                      </a:lnTo>
                      <a:lnTo>
                        <a:pt x="66" y="0"/>
                      </a:lnTo>
                      <a:lnTo>
                        <a:pt x="78" y="6"/>
                      </a:lnTo>
                      <a:lnTo>
                        <a:pt x="90" y="6"/>
                      </a:lnTo>
                      <a:lnTo>
                        <a:pt x="102" y="6"/>
                      </a:lnTo>
                      <a:lnTo>
                        <a:pt x="114" y="6"/>
                      </a:lnTo>
                      <a:lnTo>
                        <a:pt x="126" y="12"/>
                      </a:lnTo>
                      <a:lnTo>
                        <a:pt x="138" y="12"/>
                      </a:lnTo>
                      <a:lnTo>
                        <a:pt x="150" y="18"/>
                      </a:lnTo>
                      <a:lnTo>
                        <a:pt x="162" y="18"/>
                      </a:lnTo>
                      <a:lnTo>
                        <a:pt x="174" y="24"/>
                      </a:lnTo>
                      <a:lnTo>
                        <a:pt x="186" y="24"/>
                      </a:lnTo>
                      <a:lnTo>
                        <a:pt x="192" y="30"/>
                      </a:lnTo>
                      <a:lnTo>
                        <a:pt x="204" y="30"/>
                      </a:lnTo>
                      <a:lnTo>
                        <a:pt x="216" y="36"/>
                      </a:lnTo>
                      <a:lnTo>
                        <a:pt x="228" y="42"/>
                      </a:lnTo>
                      <a:lnTo>
                        <a:pt x="240" y="42"/>
                      </a:lnTo>
                      <a:lnTo>
                        <a:pt x="252" y="48"/>
                      </a:lnTo>
                      <a:lnTo>
                        <a:pt x="264" y="54"/>
                      </a:lnTo>
                      <a:lnTo>
                        <a:pt x="270" y="54"/>
                      </a:lnTo>
                      <a:lnTo>
                        <a:pt x="282" y="60"/>
                      </a:lnTo>
                      <a:lnTo>
                        <a:pt x="294" y="66"/>
                      </a:lnTo>
                      <a:lnTo>
                        <a:pt x="306" y="72"/>
                      </a:lnTo>
                      <a:lnTo>
                        <a:pt x="312" y="78"/>
                      </a:lnTo>
                      <a:lnTo>
                        <a:pt x="324" y="84"/>
                      </a:lnTo>
                      <a:lnTo>
                        <a:pt x="336" y="90"/>
                      </a:lnTo>
                      <a:lnTo>
                        <a:pt x="342" y="96"/>
                      </a:lnTo>
                      <a:lnTo>
                        <a:pt x="354" y="102"/>
                      </a:lnTo>
                      <a:lnTo>
                        <a:pt x="366" y="108"/>
                      </a:lnTo>
                      <a:lnTo>
                        <a:pt x="372" y="114"/>
                      </a:lnTo>
                      <a:lnTo>
                        <a:pt x="384" y="120"/>
                      </a:lnTo>
                      <a:lnTo>
                        <a:pt x="397" y="126"/>
                      </a:lnTo>
                      <a:lnTo>
                        <a:pt x="403" y="132"/>
                      </a:lnTo>
                      <a:lnTo>
                        <a:pt x="415" y="144"/>
                      </a:lnTo>
                      <a:lnTo>
                        <a:pt x="421" y="150"/>
                      </a:lnTo>
                      <a:lnTo>
                        <a:pt x="433" y="156"/>
                      </a:lnTo>
                      <a:lnTo>
                        <a:pt x="439" y="162"/>
                      </a:lnTo>
                      <a:lnTo>
                        <a:pt x="451" y="174"/>
                      </a:lnTo>
                      <a:lnTo>
                        <a:pt x="457" y="180"/>
                      </a:lnTo>
                      <a:lnTo>
                        <a:pt x="469" y="186"/>
                      </a:lnTo>
                      <a:lnTo>
                        <a:pt x="475" y="198"/>
                      </a:lnTo>
                      <a:lnTo>
                        <a:pt x="234" y="433"/>
                      </a:lnTo>
                      <a:lnTo>
                        <a:pt x="228" y="427"/>
                      </a:lnTo>
                      <a:lnTo>
                        <a:pt x="222" y="421"/>
                      </a:lnTo>
                      <a:lnTo>
                        <a:pt x="216" y="421"/>
                      </a:lnTo>
                      <a:lnTo>
                        <a:pt x="216" y="415"/>
                      </a:lnTo>
                      <a:lnTo>
                        <a:pt x="210" y="409"/>
                      </a:lnTo>
                      <a:lnTo>
                        <a:pt x="204" y="409"/>
                      </a:lnTo>
                      <a:lnTo>
                        <a:pt x="198" y="403"/>
                      </a:lnTo>
                      <a:lnTo>
                        <a:pt x="192" y="397"/>
                      </a:lnTo>
                      <a:lnTo>
                        <a:pt x="186" y="391"/>
                      </a:lnTo>
                      <a:lnTo>
                        <a:pt x="180" y="391"/>
                      </a:lnTo>
                      <a:lnTo>
                        <a:pt x="174" y="385"/>
                      </a:lnTo>
                      <a:lnTo>
                        <a:pt x="168" y="379"/>
                      </a:lnTo>
                      <a:lnTo>
                        <a:pt x="162" y="379"/>
                      </a:lnTo>
                      <a:lnTo>
                        <a:pt x="156" y="373"/>
                      </a:lnTo>
                      <a:lnTo>
                        <a:pt x="150" y="373"/>
                      </a:lnTo>
                      <a:lnTo>
                        <a:pt x="144" y="367"/>
                      </a:lnTo>
                      <a:lnTo>
                        <a:pt x="138" y="367"/>
                      </a:lnTo>
                      <a:lnTo>
                        <a:pt x="132" y="361"/>
                      </a:lnTo>
                      <a:lnTo>
                        <a:pt x="126" y="361"/>
                      </a:lnTo>
                      <a:lnTo>
                        <a:pt x="120" y="361"/>
                      </a:lnTo>
                      <a:lnTo>
                        <a:pt x="114" y="355"/>
                      </a:lnTo>
                      <a:lnTo>
                        <a:pt x="108" y="355"/>
                      </a:lnTo>
                      <a:lnTo>
                        <a:pt x="102" y="355"/>
                      </a:lnTo>
                      <a:lnTo>
                        <a:pt x="96" y="349"/>
                      </a:lnTo>
                      <a:lnTo>
                        <a:pt x="90" y="349"/>
                      </a:lnTo>
                      <a:lnTo>
                        <a:pt x="84" y="349"/>
                      </a:lnTo>
                      <a:lnTo>
                        <a:pt x="78" y="343"/>
                      </a:lnTo>
                      <a:lnTo>
                        <a:pt x="72" y="343"/>
                      </a:lnTo>
                      <a:lnTo>
                        <a:pt x="66" y="343"/>
                      </a:lnTo>
                      <a:lnTo>
                        <a:pt x="60" y="343"/>
                      </a:lnTo>
                      <a:lnTo>
                        <a:pt x="54" y="343"/>
                      </a:lnTo>
                      <a:lnTo>
                        <a:pt x="54" y="337"/>
                      </a:lnTo>
                      <a:lnTo>
                        <a:pt x="48" y="337"/>
                      </a:lnTo>
                      <a:lnTo>
                        <a:pt x="42" y="337"/>
                      </a:lnTo>
                      <a:lnTo>
                        <a:pt x="36" y="337"/>
                      </a:lnTo>
                      <a:lnTo>
                        <a:pt x="30" y="337"/>
                      </a:lnTo>
                      <a:lnTo>
                        <a:pt x="24" y="337"/>
                      </a:lnTo>
                      <a:lnTo>
                        <a:pt x="18" y="337"/>
                      </a:lnTo>
                      <a:lnTo>
                        <a:pt x="12" y="337"/>
                      </a:lnTo>
                      <a:lnTo>
                        <a:pt x="6" y="337"/>
                      </a:lnTo>
                      <a:lnTo>
                        <a:pt x="0" y="337"/>
                      </a:lnTo>
                      <a:lnTo>
                        <a:pt x="0" y="0"/>
                      </a:lnTo>
                      <a:close/>
                    </a:path>
                  </a:pathLst>
                </a:custGeom>
                <a:solidFill>
                  <a:srgbClr val="CCCCFF"/>
                </a:solidFill>
                <a:ln>
                  <a:noFill/>
                </a:ln>
                <a:extLst>
                  <a:ext uri="{91240B29-F687-4F45-9708-019B960494DF}">
                    <a14:hiddenLine xmlns:a14="http://schemas.microsoft.com/office/drawing/2010/main" w="38100" cmpd="sng">
                      <a:solidFill>
                        <a:srgbClr val="000000"/>
                      </a:solidFill>
                      <a:prstDash val="solid"/>
                      <a:round/>
                      <a:headEnd/>
                      <a:tailEnd/>
                    </a14:hiddenLine>
                  </a:ext>
                </a:extLst>
              </p:spPr>
              <p:txBody>
                <a:bodyPr/>
                <a:lstStyle/>
                <a:p>
                  <a:pPr algn="ctr"/>
                  <a:endParaRPr lang="en-GB" dirty="0">
                    <a:latin typeface="Arial" panose="020B0604020202020204" pitchFamily="34" charset="0"/>
                    <a:cs typeface="Arial" panose="020B0604020202020204" pitchFamily="34" charset="0"/>
                  </a:endParaRPr>
                </a:p>
              </p:txBody>
            </p:sp>
            <p:sp>
              <p:nvSpPr>
                <p:cNvPr id="86" name="Text Box 15"/>
                <p:cNvSpPr txBox="1">
                  <a:spLocks noChangeArrowheads="1"/>
                </p:cNvSpPr>
                <p:nvPr/>
              </p:nvSpPr>
              <p:spPr bwMode="auto">
                <a:xfrm>
                  <a:off x="1076" y="1904"/>
                  <a:ext cx="834" cy="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CE-4</a:t>
                  </a:r>
                </a:p>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Technical</a:t>
                  </a:r>
                </a:p>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personnel </a:t>
                  </a:r>
                </a:p>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qualifications </a:t>
                  </a:r>
                  <a:br>
                    <a:rPr lang="en-US" sz="1400" b="1" dirty="0">
                      <a:solidFill>
                        <a:schemeClr val="accent4">
                          <a:lumMod val="50000"/>
                        </a:schemeClr>
                      </a:solidFill>
                      <a:latin typeface="Arial" panose="020B0604020202020204" pitchFamily="34" charset="0"/>
                      <a:cs typeface="Arial" panose="020B0604020202020204" pitchFamily="34" charset="0"/>
                    </a:rPr>
                  </a:br>
                  <a:r>
                    <a:rPr lang="en-US" sz="1400" b="1" dirty="0">
                      <a:solidFill>
                        <a:schemeClr val="accent4">
                          <a:lumMod val="50000"/>
                        </a:schemeClr>
                      </a:solidFill>
                      <a:latin typeface="Arial" panose="020B0604020202020204" pitchFamily="34" charset="0"/>
                      <a:cs typeface="Arial" panose="020B0604020202020204" pitchFamily="34" charset="0"/>
                    </a:rPr>
                    <a:t>&amp; </a:t>
                  </a:r>
                  <a:r>
                    <a:rPr lang="fr-CA" sz="1400" b="1" dirty="0">
                      <a:solidFill>
                        <a:schemeClr val="accent4">
                          <a:lumMod val="50000"/>
                        </a:schemeClr>
                      </a:solidFill>
                      <a:latin typeface="Arial" panose="020B0604020202020204" pitchFamily="34" charset="0"/>
                      <a:cs typeface="Arial" panose="020B0604020202020204" pitchFamily="34" charset="0"/>
                    </a:rPr>
                    <a:t>training</a:t>
                  </a:r>
                  <a:endParaRPr lang="en-US" sz="1400" b="1" dirty="0">
                    <a:solidFill>
                      <a:schemeClr val="accent4">
                        <a:lumMod val="50000"/>
                      </a:schemeClr>
                    </a:solidFill>
                    <a:latin typeface="Arial" panose="020B0604020202020204" pitchFamily="34" charset="0"/>
                    <a:cs typeface="Arial" panose="020B0604020202020204" pitchFamily="34" charset="0"/>
                  </a:endParaRPr>
                </a:p>
              </p:txBody>
            </p:sp>
          </p:grpSp>
          <p:grpSp>
            <p:nvGrpSpPr>
              <p:cNvPr id="71" name="Group 16"/>
              <p:cNvGrpSpPr>
                <a:grpSpLocks/>
              </p:cNvGrpSpPr>
              <p:nvPr/>
            </p:nvGrpSpPr>
            <p:grpSpPr bwMode="auto">
              <a:xfrm>
                <a:off x="5562600" y="2590800"/>
                <a:ext cx="1827213" cy="2000250"/>
                <a:chOff x="3504" y="1632"/>
                <a:chExt cx="1151" cy="1260"/>
              </a:xfrm>
            </p:grpSpPr>
            <p:sp>
              <p:nvSpPr>
                <p:cNvPr id="83" name="Freeform 17"/>
                <p:cNvSpPr>
                  <a:spLocks/>
                </p:cNvSpPr>
                <p:nvPr/>
              </p:nvSpPr>
              <p:spPr bwMode="auto">
                <a:xfrm rot="17558871" flipV="1">
                  <a:off x="3450" y="1686"/>
                  <a:ext cx="1260" cy="1151"/>
                </a:xfrm>
                <a:custGeom>
                  <a:avLst/>
                  <a:gdLst>
                    <a:gd name="T0" fmla="*/ 10300460 w 475"/>
                    <a:gd name="T1" fmla="*/ 0 h 433"/>
                    <a:gd name="T2" fmla="*/ 30561544 w 475"/>
                    <a:gd name="T3" fmla="*/ 0 h 433"/>
                    <a:gd name="T4" fmla="*/ 51195331 w 475"/>
                    <a:gd name="T5" fmla="*/ 0 h 433"/>
                    <a:gd name="T6" fmla="*/ 66615053 w 475"/>
                    <a:gd name="T7" fmla="*/ 5334981 h 433"/>
                    <a:gd name="T8" fmla="*/ 87264872 w 475"/>
                    <a:gd name="T9" fmla="*/ 5334981 h 433"/>
                    <a:gd name="T10" fmla="*/ 107535832 w 475"/>
                    <a:gd name="T11" fmla="*/ 10589471 h 433"/>
                    <a:gd name="T12" fmla="*/ 128161671 w 475"/>
                    <a:gd name="T13" fmla="*/ 15924843 h 433"/>
                    <a:gd name="T14" fmla="*/ 148795235 w 475"/>
                    <a:gd name="T15" fmla="*/ 21171690 h 433"/>
                    <a:gd name="T16" fmla="*/ 163847578 w 475"/>
                    <a:gd name="T17" fmla="*/ 26511664 h 433"/>
                    <a:gd name="T18" fmla="*/ 184480760 w 475"/>
                    <a:gd name="T19" fmla="*/ 31741764 h 433"/>
                    <a:gd name="T20" fmla="*/ 205126292 w 475"/>
                    <a:gd name="T21" fmla="*/ 37081722 h 433"/>
                    <a:gd name="T22" fmla="*/ 225396976 w 475"/>
                    <a:gd name="T23" fmla="*/ 47663976 h 433"/>
                    <a:gd name="T24" fmla="*/ 240813303 w 475"/>
                    <a:gd name="T25" fmla="*/ 52634040 h 433"/>
                    <a:gd name="T26" fmla="*/ 261446951 w 475"/>
                    <a:gd name="T27" fmla="*/ 63216602 h 433"/>
                    <a:gd name="T28" fmla="*/ 276591649 w 475"/>
                    <a:gd name="T29" fmla="*/ 73786320 h 433"/>
                    <a:gd name="T30" fmla="*/ 292009164 w 475"/>
                    <a:gd name="T31" fmla="*/ 84375900 h 433"/>
                    <a:gd name="T32" fmla="*/ 312642303 w 475"/>
                    <a:gd name="T33" fmla="*/ 94958356 h 433"/>
                    <a:gd name="T34" fmla="*/ 328058970 w 475"/>
                    <a:gd name="T35" fmla="*/ 105548021 h 433"/>
                    <a:gd name="T36" fmla="*/ 344226352 w 475"/>
                    <a:gd name="T37" fmla="*/ 116117696 h 433"/>
                    <a:gd name="T38" fmla="*/ 359642933 w 475"/>
                    <a:gd name="T39" fmla="*/ 132039663 h 433"/>
                    <a:gd name="T40" fmla="*/ 375067409 w 475"/>
                    <a:gd name="T41" fmla="*/ 142622183 h 433"/>
                    <a:gd name="T42" fmla="*/ 390212106 w 475"/>
                    <a:gd name="T43" fmla="*/ 158214789 h 433"/>
                    <a:gd name="T44" fmla="*/ 405631149 w 475"/>
                    <a:gd name="T45" fmla="*/ 173999976 h 433"/>
                    <a:gd name="T46" fmla="*/ 199899803 w 475"/>
                    <a:gd name="T47" fmla="*/ 380868121 h 433"/>
                    <a:gd name="T48" fmla="*/ 189567190 w 475"/>
                    <a:gd name="T49" fmla="*/ 370278201 h 433"/>
                    <a:gd name="T50" fmla="*/ 184480760 w 475"/>
                    <a:gd name="T51" fmla="*/ 364943092 h 433"/>
                    <a:gd name="T52" fmla="*/ 174199629 w 475"/>
                    <a:gd name="T53" fmla="*/ 359601177 h 433"/>
                    <a:gd name="T54" fmla="*/ 169055902 w 475"/>
                    <a:gd name="T55" fmla="*/ 354353427 h 433"/>
                    <a:gd name="T56" fmla="*/ 158774729 w 475"/>
                    <a:gd name="T57" fmla="*/ 343763677 h 433"/>
                    <a:gd name="T58" fmla="*/ 148795235 w 475"/>
                    <a:gd name="T59" fmla="*/ 338431800 h 433"/>
                    <a:gd name="T60" fmla="*/ 143586401 w 475"/>
                    <a:gd name="T61" fmla="*/ 333196724 h 433"/>
                    <a:gd name="T62" fmla="*/ 133285280 w 475"/>
                    <a:gd name="T63" fmla="*/ 328232996 h 433"/>
                    <a:gd name="T64" fmla="*/ 122952328 w 475"/>
                    <a:gd name="T65" fmla="*/ 322838513 h 433"/>
                    <a:gd name="T66" fmla="*/ 117861229 w 475"/>
                    <a:gd name="T67" fmla="*/ 322838513 h 433"/>
                    <a:gd name="T68" fmla="*/ 107535832 w 475"/>
                    <a:gd name="T69" fmla="*/ 317643417 h 433"/>
                    <a:gd name="T70" fmla="*/ 97235390 w 475"/>
                    <a:gd name="T71" fmla="*/ 312276494 h 433"/>
                    <a:gd name="T72" fmla="*/ 87264872 w 475"/>
                    <a:gd name="T73" fmla="*/ 312276494 h 433"/>
                    <a:gd name="T74" fmla="*/ 76966977 w 475"/>
                    <a:gd name="T75" fmla="*/ 307061152 h 433"/>
                    <a:gd name="T76" fmla="*/ 66615053 w 475"/>
                    <a:gd name="T77" fmla="*/ 301686234 h 433"/>
                    <a:gd name="T78" fmla="*/ 56319237 w 475"/>
                    <a:gd name="T79" fmla="*/ 301686234 h 433"/>
                    <a:gd name="T80" fmla="*/ 45986328 w 475"/>
                    <a:gd name="T81" fmla="*/ 301686234 h 433"/>
                    <a:gd name="T82" fmla="*/ 40894284 w 475"/>
                    <a:gd name="T83" fmla="*/ 296492157 h 433"/>
                    <a:gd name="T84" fmla="*/ 30561544 w 475"/>
                    <a:gd name="T85" fmla="*/ 296492157 h 433"/>
                    <a:gd name="T86" fmla="*/ 20633208 w 475"/>
                    <a:gd name="T87" fmla="*/ 296492157 h 433"/>
                    <a:gd name="T88" fmla="*/ 10300460 w 475"/>
                    <a:gd name="T89" fmla="*/ 296492157 h 433"/>
                    <a:gd name="T90" fmla="*/ 0 w 475"/>
                    <a:gd name="T91" fmla="*/ 296492157 h 4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5"/>
                    <a:gd name="T139" fmla="*/ 0 h 433"/>
                    <a:gd name="T140" fmla="*/ 475 w 475"/>
                    <a:gd name="T141" fmla="*/ 433 h 4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5" h="433">
                      <a:moveTo>
                        <a:pt x="0" y="0"/>
                      </a:moveTo>
                      <a:lnTo>
                        <a:pt x="12" y="0"/>
                      </a:lnTo>
                      <a:lnTo>
                        <a:pt x="24" y="0"/>
                      </a:lnTo>
                      <a:lnTo>
                        <a:pt x="36" y="0"/>
                      </a:lnTo>
                      <a:lnTo>
                        <a:pt x="48" y="0"/>
                      </a:lnTo>
                      <a:lnTo>
                        <a:pt x="60" y="0"/>
                      </a:lnTo>
                      <a:lnTo>
                        <a:pt x="66" y="0"/>
                      </a:lnTo>
                      <a:lnTo>
                        <a:pt x="78" y="6"/>
                      </a:lnTo>
                      <a:lnTo>
                        <a:pt x="90" y="6"/>
                      </a:lnTo>
                      <a:lnTo>
                        <a:pt x="102" y="6"/>
                      </a:lnTo>
                      <a:lnTo>
                        <a:pt x="114" y="6"/>
                      </a:lnTo>
                      <a:lnTo>
                        <a:pt x="126" y="12"/>
                      </a:lnTo>
                      <a:lnTo>
                        <a:pt x="138" y="12"/>
                      </a:lnTo>
                      <a:lnTo>
                        <a:pt x="150" y="18"/>
                      </a:lnTo>
                      <a:lnTo>
                        <a:pt x="162" y="18"/>
                      </a:lnTo>
                      <a:lnTo>
                        <a:pt x="174" y="24"/>
                      </a:lnTo>
                      <a:lnTo>
                        <a:pt x="186" y="24"/>
                      </a:lnTo>
                      <a:lnTo>
                        <a:pt x="192" y="30"/>
                      </a:lnTo>
                      <a:lnTo>
                        <a:pt x="204" y="30"/>
                      </a:lnTo>
                      <a:lnTo>
                        <a:pt x="216" y="36"/>
                      </a:lnTo>
                      <a:lnTo>
                        <a:pt x="228" y="42"/>
                      </a:lnTo>
                      <a:lnTo>
                        <a:pt x="240" y="42"/>
                      </a:lnTo>
                      <a:lnTo>
                        <a:pt x="252" y="48"/>
                      </a:lnTo>
                      <a:lnTo>
                        <a:pt x="264" y="54"/>
                      </a:lnTo>
                      <a:lnTo>
                        <a:pt x="270" y="54"/>
                      </a:lnTo>
                      <a:lnTo>
                        <a:pt x="282" y="60"/>
                      </a:lnTo>
                      <a:lnTo>
                        <a:pt x="294" y="66"/>
                      </a:lnTo>
                      <a:lnTo>
                        <a:pt x="306" y="72"/>
                      </a:lnTo>
                      <a:lnTo>
                        <a:pt x="312" y="78"/>
                      </a:lnTo>
                      <a:lnTo>
                        <a:pt x="324" y="84"/>
                      </a:lnTo>
                      <a:lnTo>
                        <a:pt x="336" y="90"/>
                      </a:lnTo>
                      <a:lnTo>
                        <a:pt x="342" y="96"/>
                      </a:lnTo>
                      <a:lnTo>
                        <a:pt x="354" y="102"/>
                      </a:lnTo>
                      <a:lnTo>
                        <a:pt x="366" y="108"/>
                      </a:lnTo>
                      <a:lnTo>
                        <a:pt x="372" y="114"/>
                      </a:lnTo>
                      <a:lnTo>
                        <a:pt x="384" y="120"/>
                      </a:lnTo>
                      <a:lnTo>
                        <a:pt x="397" y="126"/>
                      </a:lnTo>
                      <a:lnTo>
                        <a:pt x="403" y="132"/>
                      </a:lnTo>
                      <a:lnTo>
                        <a:pt x="415" y="144"/>
                      </a:lnTo>
                      <a:lnTo>
                        <a:pt x="421" y="150"/>
                      </a:lnTo>
                      <a:lnTo>
                        <a:pt x="433" y="156"/>
                      </a:lnTo>
                      <a:lnTo>
                        <a:pt x="439" y="162"/>
                      </a:lnTo>
                      <a:lnTo>
                        <a:pt x="451" y="174"/>
                      </a:lnTo>
                      <a:lnTo>
                        <a:pt x="457" y="180"/>
                      </a:lnTo>
                      <a:lnTo>
                        <a:pt x="469" y="186"/>
                      </a:lnTo>
                      <a:lnTo>
                        <a:pt x="475" y="198"/>
                      </a:lnTo>
                      <a:lnTo>
                        <a:pt x="234" y="433"/>
                      </a:lnTo>
                      <a:lnTo>
                        <a:pt x="228" y="427"/>
                      </a:lnTo>
                      <a:lnTo>
                        <a:pt x="222" y="421"/>
                      </a:lnTo>
                      <a:lnTo>
                        <a:pt x="216" y="421"/>
                      </a:lnTo>
                      <a:lnTo>
                        <a:pt x="216" y="415"/>
                      </a:lnTo>
                      <a:lnTo>
                        <a:pt x="210" y="409"/>
                      </a:lnTo>
                      <a:lnTo>
                        <a:pt x="204" y="409"/>
                      </a:lnTo>
                      <a:lnTo>
                        <a:pt x="198" y="403"/>
                      </a:lnTo>
                      <a:lnTo>
                        <a:pt x="192" y="397"/>
                      </a:lnTo>
                      <a:lnTo>
                        <a:pt x="186" y="391"/>
                      </a:lnTo>
                      <a:lnTo>
                        <a:pt x="180" y="391"/>
                      </a:lnTo>
                      <a:lnTo>
                        <a:pt x="174" y="385"/>
                      </a:lnTo>
                      <a:lnTo>
                        <a:pt x="168" y="379"/>
                      </a:lnTo>
                      <a:lnTo>
                        <a:pt x="162" y="379"/>
                      </a:lnTo>
                      <a:lnTo>
                        <a:pt x="156" y="373"/>
                      </a:lnTo>
                      <a:lnTo>
                        <a:pt x="150" y="373"/>
                      </a:lnTo>
                      <a:lnTo>
                        <a:pt x="144" y="367"/>
                      </a:lnTo>
                      <a:lnTo>
                        <a:pt x="138" y="367"/>
                      </a:lnTo>
                      <a:lnTo>
                        <a:pt x="132" y="361"/>
                      </a:lnTo>
                      <a:lnTo>
                        <a:pt x="126" y="361"/>
                      </a:lnTo>
                      <a:lnTo>
                        <a:pt x="120" y="361"/>
                      </a:lnTo>
                      <a:lnTo>
                        <a:pt x="114" y="355"/>
                      </a:lnTo>
                      <a:lnTo>
                        <a:pt x="108" y="355"/>
                      </a:lnTo>
                      <a:lnTo>
                        <a:pt x="102" y="355"/>
                      </a:lnTo>
                      <a:lnTo>
                        <a:pt x="96" y="349"/>
                      </a:lnTo>
                      <a:lnTo>
                        <a:pt x="90" y="349"/>
                      </a:lnTo>
                      <a:lnTo>
                        <a:pt x="84" y="349"/>
                      </a:lnTo>
                      <a:lnTo>
                        <a:pt x="78" y="343"/>
                      </a:lnTo>
                      <a:lnTo>
                        <a:pt x="72" y="343"/>
                      </a:lnTo>
                      <a:lnTo>
                        <a:pt x="66" y="343"/>
                      </a:lnTo>
                      <a:lnTo>
                        <a:pt x="60" y="343"/>
                      </a:lnTo>
                      <a:lnTo>
                        <a:pt x="54" y="343"/>
                      </a:lnTo>
                      <a:lnTo>
                        <a:pt x="54" y="337"/>
                      </a:lnTo>
                      <a:lnTo>
                        <a:pt x="48" y="337"/>
                      </a:lnTo>
                      <a:lnTo>
                        <a:pt x="42" y="337"/>
                      </a:lnTo>
                      <a:lnTo>
                        <a:pt x="36" y="337"/>
                      </a:lnTo>
                      <a:lnTo>
                        <a:pt x="30" y="337"/>
                      </a:lnTo>
                      <a:lnTo>
                        <a:pt x="24" y="337"/>
                      </a:lnTo>
                      <a:lnTo>
                        <a:pt x="18" y="337"/>
                      </a:lnTo>
                      <a:lnTo>
                        <a:pt x="12" y="337"/>
                      </a:lnTo>
                      <a:lnTo>
                        <a:pt x="6" y="337"/>
                      </a:lnTo>
                      <a:lnTo>
                        <a:pt x="0" y="337"/>
                      </a:lnTo>
                      <a:lnTo>
                        <a:pt x="0" y="0"/>
                      </a:lnTo>
                      <a:close/>
                    </a:path>
                  </a:pathLst>
                </a:custGeom>
                <a:solidFill>
                  <a:srgbClr val="CCCCFF"/>
                </a:solidFill>
                <a:ln>
                  <a:noFill/>
                </a:ln>
                <a:extLst>
                  <a:ext uri="{91240B29-F687-4F45-9708-019B960494DF}">
                    <a14:hiddenLine xmlns:a14="http://schemas.microsoft.com/office/drawing/2010/main" w="38100" cmpd="sng">
                      <a:solidFill>
                        <a:srgbClr val="000000"/>
                      </a:solidFill>
                      <a:prstDash val="solid"/>
                      <a:round/>
                      <a:headEnd/>
                      <a:tailEnd/>
                    </a14:hiddenLine>
                  </a:ext>
                </a:extLst>
              </p:spPr>
              <p:txBody>
                <a:bodyPr/>
                <a:lstStyle/>
                <a:p>
                  <a:pPr algn="ctr"/>
                  <a:endParaRPr lang="en-GB" dirty="0">
                    <a:latin typeface="Arial" panose="020B0604020202020204" pitchFamily="34" charset="0"/>
                    <a:cs typeface="Arial" panose="020B0604020202020204" pitchFamily="34" charset="0"/>
                  </a:endParaRPr>
                </a:p>
              </p:txBody>
            </p:sp>
            <p:sp>
              <p:nvSpPr>
                <p:cNvPr id="84" name="Text Box 18"/>
                <p:cNvSpPr txBox="1">
                  <a:spLocks noChangeArrowheads="1"/>
                </p:cNvSpPr>
                <p:nvPr/>
              </p:nvSpPr>
              <p:spPr bwMode="auto">
                <a:xfrm>
                  <a:off x="3571" y="1861"/>
                  <a:ext cx="1017" cy="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1300" b="1" dirty="0">
                      <a:solidFill>
                        <a:schemeClr val="accent4">
                          <a:lumMod val="50000"/>
                        </a:schemeClr>
                      </a:solidFill>
                      <a:latin typeface="Arial" panose="020B0604020202020204" pitchFamily="34" charset="0"/>
                      <a:cs typeface="Arial" panose="020B0604020202020204" pitchFamily="34" charset="0"/>
                    </a:rPr>
                    <a:t>CE-5</a:t>
                  </a:r>
                </a:p>
                <a:p>
                  <a:pPr algn="ctr" eaLnBrk="1" hangingPunct="1"/>
                  <a:r>
                    <a:rPr lang="en-US" sz="1300" b="1" dirty="0">
                      <a:solidFill>
                        <a:schemeClr val="accent4">
                          <a:lumMod val="50000"/>
                        </a:schemeClr>
                      </a:solidFill>
                      <a:latin typeface="Arial" panose="020B0604020202020204" pitchFamily="34" charset="0"/>
                      <a:cs typeface="Arial" panose="020B0604020202020204" pitchFamily="34" charset="0"/>
                    </a:rPr>
                    <a:t>Technical</a:t>
                  </a:r>
                </a:p>
                <a:p>
                  <a:pPr algn="ctr" eaLnBrk="1" hangingPunct="1"/>
                  <a:r>
                    <a:rPr lang="en-US" sz="1300" b="1" dirty="0">
                      <a:solidFill>
                        <a:schemeClr val="accent4">
                          <a:lumMod val="50000"/>
                        </a:schemeClr>
                      </a:solidFill>
                      <a:latin typeface="Arial" panose="020B0604020202020204" pitchFamily="34" charset="0"/>
                      <a:cs typeface="Arial" panose="020B0604020202020204" pitchFamily="34" charset="0"/>
                    </a:rPr>
                    <a:t>guidance, tools &amp; provision of safety-critical information</a:t>
                  </a:r>
                </a:p>
              </p:txBody>
            </p:sp>
          </p:grpSp>
          <p:grpSp>
            <p:nvGrpSpPr>
              <p:cNvPr id="72" name="Group 19"/>
              <p:cNvGrpSpPr>
                <a:grpSpLocks/>
              </p:cNvGrpSpPr>
              <p:nvPr/>
            </p:nvGrpSpPr>
            <p:grpSpPr bwMode="auto">
              <a:xfrm>
                <a:off x="1700212" y="4202113"/>
                <a:ext cx="2117727" cy="1827212"/>
                <a:chOff x="1071" y="2647"/>
                <a:chExt cx="1334" cy="1151"/>
              </a:xfrm>
            </p:grpSpPr>
            <p:sp>
              <p:nvSpPr>
                <p:cNvPr id="81" name="Freeform 20"/>
                <p:cNvSpPr>
                  <a:spLocks/>
                </p:cNvSpPr>
                <p:nvPr/>
              </p:nvSpPr>
              <p:spPr bwMode="auto">
                <a:xfrm rot="1341854" flipH="1" flipV="1">
                  <a:off x="1071" y="2647"/>
                  <a:ext cx="1334" cy="1151"/>
                </a:xfrm>
                <a:custGeom>
                  <a:avLst/>
                  <a:gdLst>
                    <a:gd name="T0" fmla="*/ 10300460 w 475"/>
                    <a:gd name="T1" fmla="*/ 0 h 433"/>
                    <a:gd name="T2" fmla="*/ 30561544 w 475"/>
                    <a:gd name="T3" fmla="*/ 0 h 433"/>
                    <a:gd name="T4" fmla="*/ 51195331 w 475"/>
                    <a:gd name="T5" fmla="*/ 0 h 433"/>
                    <a:gd name="T6" fmla="*/ 66615053 w 475"/>
                    <a:gd name="T7" fmla="*/ 5334981 h 433"/>
                    <a:gd name="T8" fmla="*/ 87264872 w 475"/>
                    <a:gd name="T9" fmla="*/ 5334981 h 433"/>
                    <a:gd name="T10" fmla="*/ 107535832 w 475"/>
                    <a:gd name="T11" fmla="*/ 10589471 h 433"/>
                    <a:gd name="T12" fmla="*/ 128161671 w 475"/>
                    <a:gd name="T13" fmla="*/ 15924843 h 433"/>
                    <a:gd name="T14" fmla="*/ 148795235 w 475"/>
                    <a:gd name="T15" fmla="*/ 21171690 h 433"/>
                    <a:gd name="T16" fmla="*/ 163847578 w 475"/>
                    <a:gd name="T17" fmla="*/ 26511664 h 433"/>
                    <a:gd name="T18" fmla="*/ 184480760 w 475"/>
                    <a:gd name="T19" fmla="*/ 31741764 h 433"/>
                    <a:gd name="T20" fmla="*/ 205126292 w 475"/>
                    <a:gd name="T21" fmla="*/ 37081722 h 433"/>
                    <a:gd name="T22" fmla="*/ 225396976 w 475"/>
                    <a:gd name="T23" fmla="*/ 47663976 h 433"/>
                    <a:gd name="T24" fmla="*/ 240813303 w 475"/>
                    <a:gd name="T25" fmla="*/ 52634040 h 433"/>
                    <a:gd name="T26" fmla="*/ 261446951 w 475"/>
                    <a:gd name="T27" fmla="*/ 63216602 h 433"/>
                    <a:gd name="T28" fmla="*/ 276591649 w 475"/>
                    <a:gd name="T29" fmla="*/ 73786320 h 433"/>
                    <a:gd name="T30" fmla="*/ 292009164 w 475"/>
                    <a:gd name="T31" fmla="*/ 84375900 h 433"/>
                    <a:gd name="T32" fmla="*/ 312642303 w 475"/>
                    <a:gd name="T33" fmla="*/ 94958356 h 433"/>
                    <a:gd name="T34" fmla="*/ 328058970 w 475"/>
                    <a:gd name="T35" fmla="*/ 105548021 h 433"/>
                    <a:gd name="T36" fmla="*/ 344226352 w 475"/>
                    <a:gd name="T37" fmla="*/ 116117696 h 433"/>
                    <a:gd name="T38" fmla="*/ 359642933 w 475"/>
                    <a:gd name="T39" fmla="*/ 132039663 h 433"/>
                    <a:gd name="T40" fmla="*/ 375067409 w 475"/>
                    <a:gd name="T41" fmla="*/ 142622183 h 433"/>
                    <a:gd name="T42" fmla="*/ 390212106 w 475"/>
                    <a:gd name="T43" fmla="*/ 158214789 h 433"/>
                    <a:gd name="T44" fmla="*/ 405631149 w 475"/>
                    <a:gd name="T45" fmla="*/ 173999976 h 433"/>
                    <a:gd name="T46" fmla="*/ 199899803 w 475"/>
                    <a:gd name="T47" fmla="*/ 380868121 h 433"/>
                    <a:gd name="T48" fmla="*/ 189567190 w 475"/>
                    <a:gd name="T49" fmla="*/ 370278201 h 433"/>
                    <a:gd name="T50" fmla="*/ 184480760 w 475"/>
                    <a:gd name="T51" fmla="*/ 364943092 h 433"/>
                    <a:gd name="T52" fmla="*/ 174199629 w 475"/>
                    <a:gd name="T53" fmla="*/ 359601177 h 433"/>
                    <a:gd name="T54" fmla="*/ 169055902 w 475"/>
                    <a:gd name="T55" fmla="*/ 354353427 h 433"/>
                    <a:gd name="T56" fmla="*/ 158774729 w 475"/>
                    <a:gd name="T57" fmla="*/ 343763677 h 433"/>
                    <a:gd name="T58" fmla="*/ 148795235 w 475"/>
                    <a:gd name="T59" fmla="*/ 338431800 h 433"/>
                    <a:gd name="T60" fmla="*/ 143586401 w 475"/>
                    <a:gd name="T61" fmla="*/ 333196724 h 433"/>
                    <a:gd name="T62" fmla="*/ 133285280 w 475"/>
                    <a:gd name="T63" fmla="*/ 328232996 h 433"/>
                    <a:gd name="T64" fmla="*/ 122952328 w 475"/>
                    <a:gd name="T65" fmla="*/ 322838513 h 433"/>
                    <a:gd name="T66" fmla="*/ 117861229 w 475"/>
                    <a:gd name="T67" fmla="*/ 322838513 h 433"/>
                    <a:gd name="T68" fmla="*/ 107535832 w 475"/>
                    <a:gd name="T69" fmla="*/ 317643417 h 433"/>
                    <a:gd name="T70" fmla="*/ 97235390 w 475"/>
                    <a:gd name="T71" fmla="*/ 312276494 h 433"/>
                    <a:gd name="T72" fmla="*/ 87264872 w 475"/>
                    <a:gd name="T73" fmla="*/ 312276494 h 433"/>
                    <a:gd name="T74" fmla="*/ 76966977 w 475"/>
                    <a:gd name="T75" fmla="*/ 307061152 h 433"/>
                    <a:gd name="T76" fmla="*/ 66615053 w 475"/>
                    <a:gd name="T77" fmla="*/ 301686234 h 433"/>
                    <a:gd name="T78" fmla="*/ 56319237 w 475"/>
                    <a:gd name="T79" fmla="*/ 301686234 h 433"/>
                    <a:gd name="T80" fmla="*/ 45986328 w 475"/>
                    <a:gd name="T81" fmla="*/ 301686234 h 433"/>
                    <a:gd name="T82" fmla="*/ 40894284 w 475"/>
                    <a:gd name="T83" fmla="*/ 296492157 h 433"/>
                    <a:gd name="T84" fmla="*/ 30561544 w 475"/>
                    <a:gd name="T85" fmla="*/ 296492157 h 433"/>
                    <a:gd name="T86" fmla="*/ 20633208 w 475"/>
                    <a:gd name="T87" fmla="*/ 296492157 h 433"/>
                    <a:gd name="T88" fmla="*/ 10300460 w 475"/>
                    <a:gd name="T89" fmla="*/ 296492157 h 433"/>
                    <a:gd name="T90" fmla="*/ 0 w 475"/>
                    <a:gd name="T91" fmla="*/ 296492157 h 4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5"/>
                    <a:gd name="T139" fmla="*/ 0 h 433"/>
                    <a:gd name="T140" fmla="*/ 475 w 475"/>
                    <a:gd name="T141" fmla="*/ 433 h 4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5" h="433">
                      <a:moveTo>
                        <a:pt x="0" y="0"/>
                      </a:moveTo>
                      <a:lnTo>
                        <a:pt x="12" y="0"/>
                      </a:lnTo>
                      <a:lnTo>
                        <a:pt x="24" y="0"/>
                      </a:lnTo>
                      <a:lnTo>
                        <a:pt x="36" y="0"/>
                      </a:lnTo>
                      <a:lnTo>
                        <a:pt x="48" y="0"/>
                      </a:lnTo>
                      <a:lnTo>
                        <a:pt x="60" y="0"/>
                      </a:lnTo>
                      <a:lnTo>
                        <a:pt x="66" y="0"/>
                      </a:lnTo>
                      <a:lnTo>
                        <a:pt x="78" y="6"/>
                      </a:lnTo>
                      <a:lnTo>
                        <a:pt x="90" y="6"/>
                      </a:lnTo>
                      <a:lnTo>
                        <a:pt x="102" y="6"/>
                      </a:lnTo>
                      <a:lnTo>
                        <a:pt x="114" y="6"/>
                      </a:lnTo>
                      <a:lnTo>
                        <a:pt x="126" y="12"/>
                      </a:lnTo>
                      <a:lnTo>
                        <a:pt x="138" y="12"/>
                      </a:lnTo>
                      <a:lnTo>
                        <a:pt x="150" y="18"/>
                      </a:lnTo>
                      <a:lnTo>
                        <a:pt x="162" y="18"/>
                      </a:lnTo>
                      <a:lnTo>
                        <a:pt x="174" y="24"/>
                      </a:lnTo>
                      <a:lnTo>
                        <a:pt x="186" y="24"/>
                      </a:lnTo>
                      <a:lnTo>
                        <a:pt x="192" y="30"/>
                      </a:lnTo>
                      <a:lnTo>
                        <a:pt x="204" y="30"/>
                      </a:lnTo>
                      <a:lnTo>
                        <a:pt x="216" y="36"/>
                      </a:lnTo>
                      <a:lnTo>
                        <a:pt x="228" y="42"/>
                      </a:lnTo>
                      <a:lnTo>
                        <a:pt x="240" y="42"/>
                      </a:lnTo>
                      <a:lnTo>
                        <a:pt x="252" y="48"/>
                      </a:lnTo>
                      <a:lnTo>
                        <a:pt x="264" y="54"/>
                      </a:lnTo>
                      <a:lnTo>
                        <a:pt x="270" y="54"/>
                      </a:lnTo>
                      <a:lnTo>
                        <a:pt x="282" y="60"/>
                      </a:lnTo>
                      <a:lnTo>
                        <a:pt x="294" y="66"/>
                      </a:lnTo>
                      <a:lnTo>
                        <a:pt x="306" y="72"/>
                      </a:lnTo>
                      <a:lnTo>
                        <a:pt x="312" y="78"/>
                      </a:lnTo>
                      <a:lnTo>
                        <a:pt x="324" y="84"/>
                      </a:lnTo>
                      <a:lnTo>
                        <a:pt x="336" y="90"/>
                      </a:lnTo>
                      <a:lnTo>
                        <a:pt x="342" y="96"/>
                      </a:lnTo>
                      <a:lnTo>
                        <a:pt x="354" y="102"/>
                      </a:lnTo>
                      <a:lnTo>
                        <a:pt x="366" y="108"/>
                      </a:lnTo>
                      <a:lnTo>
                        <a:pt x="372" y="114"/>
                      </a:lnTo>
                      <a:lnTo>
                        <a:pt x="384" y="120"/>
                      </a:lnTo>
                      <a:lnTo>
                        <a:pt x="397" y="126"/>
                      </a:lnTo>
                      <a:lnTo>
                        <a:pt x="403" y="132"/>
                      </a:lnTo>
                      <a:lnTo>
                        <a:pt x="415" y="144"/>
                      </a:lnTo>
                      <a:lnTo>
                        <a:pt x="421" y="150"/>
                      </a:lnTo>
                      <a:lnTo>
                        <a:pt x="433" y="156"/>
                      </a:lnTo>
                      <a:lnTo>
                        <a:pt x="439" y="162"/>
                      </a:lnTo>
                      <a:lnTo>
                        <a:pt x="451" y="174"/>
                      </a:lnTo>
                      <a:lnTo>
                        <a:pt x="457" y="180"/>
                      </a:lnTo>
                      <a:lnTo>
                        <a:pt x="469" y="186"/>
                      </a:lnTo>
                      <a:lnTo>
                        <a:pt x="475" y="198"/>
                      </a:lnTo>
                      <a:lnTo>
                        <a:pt x="234" y="433"/>
                      </a:lnTo>
                      <a:lnTo>
                        <a:pt x="228" y="427"/>
                      </a:lnTo>
                      <a:lnTo>
                        <a:pt x="222" y="421"/>
                      </a:lnTo>
                      <a:lnTo>
                        <a:pt x="216" y="421"/>
                      </a:lnTo>
                      <a:lnTo>
                        <a:pt x="216" y="415"/>
                      </a:lnTo>
                      <a:lnTo>
                        <a:pt x="210" y="409"/>
                      </a:lnTo>
                      <a:lnTo>
                        <a:pt x="204" y="409"/>
                      </a:lnTo>
                      <a:lnTo>
                        <a:pt x="198" y="403"/>
                      </a:lnTo>
                      <a:lnTo>
                        <a:pt x="192" y="397"/>
                      </a:lnTo>
                      <a:lnTo>
                        <a:pt x="186" y="391"/>
                      </a:lnTo>
                      <a:lnTo>
                        <a:pt x="180" y="391"/>
                      </a:lnTo>
                      <a:lnTo>
                        <a:pt x="174" y="385"/>
                      </a:lnTo>
                      <a:lnTo>
                        <a:pt x="168" y="379"/>
                      </a:lnTo>
                      <a:lnTo>
                        <a:pt x="162" y="379"/>
                      </a:lnTo>
                      <a:lnTo>
                        <a:pt x="156" y="373"/>
                      </a:lnTo>
                      <a:lnTo>
                        <a:pt x="150" y="373"/>
                      </a:lnTo>
                      <a:lnTo>
                        <a:pt x="144" y="367"/>
                      </a:lnTo>
                      <a:lnTo>
                        <a:pt x="138" y="367"/>
                      </a:lnTo>
                      <a:lnTo>
                        <a:pt x="132" y="361"/>
                      </a:lnTo>
                      <a:lnTo>
                        <a:pt x="126" y="361"/>
                      </a:lnTo>
                      <a:lnTo>
                        <a:pt x="120" y="361"/>
                      </a:lnTo>
                      <a:lnTo>
                        <a:pt x="114" y="355"/>
                      </a:lnTo>
                      <a:lnTo>
                        <a:pt x="108" y="355"/>
                      </a:lnTo>
                      <a:lnTo>
                        <a:pt x="102" y="355"/>
                      </a:lnTo>
                      <a:lnTo>
                        <a:pt x="96" y="349"/>
                      </a:lnTo>
                      <a:lnTo>
                        <a:pt x="90" y="349"/>
                      </a:lnTo>
                      <a:lnTo>
                        <a:pt x="84" y="349"/>
                      </a:lnTo>
                      <a:lnTo>
                        <a:pt x="78" y="343"/>
                      </a:lnTo>
                      <a:lnTo>
                        <a:pt x="72" y="343"/>
                      </a:lnTo>
                      <a:lnTo>
                        <a:pt x="66" y="343"/>
                      </a:lnTo>
                      <a:lnTo>
                        <a:pt x="60" y="343"/>
                      </a:lnTo>
                      <a:lnTo>
                        <a:pt x="54" y="343"/>
                      </a:lnTo>
                      <a:lnTo>
                        <a:pt x="54" y="337"/>
                      </a:lnTo>
                      <a:lnTo>
                        <a:pt x="48" y="337"/>
                      </a:lnTo>
                      <a:lnTo>
                        <a:pt x="42" y="337"/>
                      </a:lnTo>
                      <a:lnTo>
                        <a:pt x="36" y="337"/>
                      </a:lnTo>
                      <a:lnTo>
                        <a:pt x="30" y="337"/>
                      </a:lnTo>
                      <a:lnTo>
                        <a:pt x="24" y="337"/>
                      </a:lnTo>
                      <a:lnTo>
                        <a:pt x="18" y="337"/>
                      </a:lnTo>
                      <a:lnTo>
                        <a:pt x="12" y="337"/>
                      </a:lnTo>
                      <a:lnTo>
                        <a:pt x="6" y="337"/>
                      </a:lnTo>
                      <a:lnTo>
                        <a:pt x="0" y="337"/>
                      </a:lnTo>
                      <a:lnTo>
                        <a:pt x="0" y="0"/>
                      </a:lnTo>
                      <a:close/>
                    </a:path>
                  </a:pathLst>
                </a:custGeom>
                <a:solidFill>
                  <a:srgbClr val="FFFF99"/>
                </a:solidFill>
                <a:ln>
                  <a:noFill/>
                </a:ln>
                <a:extLst>
                  <a:ext uri="{91240B29-F687-4F45-9708-019B960494DF}">
                    <a14:hiddenLine xmlns:a14="http://schemas.microsoft.com/office/drawing/2010/main" w="38100" cmpd="sng">
                      <a:solidFill>
                        <a:srgbClr val="000000"/>
                      </a:solidFill>
                      <a:prstDash val="solid"/>
                      <a:round/>
                      <a:headEnd/>
                      <a:tailEnd/>
                    </a14:hiddenLine>
                  </a:ext>
                </a:extLst>
              </p:spPr>
              <p:txBody>
                <a:bodyPr/>
                <a:lstStyle/>
                <a:p>
                  <a:pPr algn="ctr"/>
                  <a:endParaRPr lang="en-GB" dirty="0">
                    <a:latin typeface="Arial" panose="020B0604020202020204" pitchFamily="34" charset="0"/>
                    <a:cs typeface="Arial" panose="020B0604020202020204" pitchFamily="34" charset="0"/>
                  </a:endParaRPr>
                </a:p>
              </p:txBody>
            </p:sp>
            <p:sp>
              <p:nvSpPr>
                <p:cNvPr id="82" name="Text Box 21"/>
                <p:cNvSpPr txBox="1">
                  <a:spLocks noChangeArrowheads="1"/>
                </p:cNvSpPr>
                <p:nvPr/>
              </p:nvSpPr>
              <p:spPr bwMode="auto">
                <a:xfrm>
                  <a:off x="1233" y="2797"/>
                  <a:ext cx="1097" cy="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1300" b="1" dirty="0">
                      <a:solidFill>
                        <a:srgbClr val="0000FF"/>
                      </a:solidFill>
                      <a:latin typeface="Arial" panose="020B0604020202020204" pitchFamily="34" charset="0"/>
                      <a:cs typeface="Arial" panose="020B0604020202020204" pitchFamily="34" charset="0"/>
                    </a:rPr>
                    <a:t>CE-6</a:t>
                  </a:r>
                </a:p>
                <a:p>
                  <a:pPr algn="ctr" eaLnBrk="1" hangingPunct="1"/>
                  <a:r>
                    <a:rPr lang="en-US" sz="1300" b="1" dirty="0">
                      <a:solidFill>
                        <a:srgbClr val="0000FF"/>
                      </a:solidFill>
                      <a:latin typeface="Arial" panose="020B0604020202020204" pitchFamily="34" charset="0"/>
                      <a:cs typeface="Arial" panose="020B0604020202020204" pitchFamily="34" charset="0"/>
                    </a:rPr>
                    <a:t>Licensing,</a:t>
                  </a:r>
                </a:p>
                <a:p>
                  <a:pPr algn="ctr" eaLnBrk="1" hangingPunct="1"/>
                  <a:r>
                    <a:rPr lang="en-US" sz="1300" b="1" dirty="0">
                      <a:solidFill>
                        <a:srgbClr val="0000FF"/>
                      </a:solidFill>
                      <a:latin typeface="Arial" panose="020B0604020202020204" pitchFamily="34" charset="0"/>
                      <a:cs typeface="Arial" panose="020B0604020202020204" pitchFamily="34" charset="0"/>
                    </a:rPr>
                    <a:t>certification,</a:t>
                  </a:r>
                </a:p>
                <a:p>
                  <a:pPr algn="ctr" eaLnBrk="1" hangingPunct="1"/>
                  <a:r>
                    <a:rPr lang="en-US" sz="1300" b="1" dirty="0">
                      <a:solidFill>
                        <a:srgbClr val="0000FF"/>
                      </a:solidFill>
                      <a:latin typeface="Arial" panose="020B0604020202020204" pitchFamily="34" charset="0"/>
                      <a:cs typeface="Arial" panose="020B0604020202020204" pitchFamily="34" charset="0"/>
                    </a:rPr>
                    <a:t>authorization and/or</a:t>
                  </a:r>
                </a:p>
                <a:p>
                  <a:pPr algn="ctr" eaLnBrk="1" hangingPunct="1"/>
                  <a:r>
                    <a:rPr lang="en-GB" sz="1300" b="1" dirty="0">
                      <a:solidFill>
                        <a:srgbClr val="0000FF"/>
                      </a:solidFill>
                      <a:latin typeface="Arial" panose="020B0604020202020204" pitchFamily="34" charset="0"/>
                      <a:cs typeface="Arial" panose="020B0604020202020204" pitchFamily="34" charset="0"/>
                    </a:rPr>
                    <a:t>approval obligations</a:t>
                  </a:r>
                </a:p>
              </p:txBody>
            </p:sp>
          </p:grpSp>
          <p:grpSp>
            <p:nvGrpSpPr>
              <p:cNvPr id="73" name="Group 22"/>
              <p:cNvGrpSpPr>
                <a:grpSpLocks/>
              </p:cNvGrpSpPr>
              <p:nvPr/>
            </p:nvGrpSpPr>
            <p:grpSpPr bwMode="auto">
              <a:xfrm>
                <a:off x="5118110" y="4240213"/>
                <a:ext cx="1860553" cy="1852613"/>
                <a:chOff x="3224" y="2671"/>
                <a:chExt cx="1172" cy="1167"/>
              </a:xfrm>
            </p:grpSpPr>
            <p:sp>
              <p:nvSpPr>
                <p:cNvPr id="79" name="Freeform 23"/>
                <p:cNvSpPr>
                  <a:spLocks/>
                </p:cNvSpPr>
                <p:nvPr/>
              </p:nvSpPr>
              <p:spPr bwMode="auto">
                <a:xfrm rot="20531792" flipV="1">
                  <a:off x="3224" y="2671"/>
                  <a:ext cx="1172" cy="1167"/>
                </a:xfrm>
                <a:custGeom>
                  <a:avLst/>
                  <a:gdLst>
                    <a:gd name="T0" fmla="*/ 10300460 w 475"/>
                    <a:gd name="T1" fmla="*/ 0 h 433"/>
                    <a:gd name="T2" fmla="*/ 30561544 w 475"/>
                    <a:gd name="T3" fmla="*/ 0 h 433"/>
                    <a:gd name="T4" fmla="*/ 51195331 w 475"/>
                    <a:gd name="T5" fmla="*/ 0 h 433"/>
                    <a:gd name="T6" fmla="*/ 66615053 w 475"/>
                    <a:gd name="T7" fmla="*/ 5334981 h 433"/>
                    <a:gd name="T8" fmla="*/ 87264872 w 475"/>
                    <a:gd name="T9" fmla="*/ 5334981 h 433"/>
                    <a:gd name="T10" fmla="*/ 107535832 w 475"/>
                    <a:gd name="T11" fmla="*/ 10589471 h 433"/>
                    <a:gd name="T12" fmla="*/ 128161671 w 475"/>
                    <a:gd name="T13" fmla="*/ 15924843 h 433"/>
                    <a:gd name="T14" fmla="*/ 148795235 w 475"/>
                    <a:gd name="T15" fmla="*/ 21171690 h 433"/>
                    <a:gd name="T16" fmla="*/ 163847578 w 475"/>
                    <a:gd name="T17" fmla="*/ 26511664 h 433"/>
                    <a:gd name="T18" fmla="*/ 184480760 w 475"/>
                    <a:gd name="T19" fmla="*/ 31741764 h 433"/>
                    <a:gd name="T20" fmla="*/ 205126292 w 475"/>
                    <a:gd name="T21" fmla="*/ 37081722 h 433"/>
                    <a:gd name="T22" fmla="*/ 225396976 w 475"/>
                    <a:gd name="T23" fmla="*/ 47663976 h 433"/>
                    <a:gd name="T24" fmla="*/ 240813303 w 475"/>
                    <a:gd name="T25" fmla="*/ 52634040 h 433"/>
                    <a:gd name="T26" fmla="*/ 261446951 w 475"/>
                    <a:gd name="T27" fmla="*/ 63216602 h 433"/>
                    <a:gd name="T28" fmla="*/ 276591649 w 475"/>
                    <a:gd name="T29" fmla="*/ 73786320 h 433"/>
                    <a:gd name="T30" fmla="*/ 292009164 w 475"/>
                    <a:gd name="T31" fmla="*/ 84375900 h 433"/>
                    <a:gd name="T32" fmla="*/ 312642303 w 475"/>
                    <a:gd name="T33" fmla="*/ 94958356 h 433"/>
                    <a:gd name="T34" fmla="*/ 328058970 w 475"/>
                    <a:gd name="T35" fmla="*/ 105548021 h 433"/>
                    <a:gd name="T36" fmla="*/ 344226352 w 475"/>
                    <a:gd name="T37" fmla="*/ 116117696 h 433"/>
                    <a:gd name="T38" fmla="*/ 359642933 w 475"/>
                    <a:gd name="T39" fmla="*/ 132039663 h 433"/>
                    <a:gd name="T40" fmla="*/ 375067409 w 475"/>
                    <a:gd name="T41" fmla="*/ 142622183 h 433"/>
                    <a:gd name="T42" fmla="*/ 390212106 w 475"/>
                    <a:gd name="T43" fmla="*/ 158214789 h 433"/>
                    <a:gd name="T44" fmla="*/ 405631149 w 475"/>
                    <a:gd name="T45" fmla="*/ 173999976 h 433"/>
                    <a:gd name="T46" fmla="*/ 199899803 w 475"/>
                    <a:gd name="T47" fmla="*/ 380868121 h 433"/>
                    <a:gd name="T48" fmla="*/ 189567190 w 475"/>
                    <a:gd name="T49" fmla="*/ 370278201 h 433"/>
                    <a:gd name="T50" fmla="*/ 184480760 w 475"/>
                    <a:gd name="T51" fmla="*/ 364943092 h 433"/>
                    <a:gd name="T52" fmla="*/ 174199629 w 475"/>
                    <a:gd name="T53" fmla="*/ 359601177 h 433"/>
                    <a:gd name="T54" fmla="*/ 169055902 w 475"/>
                    <a:gd name="T55" fmla="*/ 354353427 h 433"/>
                    <a:gd name="T56" fmla="*/ 158774729 w 475"/>
                    <a:gd name="T57" fmla="*/ 343763677 h 433"/>
                    <a:gd name="T58" fmla="*/ 148795235 w 475"/>
                    <a:gd name="T59" fmla="*/ 338431800 h 433"/>
                    <a:gd name="T60" fmla="*/ 143586401 w 475"/>
                    <a:gd name="T61" fmla="*/ 333196724 h 433"/>
                    <a:gd name="T62" fmla="*/ 133285280 w 475"/>
                    <a:gd name="T63" fmla="*/ 328232996 h 433"/>
                    <a:gd name="T64" fmla="*/ 122952328 w 475"/>
                    <a:gd name="T65" fmla="*/ 322838513 h 433"/>
                    <a:gd name="T66" fmla="*/ 117861229 w 475"/>
                    <a:gd name="T67" fmla="*/ 322838513 h 433"/>
                    <a:gd name="T68" fmla="*/ 107535832 w 475"/>
                    <a:gd name="T69" fmla="*/ 317643417 h 433"/>
                    <a:gd name="T70" fmla="*/ 97235390 w 475"/>
                    <a:gd name="T71" fmla="*/ 312276494 h 433"/>
                    <a:gd name="T72" fmla="*/ 87264872 w 475"/>
                    <a:gd name="T73" fmla="*/ 312276494 h 433"/>
                    <a:gd name="T74" fmla="*/ 76966977 w 475"/>
                    <a:gd name="T75" fmla="*/ 307061152 h 433"/>
                    <a:gd name="T76" fmla="*/ 66615053 w 475"/>
                    <a:gd name="T77" fmla="*/ 301686234 h 433"/>
                    <a:gd name="T78" fmla="*/ 56319237 w 475"/>
                    <a:gd name="T79" fmla="*/ 301686234 h 433"/>
                    <a:gd name="T80" fmla="*/ 45986328 w 475"/>
                    <a:gd name="T81" fmla="*/ 301686234 h 433"/>
                    <a:gd name="T82" fmla="*/ 40894284 w 475"/>
                    <a:gd name="T83" fmla="*/ 296492157 h 433"/>
                    <a:gd name="T84" fmla="*/ 30561544 w 475"/>
                    <a:gd name="T85" fmla="*/ 296492157 h 433"/>
                    <a:gd name="T86" fmla="*/ 20633208 w 475"/>
                    <a:gd name="T87" fmla="*/ 296492157 h 433"/>
                    <a:gd name="T88" fmla="*/ 10300460 w 475"/>
                    <a:gd name="T89" fmla="*/ 296492157 h 433"/>
                    <a:gd name="T90" fmla="*/ 0 w 475"/>
                    <a:gd name="T91" fmla="*/ 296492157 h 4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5"/>
                    <a:gd name="T139" fmla="*/ 0 h 433"/>
                    <a:gd name="T140" fmla="*/ 475 w 475"/>
                    <a:gd name="T141" fmla="*/ 433 h 4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5" h="433">
                      <a:moveTo>
                        <a:pt x="0" y="0"/>
                      </a:moveTo>
                      <a:lnTo>
                        <a:pt x="12" y="0"/>
                      </a:lnTo>
                      <a:lnTo>
                        <a:pt x="24" y="0"/>
                      </a:lnTo>
                      <a:lnTo>
                        <a:pt x="36" y="0"/>
                      </a:lnTo>
                      <a:lnTo>
                        <a:pt x="48" y="0"/>
                      </a:lnTo>
                      <a:lnTo>
                        <a:pt x="60" y="0"/>
                      </a:lnTo>
                      <a:lnTo>
                        <a:pt x="66" y="0"/>
                      </a:lnTo>
                      <a:lnTo>
                        <a:pt x="78" y="6"/>
                      </a:lnTo>
                      <a:lnTo>
                        <a:pt x="90" y="6"/>
                      </a:lnTo>
                      <a:lnTo>
                        <a:pt x="102" y="6"/>
                      </a:lnTo>
                      <a:lnTo>
                        <a:pt x="114" y="6"/>
                      </a:lnTo>
                      <a:lnTo>
                        <a:pt x="126" y="12"/>
                      </a:lnTo>
                      <a:lnTo>
                        <a:pt x="138" y="12"/>
                      </a:lnTo>
                      <a:lnTo>
                        <a:pt x="150" y="18"/>
                      </a:lnTo>
                      <a:lnTo>
                        <a:pt x="162" y="18"/>
                      </a:lnTo>
                      <a:lnTo>
                        <a:pt x="174" y="24"/>
                      </a:lnTo>
                      <a:lnTo>
                        <a:pt x="186" y="24"/>
                      </a:lnTo>
                      <a:lnTo>
                        <a:pt x="192" y="30"/>
                      </a:lnTo>
                      <a:lnTo>
                        <a:pt x="204" y="30"/>
                      </a:lnTo>
                      <a:lnTo>
                        <a:pt x="216" y="36"/>
                      </a:lnTo>
                      <a:lnTo>
                        <a:pt x="228" y="42"/>
                      </a:lnTo>
                      <a:lnTo>
                        <a:pt x="240" y="42"/>
                      </a:lnTo>
                      <a:lnTo>
                        <a:pt x="252" y="48"/>
                      </a:lnTo>
                      <a:lnTo>
                        <a:pt x="264" y="54"/>
                      </a:lnTo>
                      <a:lnTo>
                        <a:pt x="270" y="54"/>
                      </a:lnTo>
                      <a:lnTo>
                        <a:pt x="282" y="60"/>
                      </a:lnTo>
                      <a:lnTo>
                        <a:pt x="294" y="66"/>
                      </a:lnTo>
                      <a:lnTo>
                        <a:pt x="306" y="72"/>
                      </a:lnTo>
                      <a:lnTo>
                        <a:pt x="312" y="78"/>
                      </a:lnTo>
                      <a:lnTo>
                        <a:pt x="324" y="84"/>
                      </a:lnTo>
                      <a:lnTo>
                        <a:pt x="336" y="90"/>
                      </a:lnTo>
                      <a:lnTo>
                        <a:pt x="342" y="96"/>
                      </a:lnTo>
                      <a:lnTo>
                        <a:pt x="354" y="102"/>
                      </a:lnTo>
                      <a:lnTo>
                        <a:pt x="366" y="108"/>
                      </a:lnTo>
                      <a:lnTo>
                        <a:pt x="372" y="114"/>
                      </a:lnTo>
                      <a:lnTo>
                        <a:pt x="384" y="120"/>
                      </a:lnTo>
                      <a:lnTo>
                        <a:pt x="397" y="126"/>
                      </a:lnTo>
                      <a:lnTo>
                        <a:pt x="403" y="132"/>
                      </a:lnTo>
                      <a:lnTo>
                        <a:pt x="415" y="144"/>
                      </a:lnTo>
                      <a:lnTo>
                        <a:pt x="421" y="150"/>
                      </a:lnTo>
                      <a:lnTo>
                        <a:pt x="433" y="156"/>
                      </a:lnTo>
                      <a:lnTo>
                        <a:pt x="439" y="162"/>
                      </a:lnTo>
                      <a:lnTo>
                        <a:pt x="451" y="174"/>
                      </a:lnTo>
                      <a:lnTo>
                        <a:pt x="457" y="180"/>
                      </a:lnTo>
                      <a:lnTo>
                        <a:pt x="469" y="186"/>
                      </a:lnTo>
                      <a:lnTo>
                        <a:pt x="475" y="198"/>
                      </a:lnTo>
                      <a:lnTo>
                        <a:pt x="234" y="433"/>
                      </a:lnTo>
                      <a:lnTo>
                        <a:pt x="228" y="427"/>
                      </a:lnTo>
                      <a:lnTo>
                        <a:pt x="222" y="421"/>
                      </a:lnTo>
                      <a:lnTo>
                        <a:pt x="216" y="421"/>
                      </a:lnTo>
                      <a:lnTo>
                        <a:pt x="216" y="415"/>
                      </a:lnTo>
                      <a:lnTo>
                        <a:pt x="210" y="409"/>
                      </a:lnTo>
                      <a:lnTo>
                        <a:pt x="204" y="409"/>
                      </a:lnTo>
                      <a:lnTo>
                        <a:pt x="198" y="403"/>
                      </a:lnTo>
                      <a:lnTo>
                        <a:pt x="192" y="397"/>
                      </a:lnTo>
                      <a:lnTo>
                        <a:pt x="186" y="391"/>
                      </a:lnTo>
                      <a:lnTo>
                        <a:pt x="180" y="391"/>
                      </a:lnTo>
                      <a:lnTo>
                        <a:pt x="174" y="385"/>
                      </a:lnTo>
                      <a:lnTo>
                        <a:pt x="168" y="379"/>
                      </a:lnTo>
                      <a:lnTo>
                        <a:pt x="162" y="379"/>
                      </a:lnTo>
                      <a:lnTo>
                        <a:pt x="156" y="373"/>
                      </a:lnTo>
                      <a:lnTo>
                        <a:pt x="150" y="373"/>
                      </a:lnTo>
                      <a:lnTo>
                        <a:pt x="144" y="367"/>
                      </a:lnTo>
                      <a:lnTo>
                        <a:pt x="138" y="367"/>
                      </a:lnTo>
                      <a:lnTo>
                        <a:pt x="132" y="361"/>
                      </a:lnTo>
                      <a:lnTo>
                        <a:pt x="126" y="361"/>
                      </a:lnTo>
                      <a:lnTo>
                        <a:pt x="120" y="361"/>
                      </a:lnTo>
                      <a:lnTo>
                        <a:pt x="114" y="355"/>
                      </a:lnTo>
                      <a:lnTo>
                        <a:pt x="108" y="355"/>
                      </a:lnTo>
                      <a:lnTo>
                        <a:pt x="102" y="355"/>
                      </a:lnTo>
                      <a:lnTo>
                        <a:pt x="96" y="349"/>
                      </a:lnTo>
                      <a:lnTo>
                        <a:pt x="90" y="349"/>
                      </a:lnTo>
                      <a:lnTo>
                        <a:pt x="84" y="349"/>
                      </a:lnTo>
                      <a:lnTo>
                        <a:pt x="78" y="343"/>
                      </a:lnTo>
                      <a:lnTo>
                        <a:pt x="72" y="343"/>
                      </a:lnTo>
                      <a:lnTo>
                        <a:pt x="66" y="343"/>
                      </a:lnTo>
                      <a:lnTo>
                        <a:pt x="60" y="343"/>
                      </a:lnTo>
                      <a:lnTo>
                        <a:pt x="54" y="343"/>
                      </a:lnTo>
                      <a:lnTo>
                        <a:pt x="54" y="337"/>
                      </a:lnTo>
                      <a:lnTo>
                        <a:pt x="48" y="337"/>
                      </a:lnTo>
                      <a:lnTo>
                        <a:pt x="42" y="337"/>
                      </a:lnTo>
                      <a:lnTo>
                        <a:pt x="36" y="337"/>
                      </a:lnTo>
                      <a:lnTo>
                        <a:pt x="30" y="337"/>
                      </a:lnTo>
                      <a:lnTo>
                        <a:pt x="24" y="337"/>
                      </a:lnTo>
                      <a:lnTo>
                        <a:pt x="18" y="337"/>
                      </a:lnTo>
                      <a:lnTo>
                        <a:pt x="12" y="337"/>
                      </a:lnTo>
                      <a:lnTo>
                        <a:pt x="6" y="337"/>
                      </a:lnTo>
                      <a:lnTo>
                        <a:pt x="0" y="337"/>
                      </a:lnTo>
                      <a:lnTo>
                        <a:pt x="0" y="0"/>
                      </a:lnTo>
                      <a:close/>
                    </a:path>
                  </a:pathLst>
                </a:custGeom>
                <a:solidFill>
                  <a:srgbClr val="FFFF99"/>
                </a:solidFill>
                <a:ln>
                  <a:noFill/>
                </a:ln>
                <a:extLst>
                  <a:ext uri="{91240B29-F687-4F45-9708-019B960494DF}">
                    <a14:hiddenLine xmlns:a14="http://schemas.microsoft.com/office/drawing/2010/main" w="38100" cmpd="sng">
                      <a:solidFill>
                        <a:srgbClr val="000000"/>
                      </a:solidFill>
                      <a:prstDash val="solid"/>
                      <a:round/>
                      <a:headEnd/>
                      <a:tailEnd/>
                    </a14:hiddenLine>
                  </a:ext>
                </a:extLst>
              </p:spPr>
              <p:txBody>
                <a:bodyPr/>
                <a:lstStyle/>
                <a:p>
                  <a:pPr algn="ctr"/>
                  <a:endParaRPr lang="en-GB" dirty="0">
                    <a:latin typeface="Arial" panose="020B0604020202020204" pitchFamily="34" charset="0"/>
                    <a:cs typeface="Arial" panose="020B0604020202020204" pitchFamily="34" charset="0"/>
                  </a:endParaRPr>
                </a:p>
              </p:txBody>
            </p:sp>
            <p:sp>
              <p:nvSpPr>
                <p:cNvPr id="80" name="Text Box 24"/>
                <p:cNvSpPr txBox="1">
                  <a:spLocks noChangeArrowheads="1"/>
                </p:cNvSpPr>
                <p:nvPr/>
              </p:nvSpPr>
              <p:spPr bwMode="auto">
                <a:xfrm>
                  <a:off x="3329" y="2976"/>
                  <a:ext cx="746" cy="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1400" b="1" dirty="0">
                      <a:solidFill>
                        <a:srgbClr val="0000FF"/>
                      </a:solidFill>
                      <a:latin typeface="Arial" panose="020B0604020202020204" pitchFamily="34" charset="0"/>
                      <a:cs typeface="Arial" panose="020B0604020202020204" pitchFamily="34" charset="0"/>
                    </a:rPr>
                    <a:t>CE-7</a:t>
                  </a:r>
                </a:p>
                <a:p>
                  <a:pPr algn="ctr" eaLnBrk="1" hangingPunct="1"/>
                  <a:r>
                    <a:rPr lang="en-US" sz="1400" b="1" dirty="0">
                      <a:solidFill>
                        <a:srgbClr val="0000FF"/>
                      </a:solidFill>
                      <a:latin typeface="Arial" panose="020B0604020202020204" pitchFamily="34" charset="0"/>
                      <a:cs typeface="Arial" panose="020B0604020202020204" pitchFamily="34" charset="0"/>
                    </a:rPr>
                    <a:t>Surveillance</a:t>
                  </a:r>
                </a:p>
                <a:p>
                  <a:pPr algn="ctr" eaLnBrk="1" hangingPunct="1"/>
                  <a:r>
                    <a:rPr lang="en-US" sz="1400" b="1" dirty="0">
                      <a:solidFill>
                        <a:srgbClr val="0000FF"/>
                      </a:solidFill>
                      <a:latin typeface="Arial" panose="020B0604020202020204" pitchFamily="34" charset="0"/>
                      <a:cs typeface="Arial" panose="020B0604020202020204" pitchFamily="34" charset="0"/>
                    </a:rPr>
                    <a:t>obligations </a:t>
                  </a:r>
                </a:p>
              </p:txBody>
            </p:sp>
          </p:grpSp>
          <p:grpSp>
            <p:nvGrpSpPr>
              <p:cNvPr id="74" name="Group 25"/>
              <p:cNvGrpSpPr>
                <a:grpSpLocks/>
              </p:cNvGrpSpPr>
              <p:nvPr/>
            </p:nvGrpSpPr>
            <p:grpSpPr bwMode="auto">
              <a:xfrm>
                <a:off x="3702050" y="4989513"/>
                <a:ext cx="1852613" cy="1827213"/>
                <a:chOff x="2332" y="3143"/>
                <a:chExt cx="1167" cy="1151"/>
              </a:xfrm>
            </p:grpSpPr>
            <p:sp>
              <p:nvSpPr>
                <p:cNvPr id="77" name="Freeform 26"/>
                <p:cNvSpPr>
                  <a:spLocks/>
                </p:cNvSpPr>
                <p:nvPr/>
              </p:nvSpPr>
              <p:spPr bwMode="auto">
                <a:xfrm rot="1358871" flipV="1">
                  <a:off x="2332" y="3143"/>
                  <a:ext cx="1167" cy="1151"/>
                </a:xfrm>
                <a:custGeom>
                  <a:avLst/>
                  <a:gdLst>
                    <a:gd name="T0" fmla="*/ 10300460 w 475"/>
                    <a:gd name="T1" fmla="*/ 0 h 433"/>
                    <a:gd name="T2" fmla="*/ 30561544 w 475"/>
                    <a:gd name="T3" fmla="*/ 0 h 433"/>
                    <a:gd name="T4" fmla="*/ 51195331 w 475"/>
                    <a:gd name="T5" fmla="*/ 0 h 433"/>
                    <a:gd name="T6" fmla="*/ 66615053 w 475"/>
                    <a:gd name="T7" fmla="*/ 5334981 h 433"/>
                    <a:gd name="T8" fmla="*/ 87264872 w 475"/>
                    <a:gd name="T9" fmla="*/ 5334981 h 433"/>
                    <a:gd name="T10" fmla="*/ 107535832 w 475"/>
                    <a:gd name="T11" fmla="*/ 10589471 h 433"/>
                    <a:gd name="T12" fmla="*/ 128161671 w 475"/>
                    <a:gd name="T13" fmla="*/ 15924843 h 433"/>
                    <a:gd name="T14" fmla="*/ 148795235 w 475"/>
                    <a:gd name="T15" fmla="*/ 21171690 h 433"/>
                    <a:gd name="T16" fmla="*/ 163847578 w 475"/>
                    <a:gd name="T17" fmla="*/ 26511664 h 433"/>
                    <a:gd name="T18" fmla="*/ 184480760 w 475"/>
                    <a:gd name="T19" fmla="*/ 31741764 h 433"/>
                    <a:gd name="T20" fmla="*/ 205126292 w 475"/>
                    <a:gd name="T21" fmla="*/ 37081722 h 433"/>
                    <a:gd name="T22" fmla="*/ 225396976 w 475"/>
                    <a:gd name="T23" fmla="*/ 47663976 h 433"/>
                    <a:gd name="T24" fmla="*/ 240813303 w 475"/>
                    <a:gd name="T25" fmla="*/ 52634040 h 433"/>
                    <a:gd name="T26" fmla="*/ 261446951 w 475"/>
                    <a:gd name="T27" fmla="*/ 63216602 h 433"/>
                    <a:gd name="T28" fmla="*/ 276591649 w 475"/>
                    <a:gd name="T29" fmla="*/ 73786320 h 433"/>
                    <a:gd name="T30" fmla="*/ 292009164 w 475"/>
                    <a:gd name="T31" fmla="*/ 84375900 h 433"/>
                    <a:gd name="T32" fmla="*/ 312642303 w 475"/>
                    <a:gd name="T33" fmla="*/ 94958356 h 433"/>
                    <a:gd name="T34" fmla="*/ 328058970 w 475"/>
                    <a:gd name="T35" fmla="*/ 105548021 h 433"/>
                    <a:gd name="T36" fmla="*/ 344226352 w 475"/>
                    <a:gd name="T37" fmla="*/ 116117696 h 433"/>
                    <a:gd name="T38" fmla="*/ 359642933 w 475"/>
                    <a:gd name="T39" fmla="*/ 132039663 h 433"/>
                    <a:gd name="T40" fmla="*/ 375067409 w 475"/>
                    <a:gd name="T41" fmla="*/ 142622183 h 433"/>
                    <a:gd name="T42" fmla="*/ 390212106 w 475"/>
                    <a:gd name="T43" fmla="*/ 158214789 h 433"/>
                    <a:gd name="T44" fmla="*/ 405631149 w 475"/>
                    <a:gd name="T45" fmla="*/ 173999976 h 433"/>
                    <a:gd name="T46" fmla="*/ 199899803 w 475"/>
                    <a:gd name="T47" fmla="*/ 380868121 h 433"/>
                    <a:gd name="T48" fmla="*/ 189567190 w 475"/>
                    <a:gd name="T49" fmla="*/ 370278201 h 433"/>
                    <a:gd name="T50" fmla="*/ 184480760 w 475"/>
                    <a:gd name="T51" fmla="*/ 364943092 h 433"/>
                    <a:gd name="T52" fmla="*/ 174199629 w 475"/>
                    <a:gd name="T53" fmla="*/ 359601177 h 433"/>
                    <a:gd name="T54" fmla="*/ 169055902 w 475"/>
                    <a:gd name="T55" fmla="*/ 354353427 h 433"/>
                    <a:gd name="T56" fmla="*/ 158774729 w 475"/>
                    <a:gd name="T57" fmla="*/ 343763677 h 433"/>
                    <a:gd name="T58" fmla="*/ 148795235 w 475"/>
                    <a:gd name="T59" fmla="*/ 338431800 h 433"/>
                    <a:gd name="T60" fmla="*/ 143586401 w 475"/>
                    <a:gd name="T61" fmla="*/ 333196724 h 433"/>
                    <a:gd name="T62" fmla="*/ 133285280 w 475"/>
                    <a:gd name="T63" fmla="*/ 328232996 h 433"/>
                    <a:gd name="T64" fmla="*/ 122952328 w 475"/>
                    <a:gd name="T65" fmla="*/ 322838513 h 433"/>
                    <a:gd name="T66" fmla="*/ 117861229 w 475"/>
                    <a:gd name="T67" fmla="*/ 322838513 h 433"/>
                    <a:gd name="T68" fmla="*/ 107535832 w 475"/>
                    <a:gd name="T69" fmla="*/ 317643417 h 433"/>
                    <a:gd name="T70" fmla="*/ 97235390 w 475"/>
                    <a:gd name="T71" fmla="*/ 312276494 h 433"/>
                    <a:gd name="T72" fmla="*/ 87264872 w 475"/>
                    <a:gd name="T73" fmla="*/ 312276494 h 433"/>
                    <a:gd name="T74" fmla="*/ 76966977 w 475"/>
                    <a:gd name="T75" fmla="*/ 307061152 h 433"/>
                    <a:gd name="T76" fmla="*/ 66615053 w 475"/>
                    <a:gd name="T77" fmla="*/ 301686234 h 433"/>
                    <a:gd name="T78" fmla="*/ 56319237 w 475"/>
                    <a:gd name="T79" fmla="*/ 301686234 h 433"/>
                    <a:gd name="T80" fmla="*/ 45986328 w 475"/>
                    <a:gd name="T81" fmla="*/ 301686234 h 433"/>
                    <a:gd name="T82" fmla="*/ 40894284 w 475"/>
                    <a:gd name="T83" fmla="*/ 296492157 h 433"/>
                    <a:gd name="T84" fmla="*/ 30561544 w 475"/>
                    <a:gd name="T85" fmla="*/ 296492157 h 433"/>
                    <a:gd name="T86" fmla="*/ 20633208 w 475"/>
                    <a:gd name="T87" fmla="*/ 296492157 h 433"/>
                    <a:gd name="T88" fmla="*/ 10300460 w 475"/>
                    <a:gd name="T89" fmla="*/ 296492157 h 433"/>
                    <a:gd name="T90" fmla="*/ 0 w 475"/>
                    <a:gd name="T91" fmla="*/ 296492157 h 433"/>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475"/>
                    <a:gd name="T139" fmla="*/ 0 h 433"/>
                    <a:gd name="T140" fmla="*/ 475 w 475"/>
                    <a:gd name="T141" fmla="*/ 433 h 433"/>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475" h="433">
                      <a:moveTo>
                        <a:pt x="0" y="0"/>
                      </a:moveTo>
                      <a:lnTo>
                        <a:pt x="12" y="0"/>
                      </a:lnTo>
                      <a:lnTo>
                        <a:pt x="24" y="0"/>
                      </a:lnTo>
                      <a:lnTo>
                        <a:pt x="36" y="0"/>
                      </a:lnTo>
                      <a:lnTo>
                        <a:pt x="48" y="0"/>
                      </a:lnTo>
                      <a:lnTo>
                        <a:pt x="60" y="0"/>
                      </a:lnTo>
                      <a:lnTo>
                        <a:pt x="66" y="0"/>
                      </a:lnTo>
                      <a:lnTo>
                        <a:pt x="78" y="6"/>
                      </a:lnTo>
                      <a:lnTo>
                        <a:pt x="90" y="6"/>
                      </a:lnTo>
                      <a:lnTo>
                        <a:pt x="102" y="6"/>
                      </a:lnTo>
                      <a:lnTo>
                        <a:pt x="114" y="6"/>
                      </a:lnTo>
                      <a:lnTo>
                        <a:pt x="126" y="12"/>
                      </a:lnTo>
                      <a:lnTo>
                        <a:pt x="138" y="12"/>
                      </a:lnTo>
                      <a:lnTo>
                        <a:pt x="150" y="18"/>
                      </a:lnTo>
                      <a:lnTo>
                        <a:pt x="162" y="18"/>
                      </a:lnTo>
                      <a:lnTo>
                        <a:pt x="174" y="24"/>
                      </a:lnTo>
                      <a:lnTo>
                        <a:pt x="186" y="24"/>
                      </a:lnTo>
                      <a:lnTo>
                        <a:pt x="192" y="30"/>
                      </a:lnTo>
                      <a:lnTo>
                        <a:pt x="204" y="30"/>
                      </a:lnTo>
                      <a:lnTo>
                        <a:pt x="216" y="36"/>
                      </a:lnTo>
                      <a:lnTo>
                        <a:pt x="228" y="42"/>
                      </a:lnTo>
                      <a:lnTo>
                        <a:pt x="240" y="42"/>
                      </a:lnTo>
                      <a:lnTo>
                        <a:pt x="252" y="48"/>
                      </a:lnTo>
                      <a:lnTo>
                        <a:pt x="264" y="54"/>
                      </a:lnTo>
                      <a:lnTo>
                        <a:pt x="270" y="54"/>
                      </a:lnTo>
                      <a:lnTo>
                        <a:pt x="282" y="60"/>
                      </a:lnTo>
                      <a:lnTo>
                        <a:pt x="294" y="66"/>
                      </a:lnTo>
                      <a:lnTo>
                        <a:pt x="306" y="72"/>
                      </a:lnTo>
                      <a:lnTo>
                        <a:pt x="312" y="78"/>
                      </a:lnTo>
                      <a:lnTo>
                        <a:pt x="324" y="84"/>
                      </a:lnTo>
                      <a:lnTo>
                        <a:pt x="336" y="90"/>
                      </a:lnTo>
                      <a:lnTo>
                        <a:pt x="342" y="96"/>
                      </a:lnTo>
                      <a:lnTo>
                        <a:pt x="354" y="102"/>
                      </a:lnTo>
                      <a:lnTo>
                        <a:pt x="366" y="108"/>
                      </a:lnTo>
                      <a:lnTo>
                        <a:pt x="372" y="114"/>
                      </a:lnTo>
                      <a:lnTo>
                        <a:pt x="384" y="120"/>
                      </a:lnTo>
                      <a:lnTo>
                        <a:pt x="397" y="126"/>
                      </a:lnTo>
                      <a:lnTo>
                        <a:pt x="403" y="132"/>
                      </a:lnTo>
                      <a:lnTo>
                        <a:pt x="415" y="144"/>
                      </a:lnTo>
                      <a:lnTo>
                        <a:pt x="421" y="150"/>
                      </a:lnTo>
                      <a:lnTo>
                        <a:pt x="433" y="156"/>
                      </a:lnTo>
                      <a:lnTo>
                        <a:pt x="439" y="162"/>
                      </a:lnTo>
                      <a:lnTo>
                        <a:pt x="451" y="174"/>
                      </a:lnTo>
                      <a:lnTo>
                        <a:pt x="457" y="180"/>
                      </a:lnTo>
                      <a:lnTo>
                        <a:pt x="469" y="186"/>
                      </a:lnTo>
                      <a:lnTo>
                        <a:pt x="475" y="198"/>
                      </a:lnTo>
                      <a:lnTo>
                        <a:pt x="234" y="433"/>
                      </a:lnTo>
                      <a:lnTo>
                        <a:pt x="228" y="427"/>
                      </a:lnTo>
                      <a:lnTo>
                        <a:pt x="222" y="421"/>
                      </a:lnTo>
                      <a:lnTo>
                        <a:pt x="216" y="421"/>
                      </a:lnTo>
                      <a:lnTo>
                        <a:pt x="216" y="415"/>
                      </a:lnTo>
                      <a:lnTo>
                        <a:pt x="210" y="409"/>
                      </a:lnTo>
                      <a:lnTo>
                        <a:pt x="204" y="409"/>
                      </a:lnTo>
                      <a:lnTo>
                        <a:pt x="198" y="403"/>
                      </a:lnTo>
                      <a:lnTo>
                        <a:pt x="192" y="397"/>
                      </a:lnTo>
                      <a:lnTo>
                        <a:pt x="186" y="391"/>
                      </a:lnTo>
                      <a:lnTo>
                        <a:pt x="180" y="391"/>
                      </a:lnTo>
                      <a:lnTo>
                        <a:pt x="174" y="385"/>
                      </a:lnTo>
                      <a:lnTo>
                        <a:pt x="168" y="379"/>
                      </a:lnTo>
                      <a:lnTo>
                        <a:pt x="162" y="379"/>
                      </a:lnTo>
                      <a:lnTo>
                        <a:pt x="156" y="373"/>
                      </a:lnTo>
                      <a:lnTo>
                        <a:pt x="150" y="373"/>
                      </a:lnTo>
                      <a:lnTo>
                        <a:pt x="144" y="367"/>
                      </a:lnTo>
                      <a:lnTo>
                        <a:pt x="138" y="367"/>
                      </a:lnTo>
                      <a:lnTo>
                        <a:pt x="132" y="361"/>
                      </a:lnTo>
                      <a:lnTo>
                        <a:pt x="126" y="361"/>
                      </a:lnTo>
                      <a:lnTo>
                        <a:pt x="120" y="361"/>
                      </a:lnTo>
                      <a:lnTo>
                        <a:pt x="114" y="355"/>
                      </a:lnTo>
                      <a:lnTo>
                        <a:pt x="108" y="355"/>
                      </a:lnTo>
                      <a:lnTo>
                        <a:pt x="102" y="355"/>
                      </a:lnTo>
                      <a:lnTo>
                        <a:pt x="96" y="349"/>
                      </a:lnTo>
                      <a:lnTo>
                        <a:pt x="90" y="349"/>
                      </a:lnTo>
                      <a:lnTo>
                        <a:pt x="84" y="349"/>
                      </a:lnTo>
                      <a:lnTo>
                        <a:pt x="78" y="343"/>
                      </a:lnTo>
                      <a:lnTo>
                        <a:pt x="72" y="343"/>
                      </a:lnTo>
                      <a:lnTo>
                        <a:pt x="66" y="343"/>
                      </a:lnTo>
                      <a:lnTo>
                        <a:pt x="60" y="343"/>
                      </a:lnTo>
                      <a:lnTo>
                        <a:pt x="54" y="343"/>
                      </a:lnTo>
                      <a:lnTo>
                        <a:pt x="54" y="337"/>
                      </a:lnTo>
                      <a:lnTo>
                        <a:pt x="48" y="337"/>
                      </a:lnTo>
                      <a:lnTo>
                        <a:pt x="42" y="337"/>
                      </a:lnTo>
                      <a:lnTo>
                        <a:pt x="36" y="337"/>
                      </a:lnTo>
                      <a:lnTo>
                        <a:pt x="30" y="337"/>
                      </a:lnTo>
                      <a:lnTo>
                        <a:pt x="24" y="337"/>
                      </a:lnTo>
                      <a:lnTo>
                        <a:pt x="18" y="337"/>
                      </a:lnTo>
                      <a:lnTo>
                        <a:pt x="12" y="337"/>
                      </a:lnTo>
                      <a:lnTo>
                        <a:pt x="6" y="337"/>
                      </a:lnTo>
                      <a:lnTo>
                        <a:pt x="0" y="337"/>
                      </a:lnTo>
                      <a:lnTo>
                        <a:pt x="0" y="0"/>
                      </a:lnTo>
                      <a:close/>
                    </a:path>
                  </a:pathLst>
                </a:custGeom>
                <a:solidFill>
                  <a:srgbClr val="CCCCFF"/>
                </a:solidFill>
                <a:ln>
                  <a:noFill/>
                </a:ln>
                <a:extLst>
                  <a:ext uri="{91240B29-F687-4F45-9708-019B960494DF}">
                    <a14:hiddenLine xmlns:a14="http://schemas.microsoft.com/office/drawing/2010/main" w="38100" cmpd="sng">
                      <a:solidFill>
                        <a:srgbClr val="000000"/>
                      </a:solidFill>
                      <a:prstDash val="solid"/>
                      <a:round/>
                      <a:headEnd/>
                      <a:tailEnd/>
                    </a14:hiddenLine>
                  </a:ext>
                </a:extLst>
              </p:spPr>
              <p:txBody>
                <a:bodyPr/>
                <a:lstStyle/>
                <a:p>
                  <a:pPr algn="ctr"/>
                  <a:endParaRPr lang="en-GB" dirty="0">
                    <a:latin typeface="Arial" panose="020B0604020202020204" pitchFamily="34" charset="0"/>
                    <a:cs typeface="Arial" panose="020B0604020202020204" pitchFamily="34" charset="0"/>
                  </a:endParaRPr>
                </a:p>
              </p:txBody>
            </p:sp>
            <p:sp>
              <p:nvSpPr>
                <p:cNvPr id="78" name="Text Box 27"/>
                <p:cNvSpPr txBox="1">
                  <a:spLocks noChangeArrowheads="1"/>
                </p:cNvSpPr>
                <p:nvPr/>
              </p:nvSpPr>
              <p:spPr bwMode="auto">
                <a:xfrm>
                  <a:off x="2387" y="3287"/>
                  <a:ext cx="697" cy="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CE-8</a:t>
                  </a:r>
                </a:p>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Resolution </a:t>
                  </a:r>
                </a:p>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of safety</a:t>
                  </a:r>
                </a:p>
                <a:p>
                  <a:pPr algn="ctr" eaLnBrk="1" hangingPunct="1"/>
                  <a:r>
                    <a:rPr lang="en-US" sz="1400" b="1" dirty="0">
                      <a:solidFill>
                        <a:schemeClr val="accent4">
                          <a:lumMod val="50000"/>
                        </a:schemeClr>
                      </a:solidFill>
                      <a:latin typeface="Arial" panose="020B0604020202020204" pitchFamily="34" charset="0"/>
                      <a:cs typeface="Arial" panose="020B0604020202020204" pitchFamily="34" charset="0"/>
                    </a:rPr>
                    <a:t>concerns</a:t>
                  </a:r>
                </a:p>
              </p:txBody>
            </p:sp>
          </p:grpSp>
          <p:sp>
            <p:nvSpPr>
              <p:cNvPr id="75" name="Text Box 28"/>
              <p:cNvSpPr txBox="1">
                <a:spLocks noChangeArrowheads="1"/>
              </p:cNvSpPr>
              <p:nvPr/>
            </p:nvSpPr>
            <p:spPr bwMode="auto">
              <a:xfrm>
                <a:off x="3303608" y="3022600"/>
                <a:ext cx="2125621" cy="581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2800" b="1" dirty="0">
                    <a:solidFill>
                      <a:srgbClr val="660033"/>
                    </a:solidFill>
                    <a:latin typeface="Arial" panose="020B0604020202020204" pitchFamily="34" charset="0"/>
                    <a:cs typeface="Arial" panose="020B0604020202020204" pitchFamily="34" charset="0"/>
                  </a:rPr>
                  <a:t>ESTABLISH</a:t>
                </a:r>
              </a:p>
            </p:txBody>
          </p:sp>
          <p:sp>
            <p:nvSpPr>
              <p:cNvPr id="76" name="Text Box 29"/>
              <p:cNvSpPr txBox="1">
                <a:spLocks noChangeArrowheads="1"/>
              </p:cNvSpPr>
              <p:nvPr/>
            </p:nvSpPr>
            <p:spPr bwMode="auto">
              <a:xfrm>
                <a:off x="3278537" y="4136230"/>
                <a:ext cx="2272616" cy="581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r>
                  <a:rPr lang="en-US" sz="2800" b="1" dirty="0">
                    <a:solidFill>
                      <a:srgbClr val="660033"/>
                    </a:solidFill>
                    <a:latin typeface="Arial" panose="020B0604020202020204" pitchFamily="34" charset="0"/>
                    <a:cs typeface="Arial" panose="020B0604020202020204" pitchFamily="34" charset="0"/>
                  </a:rPr>
                  <a:t>IMPLEMENT</a:t>
                </a:r>
              </a:p>
            </p:txBody>
          </p:sp>
        </p:grpSp>
        <p:sp>
          <p:nvSpPr>
            <p:cNvPr id="62" name="Line 32"/>
            <p:cNvSpPr>
              <a:spLocks noChangeShapeType="1"/>
            </p:cNvSpPr>
            <p:nvPr/>
          </p:nvSpPr>
          <p:spPr bwMode="auto">
            <a:xfrm flipV="1">
              <a:off x="1785938" y="3762375"/>
              <a:ext cx="2590800" cy="1066800"/>
            </a:xfrm>
            <a:prstGeom prst="line">
              <a:avLst/>
            </a:prstGeom>
            <a:noFill/>
            <a:ln w="76200" cmpd="tri">
              <a:solidFill>
                <a:srgbClr val="660033"/>
              </a:solidFill>
              <a:miter lim="800000"/>
              <a:headEnd/>
              <a:tailEnd/>
            </a:ln>
            <a:extLst>
              <a:ext uri="{909E8E84-426E-40DD-AFC4-6F175D3DCCD1}">
                <a14:hiddenFill xmlns:a14="http://schemas.microsoft.com/office/drawing/2010/main">
                  <a:noFill/>
                </a14:hiddenFill>
              </a:ext>
            </a:extLst>
          </p:spPr>
          <p:txBody>
            <a:bodyPr wrap="none"/>
            <a:lstStyle/>
            <a:p>
              <a:pPr algn="ctr"/>
              <a:endParaRPr lang="en-GB" dirty="0">
                <a:latin typeface="Arial" panose="020B0604020202020204" pitchFamily="34" charset="0"/>
                <a:cs typeface="Arial" panose="020B0604020202020204" pitchFamily="34" charset="0"/>
              </a:endParaRPr>
            </a:p>
          </p:txBody>
        </p:sp>
        <p:sp>
          <p:nvSpPr>
            <p:cNvPr id="66" name="Line 32"/>
            <p:cNvSpPr>
              <a:spLocks noChangeShapeType="1"/>
            </p:cNvSpPr>
            <p:nvPr/>
          </p:nvSpPr>
          <p:spPr bwMode="auto">
            <a:xfrm>
              <a:off x="4342608" y="3762375"/>
              <a:ext cx="2653506" cy="1066800"/>
            </a:xfrm>
            <a:prstGeom prst="line">
              <a:avLst/>
            </a:prstGeom>
            <a:noFill/>
            <a:ln w="76200" cmpd="tri">
              <a:solidFill>
                <a:srgbClr val="660033"/>
              </a:solidFill>
              <a:miter lim="800000"/>
              <a:headEnd/>
              <a:tailEnd/>
            </a:ln>
            <a:extLst>
              <a:ext uri="{909E8E84-426E-40DD-AFC4-6F175D3DCCD1}">
                <a14:hiddenFill xmlns:a14="http://schemas.microsoft.com/office/drawing/2010/main">
                  <a:noFill/>
                </a14:hiddenFill>
              </a:ext>
            </a:extLst>
          </p:spPr>
          <p:txBody>
            <a:bodyPr wrap="none"/>
            <a:lstStyle/>
            <a:p>
              <a:pPr algn="ctr"/>
              <a:endParaRPr lang="en-GB" dirty="0">
                <a:latin typeface="Arial" panose="020B0604020202020204" pitchFamily="34" charset="0"/>
                <a:cs typeface="Arial" panose="020B0604020202020204" pitchFamily="34" charset="0"/>
              </a:endParaRPr>
            </a:p>
          </p:txBody>
        </p:sp>
      </p:grpSp>
      <p:pic>
        <p:nvPicPr>
          <p:cNvPr id="35" name="Picture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420372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226" y="411978"/>
            <a:ext cx="8596668" cy="830668"/>
          </a:xfrm>
        </p:spPr>
        <p:txBody>
          <a:bodyPr/>
          <a:lstStyle/>
          <a:p>
            <a:pPr algn="ctr"/>
            <a:r>
              <a:rPr lang="ms-MY" b="1" dirty="0" smtClean="0">
                <a:solidFill>
                  <a:schemeClr val="tx1"/>
                </a:solidFill>
                <a:latin typeface="Arial" panose="020B0604020202020204" pitchFamily="34" charset="0"/>
                <a:cs typeface="Arial" panose="020B0604020202020204" pitchFamily="34" charset="0"/>
              </a:rPr>
              <a:t>AUDIT PREPARATION</a:t>
            </a:r>
            <a:endParaRPr lang="ms-MY"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64029" y="1520824"/>
            <a:ext cx="10515600" cy="4450484"/>
          </a:xfrm>
        </p:spPr>
        <p:txBody>
          <a:bodyPr>
            <a:normAutofit/>
          </a:bodyPr>
          <a:lstStyle/>
          <a:p>
            <a:pPr>
              <a:buFont typeface="Wingdings" panose="05000000000000000000" pitchFamily="2" charset="2"/>
              <a:buChar char="q"/>
            </a:pPr>
            <a:r>
              <a:rPr lang="ms-MY" sz="3200" dirty="0" smtClean="0">
                <a:solidFill>
                  <a:schemeClr val="tx1"/>
                </a:solidFill>
                <a:latin typeface="Arial" panose="020B0604020202020204" pitchFamily="34" charset="0"/>
                <a:cs typeface="Arial" panose="020B0604020202020204" pitchFamily="34" charset="0"/>
              </a:rPr>
              <a:t>Completion/updates of the State Aviation Activity Questionnaire (SAAQ):</a:t>
            </a:r>
          </a:p>
          <a:p>
            <a:pPr>
              <a:buFont typeface="Wingdings" panose="05000000000000000000" pitchFamily="2" charset="2"/>
              <a:buChar char="q"/>
            </a:pPr>
            <a:r>
              <a:rPr lang="ms-MY" sz="3200" dirty="0" smtClean="0">
                <a:solidFill>
                  <a:schemeClr val="tx1"/>
                </a:solidFill>
                <a:latin typeface="Arial" panose="020B0604020202020204" pitchFamily="34" charset="0"/>
                <a:cs typeface="Arial" panose="020B0604020202020204" pitchFamily="34" charset="0"/>
              </a:rPr>
              <a:t>Completion/updates of the Compliance Checklist (CCs) through the Electronic Filing of Differences (EFOD) System;</a:t>
            </a:r>
          </a:p>
          <a:p>
            <a:pPr>
              <a:buFont typeface="Wingdings" panose="05000000000000000000" pitchFamily="2" charset="2"/>
              <a:buChar char="q"/>
            </a:pPr>
            <a:r>
              <a:rPr lang="ms-MY" sz="3200" dirty="0" smtClean="0">
                <a:solidFill>
                  <a:schemeClr val="tx1"/>
                </a:solidFill>
                <a:latin typeface="Arial" panose="020B0604020202020204" pitchFamily="34" charset="0"/>
                <a:cs typeface="Arial" panose="020B0604020202020204" pitchFamily="34" charset="0"/>
              </a:rPr>
              <a:t>Completion/updates of the USOAP CMA protocol Questionaires</a:t>
            </a:r>
          </a:p>
          <a:p>
            <a:pPr marL="0" indent="0">
              <a:buNone/>
            </a:pPr>
            <a:endParaRPr lang="ms-MY" sz="3200"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1135864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08958" y="316525"/>
            <a:ext cx="8596668" cy="855783"/>
          </a:xfrm>
        </p:spPr>
        <p:txBody>
          <a:bodyPr/>
          <a:lstStyle/>
          <a:p>
            <a:pPr algn="ctr"/>
            <a:r>
              <a:rPr lang="en-US" b="1" dirty="0" smtClean="0">
                <a:solidFill>
                  <a:schemeClr val="tx1"/>
                </a:solidFill>
                <a:latin typeface="Arial" panose="020B0604020202020204" pitchFamily="34" charset="0"/>
                <a:cs typeface="Arial" panose="020B0604020202020204" pitchFamily="34" charset="0"/>
              </a:rPr>
              <a:t>CONDUCT OF AUDIT: PQs</a:t>
            </a:r>
            <a:endParaRPr lang="en-GB" b="1" dirty="0">
              <a:solidFill>
                <a:schemeClr val="tx1"/>
              </a:solidFill>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a:xfrm>
            <a:off x="1212596" y="1399042"/>
            <a:ext cx="9193500" cy="5032931"/>
          </a:xfrm>
        </p:spPr>
        <p:txBody>
          <a:bodyPr>
            <a:noAutofit/>
          </a:bodyPr>
          <a:lstStyle/>
          <a:p>
            <a:pPr marL="0" indent="0">
              <a:spcBef>
                <a:spcPts val="0"/>
              </a:spcBef>
              <a:buNone/>
              <a:defRPr/>
            </a:pPr>
            <a:r>
              <a:rPr lang="en-US" sz="2800" dirty="0" smtClean="0">
                <a:solidFill>
                  <a:schemeClr val="tx1"/>
                </a:solidFill>
                <a:latin typeface="Arial" panose="020B0604020202020204" pitchFamily="34" charset="0"/>
                <a:cs typeface="Arial" panose="020B0604020202020204" pitchFamily="34" charset="0"/>
              </a:rPr>
              <a:t>Protocol Questions (PQs)</a:t>
            </a:r>
          </a:p>
          <a:p>
            <a:pPr marL="342000" lvl="1" indent="-342000">
              <a:spcBef>
                <a:spcPts val="0"/>
              </a:spcBef>
              <a:defRPr/>
            </a:pPr>
            <a:r>
              <a:rPr lang="en-US" sz="2800" dirty="0" smtClean="0">
                <a:solidFill>
                  <a:schemeClr val="tx1"/>
                </a:solidFill>
                <a:latin typeface="Arial" panose="020B0604020202020204" pitchFamily="34" charset="0"/>
                <a:cs typeface="Arial" panose="020B0604020202020204" pitchFamily="34" charset="0"/>
              </a:rPr>
              <a:t>Standardize conduct of audits to ensure </a:t>
            </a:r>
            <a:r>
              <a:rPr lang="en-US" sz="2800" dirty="0">
                <a:solidFill>
                  <a:schemeClr val="tx1"/>
                </a:solidFill>
                <a:latin typeface="Arial" panose="020B0604020202020204" pitchFamily="34" charset="0"/>
                <a:cs typeface="Arial" panose="020B0604020202020204" pitchFamily="34" charset="0"/>
              </a:rPr>
              <a:t>transparency, quality and </a:t>
            </a:r>
            <a:r>
              <a:rPr lang="en-US" sz="2800" dirty="0" smtClean="0">
                <a:solidFill>
                  <a:schemeClr val="tx1"/>
                </a:solidFill>
                <a:latin typeface="Arial" panose="020B0604020202020204" pitchFamily="34" charset="0"/>
                <a:cs typeface="Arial" panose="020B0604020202020204" pitchFamily="34" charset="0"/>
              </a:rPr>
              <a:t>reliability</a:t>
            </a:r>
          </a:p>
          <a:p>
            <a:pPr marL="342000" lvl="1" indent="-342000">
              <a:spcBef>
                <a:spcPts val="0"/>
              </a:spcBef>
              <a:defRPr/>
            </a:pPr>
            <a:r>
              <a:rPr lang="en-US" sz="2800" dirty="0" smtClean="0">
                <a:solidFill>
                  <a:schemeClr val="tx1"/>
                </a:solidFill>
                <a:latin typeface="Arial" panose="020B0604020202020204" pitchFamily="34" charset="0"/>
                <a:cs typeface="Arial" panose="020B0604020202020204" pitchFamily="34" charset="0"/>
              </a:rPr>
              <a:t>“Not satisfactory” PQ is reflected in LEI</a:t>
            </a:r>
          </a:p>
          <a:p>
            <a:pPr marL="342000" lvl="1" indent="-342000">
              <a:spcBef>
                <a:spcPts val="0"/>
              </a:spcBef>
              <a:defRPr/>
            </a:pPr>
            <a:r>
              <a:rPr lang="en-US" sz="2800" dirty="0" smtClean="0">
                <a:solidFill>
                  <a:schemeClr val="tx1"/>
                </a:solidFill>
                <a:latin typeface="Arial" panose="020B0604020202020204" pitchFamily="34" charset="0"/>
                <a:cs typeface="Arial" panose="020B0604020202020204" pitchFamily="34" charset="0"/>
              </a:rPr>
              <a:t>Evidence-based approach:</a:t>
            </a:r>
          </a:p>
          <a:p>
            <a:pPr marL="913500" lvl="3" indent="-342000">
              <a:spcBef>
                <a:spcPts val="0"/>
              </a:spcBef>
              <a:defRPr/>
            </a:pPr>
            <a:r>
              <a:rPr lang="en-US" sz="2800" b="1" dirty="0">
                <a:solidFill>
                  <a:srgbClr val="7030A0"/>
                </a:solidFill>
                <a:latin typeface="Arial" panose="020B0604020202020204" pitchFamily="34" charset="0"/>
                <a:cs typeface="Arial" panose="020B0604020202020204" pitchFamily="34" charset="0"/>
              </a:rPr>
              <a:t>Show me</a:t>
            </a:r>
          </a:p>
          <a:p>
            <a:pPr marL="913500" lvl="3" indent="-342000">
              <a:spcBef>
                <a:spcPts val="0"/>
              </a:spcBef>
              <a:defRPr/>
            </a:pPr>
            <a:r>
              <a:rPr lang="en-US" sz="2800" b="1" dirty="0">
                <a:solidFill>
                  <a:srgbClr val="7030A0"/>
                </a:solidFill>
                <a:latin typeface="Arial" panose="020B0604020202020204" pitchFamily="34" charset="0"/>
                <a:cs typeface="Arial" panose="020B0604020202020204" pitchFamily="34" charset="0"/>
              </a:rPr>
              <a:t>Lack of evidence = PQ finding</a:t>
            </a:r>
          </a:p>
          <a:p>
            <a:pPr lvl="0">
              <a:spcBef>
                <a:spcPts val="0"/>
              </a:spcBef>
            </a:pPr>
            <a:r>
              <a:rPr lang="en-US" sz="2800" dirty="0">
                <a:solidFill>
                  <a:schemeClr val="tx1"/>
                </a:solidFill>
                <a:latin typeface="Arial" panose="020B0604020202020204" pitchFamily="34" charset="0"/>
                <a:cs typeface="Arial" panose="020B0604020202020204" pitchFamily="34" charset="0"/>
              </a:rPr>
              <a:t>O</a:t>
            </a:r>
            <a:r>
              <a:rPr lang="en-US" sz="2800" dirty="0" smtClean="0">
                <a:solidFill>
                  <a:schemeClr val="tx1"/>
                </a:solidFill>
                <a:latin typeface="Arial" panose="020B0604020202020204" pitchFamily="34" charset="0"/>
                <a:cs typeface="Arial" panose="020B0604020202020204" pitchFamily="34" charset="0"/>
              </a:rPr>
              <a:t>ver </a:t>
            </a:r>
            <a:r>
              <a:rPr lang="en-US" sz="2800" dirty="0">
                <a:solidFill>
                  <a:schemeClr val="tx1"/>
                </a:solidFill>
                <a:latin typeface="Arial" panose="020B0604020202020204" pitchFamily="34" charset="0"/>
                <a:cs typeface="Arial" panose="020B0604020202020204" pitchFamily="34" charset="0"/>
              </a:rPr>
              <a:t>10,000 SARPs in the CC/EFOD database (in the 19 ICAO Annexes) </a:t>
            </a:r>
            <a:r>
              <a:rPr lang="en-US" sz="2800" dirty="0" smtClean="0">
                <a:solidFill>
                  <a:schemeClr val="tx1"/>
                </a:solidFill>
                <a:latin typeface="Arial" panose="020B0604020202020204" pitchFamily="34" charset="0"/>
                <a:cs typeface="Arial" panose="020B0604020202020204" pitchFamily="34" charset="0"/>
              </a:rPr>
              <a:t>(Annex 13 – 120 SARPs)</a:t>
            </a:r>
            <a:endParaRPr lang="en-US" sz="2800" dirty="0">
              <a:solidFill>
                <a:schemeClr val="tx1"/>
              </a:solidFill>
              <a:latin typeface="Arial" panose="020B0604020202020204" pitchFamily="34" charset="0"/>
              <a:cs typeface="Arial" panose="020B0604020202020204" pitchFamily="34" charset="0"/>
            </a:endParaRPr>
          </a:p>
          <a:p>
            <a:pPr lvl="0">
              <a:spcBef>
                <a:spcPts val="0"/>
              </a:spcBef>
            </a:pPr>
            <a:r>
              <a:rPr lang="en-US" sz="2800" dirty="0">
                <a:solidFill>
                  <a:schemeClr val="tx1"/>
                </a:solidFill>
                <a:latin typeface="Arial" panose="020B0604020202020204" pitchFamily="34" charset="0"/>
                <a:cs typeface="Arial" panose="020B0604020202020204" pitchFamily="34" charset="0"/>
              </a:rPr>
              <a:t>A total of 1099 PQs </a:t>
            </a:r>
            <a:r>
              <a:rPr lang="en-US" sz="2800" dirty="0" smtClean="0">
                <a:solidFill>
                  <a:schemeClr val="tx1"/>
                </a:solidFill>
                <a:latin typeface="Arial" panose="020B0604020202020204" pitchFamily="34" charset="0"/>
                <a:cs typeface="Arial" panose="020B0604020202020204" pitchFamily="34" charset="0"/>
              </a:rPr>
              <a:t>(AIG 109 PQs)</a:t>
            </a:r>
            <a:endParaRPr lang="en-US" sz="2800" dirty="0">
              <a:solidFill>
                <a:schemeClr val="tx1"/>
              </a:solidFill>
              <a:latin typeface="Arial" panose="020B0604020202020204" pitchFamily="34" charset="0"/>
              <a:cs typeface="Arial" panose="020B0604020202020204" pitchFamily="34" charset="0"/>
            </a:endParaRPr>
          </a:p>
          <a:p>
            <a:pPr marL="913500" lvl="3" indent="-342000">
              <a:spcBef>
                <a:spcPts val="0"/>
              </a:spcBef>
              <a:defRPr/>
            </a:pPr>
            <a:endParaRPr lang="en-US" sz="2800" b="1" dirty="0">
              <a:solidFill>
                <a:schemeClr val="tx1"/>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108" y="82061"/>
            <a:ext cx="1302174" cy="1407681"/>
          </a:xfrm>
          <a:prstGeom prst="rect">
            <a:avLst/>
          </a:prstGeom>
        </p:spPr>
      </p:pic>
    </p:spTree>
    <p:extLst>
      <p:ext uri="{BB962C8B-B14F-4D97-AF65-F5344CB8AC3E}">
        <p14:creationId xmlns:p14="http://schemas.microsoft.com/office/powerpoint/2010/main" val="2246201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43174" y="247650"/>
            <a:ext cx="7674691" cy="989595"/>
          </a:xfrm>
        </p:spPr>
        <p:txBody>
          <a:bodyPr>
            <a:normAutofit/>
          </a:bodyPr>
          <a:lstStyle/>
          <a:p>
            <a:r>
              <a:rPr lang="en-US" dirty="0" smtClean="0">
                <a:solidFill>
                  <a:schemeClr val="tx1"/>
                </a:solidFill>
              </a:rPr>
              <a:t>Protocol Question — Example</a:t>
            </a:r>
            <a:endParaRPr lang="en-GB" dirty="0">
              <a:solidFill>
                <a:schemeClr val="tx1"/>
              </a:solidFill>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13661" y="1112063"/>
            <a:ext cx="8340799" cy="498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ular Callout 6"/>
          <p:cNvSpPr/>
          <p:nvPr/>
        </p:nvSpPr>
        <p:spPr>
          <a:xfrm>
            <a:off x="2639616" y="2852937"/>
            <a:ext cx="1523196" cy="327938"/>
          </a:xfrm>
          <a:prstGeom prst="wedgeRectCallout">
            <a:avLst>
              <a:gd name="adj1" fmla="val -59995"/>
              <a:gd name="adj2" fmla="val -10098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ICAO Reference</a:t>
            </a:r>
            <a:endParaRPr lang="en-GB" sz="16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7648" y="4758156"/>
            <a:ext cx="2195512" cy="1042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23792" y="3773564"/>
            <a:ext cx="2163762" cy="984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48128" y="3180876"/>
            <a:ext cx="2316162" cy="1400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680177" y="1976341"/>
            <a:ext cx="2294111" cy="732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39893" y="4887852"/>
            <a:ext cx="2152650" cy="1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42260" y="2769893"/>
            <a:ext cx="1975606" cy="585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37235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727</TotalTime>
  <Words>941</Words>
  <Application>Microsoft Office PowerPoint</Application>
  <PresentationFormat>Custom</PresentationFormat>
  <Paragraphs>226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Facet</vt:lpstr>
      <vt:lpstr>PowerPoint Presentation</vt:lpstr>
      <vt:lpstr>SUMMARY</vt:lpstr>
      <vt:lpstr>USOAP CMA</vt:lpstr>
      <vt:lpstr>AUDIT AREAS</vt:lpstr>
      <vt:lpstr>SCOPE/CONDUCT OF AUDIT</vt:lpstr>
      <vt:lpstr>CRITICAL ELEMENTS (CEs)</vt:lpstr>
      <vt:lpstr>AUDIT PREPARATION</vt:lpstr>
      <vt:lpstr>CONDUCT OF AUDIT: PQs</vt:lpstr>
      <vt:lpstr>Protocol Question — Example</vt:lpstr>
      <vt:lpstr>PICTURE OF AUDIT SESSION AT AAIB OFFICE 2nd to 12th May 2016</vt:lpstr>
      <vt:lpstr>AUDIT RESULT – NON SAT</vt:lpstr>
      <vt:lpstr>AUDIT RESULT - NON SAT</vt:lpstr>
      <vt:lpstr>AUDIT RESULT - NON SAT</vt:lpstr>
      <vt:lpstr>AUDIT RESULT – NON SAT</vt:lpstr>
      <vt:lpstr>Audit Results based on PQs for Effective Implementation</vt:lpstr>
      <vt:lpstr>DRAFT REPORT </vt:lpstr>
      <vt:lpstr>FINAL REPORT  </vt:lpstr>
      <vt:lpstr>EFFECTIVE IMPLEMENTATION BY AREA</vt:lpstr>
      <vt:lpstr>CORRECTIVE ACTION PLAN    </vt:lpstr>
      <vt:lpstr>PowerPoint Presentation</vt:lpstr>
      <vt:lpstr>     AAIB CHALLENGES</vt:lpstr>
      <vt:lpstr>THANK YOU  ANY QUESTION...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Yahaya Bin Abdul Rahman, Kapt Dato'</dc:creator>
  <cp:lastModifiedBy>USER</cp:lastModifiedBy>
  <cp:revision>51</cp:revision>
  <cp:lastPrinted>2017-07-24T04:30:46Z</cp:lastPrinted>
  <dcterms:created xsi:type="dcterms:W3CDTF">2017-07-20T02:40:21Z</dcterms:created>
  <dcterms:modified xsi:type="dcterms:W3CDTF">2018-12-19T11:56:40Z</dcterms:modified>
</cp:coreProperties>
</file>