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09" r:id="rId3"/>
    <p:sldId id="406" r:id="rId4"/>
    <p:sldId id="392" r:id="rId5"/>
    <p:sldId id="395" r:id="rId6"/>
    <p:sldId id="393" r:id="rId7"/>
    <p:sldId id="407" r:id="rId8"/>
    <p:sldId id="408" r:id="rId9"/>
    <p:sldId id="396" r:id="rId10"/>
    <p:sldId id="400" r:id="rId11"/>
    <p:sldId id="397" r:id="rId12"/>
    <p:sldId id="403" r:id="rId13"/>
    <p:sldId id="405" r:id="rId14"/>
    <p:sldId id="398" r:id="rId15"/>
    <p:sldId id="401" r:id="rId16"/>
    <p:sldId id="402" r:id="rId17"/>
    <p:sldId id="404" r:id="rId18"/>
    <p:sldId id="3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836D9-0274-4918-8533-B7E752B1481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9C46-8D24-4521-9796-E5A341FEF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9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A0C4-2BB8-4456-9085-653CCA5E631F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8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D038-CB5D-4082-BF2C-96A5D97D0574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52D2-C5F7-451F-90F2-26CB775C4491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5310-C499-404C-A7F3-F1A5322B458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5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3B73-56FE-4010-9A2E-EF51162CEE1D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617F-8CF0-46E2-89C2-54DA97312C85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9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94AC-DE3E-406E-9397-C153CAA8377D}" type="datetime1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8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D2FB-8D2A-4737-9F5F-FD98C7029B6B}" type="datetime1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2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A400-9C67-4E87-BEED-F8C7DCD314C4}" type="datetime1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6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2A9F-558C-40A1-BF98-B8980D2D566D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1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5830-FE0D-494B-9EA9-CDA1BC6044EE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4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49AF-5254-4013-B85D-7512750396B5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08EC-B24C-4139-B7C7-E54B8E475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2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5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141157"/>
            <a:ext cx="3717814" cy="7732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4450"/>
            <a:ext cx="1685925" cy="2114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60070" y="3657600"/>
            <a:ext cx="24897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ZULKEFLI BIN HJ HARUN</a:t>
            </a:r>
            <a:endParaRPr lang="en-US" dirty="0"/>
          </a:p>
          <a:p>
            <a:pPr algn="ctr"/>
            <a:r>
              <a:rPr lang="en-US" sz="2000" b="1" dirty="0" smtClean="0"/>
              <a:t>UniKL MIAT </a:t>
            </a:r>
            <a:endParaRPr lang="en-MY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1342072"/>
            <a:ext cx="49616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ACADEMIC QUALIFICATION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MSc in Engineering Business Management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Certificate of Aircraft Maintenance Technology</a:t>
            </a:r>
          </a:p>
          <a:p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(FAR Part 65 Airframe &amp; Powerplant Maintenance Program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BSc in Electrical Engineering</a:t>
            </a:r>
            <a:endParaRPr lang="en-MY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2956679"/>
            <a:ext cx="55899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WORKING EXPERIENCE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Specialist  UniKL MIAT  (2001 – present)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Section Heads CHAMPS  - Center of Helicopter and Aircraft </a:t>
            </a:r>
          </a:p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Maintenance Professional  (UniKL  MIAT :2013 – 2016)</a:t>
            </a:r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Training Manager for  EASA Part 147 Direct Approval </a:t>
            </a:r>
          </a:p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(UniKL MIAT : 2012 –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Training Manager representative Part 147 Outpost Airbus Helicopter</a:t>
            </a:r>
          </a:p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(UniKL MIAT: 2012 –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Training Manager representative Part 147 Extended Workbench </a:t>
            </a:r>
          </a:p>
          <a:p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</a:t>
            </a:r>
            <a:r>
              <a:rPr lang="en-US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Aerobildung</a:t>
            </a: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GmbH. (UniKL MIAT: 2008 –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Section Head Airframe &amp; Powerplant (UniKL MIAT : 2003 – 2006)</a:t>
            </a:r>
            <a:endParaRPr lang="en-MY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5" name="Picture 2" descr="C:\Users\m14t-staff\Pictures\logo Unik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5" y="470259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9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41009"/>
              </p:ext>
            </p:extLst>
          </p:nvPr>
        </p:nvGraphicFramePr>
        <p:xfrm>
          <a:off x="1041669" y="1447800"/>
          <a:ext cx="6959331" cy="406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711"/>
                <a:gridCol w="703629"/>
                <a:gridCol w="703629"/>
                <a:gridCol w="703629"/>
                <a:gridCol w="703629"/>
                <a:gridCol w="76959"/>
                <a:gridCol w="703629"/>
                <a:gridCol w="703629"/>
                <a:gridCol w="703629"/>
                <a:gridCol w="703629"/>
                <a:gridCol w="703629"/>
              </a:tblGrid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MY" sz="1200" u="none" strike="noStrike">
                          <a:effectLst/>
                        </a:rPr>
                        <a:t>FAR Part 147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MY" sz="1200" u="none" strike="noStrike">
                          <a:effectLst/>
                        </a:rPr>
                        <a:t>EASA Part 147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47625">
                <a:tc gridSpan="11">
                  <a:txBody>
                    <a:bodyPr/>
                    <a:lstStyle/>
                    <a:p>
                      <a:pPr algn="ctr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Subpart A : General 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SECTION A Technical Requirements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Subpart A - General 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147.1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Applicability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147.A.05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Scope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147.3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Certificate required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147.A.10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General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147.5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Application and issue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147.A.15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Application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147.7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Duration of certificates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147.8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Employmwnt of former FAA employees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150">
                <a:tc gridSpan="11">
                  <a:txBody>
                    <a:bodyPr/>
                    <a:lstStyle/>
                    <a:p>
                      <a:pPr algn="ctr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Subpart B - Certification Requirments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Subpart B- Organisational Requirements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147.11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Rating 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147.A.100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Facility requirements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147.13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Facilities, equipments, and material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147.A.105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Personnel requirements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requirements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147.A.110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Records of instructors, examiners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147.15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Space requirements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and assessors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147.17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Instructional equipments requirements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147.A.115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Instructional equipment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147.19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Materials, Special tools, shop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147.A.120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Maintenance Training Materials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equipment requirements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147.A.125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Records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147.21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General curriculum requirements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147.A.130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Training procedure and quality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200" u="none" strike="noStrike">
                          <a:effectLst/>
                        </a:rPr>
                        <a:t>147.23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Instructor requirements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system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147.A.135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Examination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>
                          <a:effectLst/>
                        </a:rPr>
                        <a:t> </a:t>
                      </a:r>
                      <a:endParaRPr lang="en-MY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200" u="none" strike="noStrike" dirty="0">
                          <a:effectLst/>
                        </a:rPr>
                        <a:t> </a:t>
                      </a:r>
                      <a:endParaRPr lang="en-M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0" y="793715"/>
            <a:ext cx="22748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Part 147 - Comparison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703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png;base64,iVBORw0KGgoAAAANSUhEUgAAAHgAAABQCAMAAADlRUG7AAAAb1BMVEX////tKTnsABjtJzftJDXsFyzsEyntIDL+8vPsHC/wVWD4ub3sDSb70tX1lJr6z9LsACDycXruNUP95uj1nqT3sbbxZG7xXGfwTFn6ys3/+Pn5v8P84OLrAA/3qa72pKrzgoryeIDvRFHuPEn1jZVBiMnJAAACAElEQVRoge2XaY+yMBCAqVNaKkWO5ZRV8cX//xtfehhgPfZLK8lmnpg4JYGHDtMrIBsRoPgOTHxcDJxlpBiJDKk3+RMxMHGtvqLoeIzOTeHL/CgW9BIFiuTWjoUn7aMYstxqWyao+syesv1DDNlZa4NhZ4W0qal/MchYa6M9s1fCU3zZCQ+dXoul6e9xL+yLFHEaRWnlocRWYpGbPF/D+xVaJEHQFR6SvRQD+dLeWM7XWBkEt/DhNrfi8GASPVLzGgqZ1HmvE++41wsxUNPhSneY16aaRyH0aKZ1zj2JeW2+cMPV7HXqy1MIuuPqp6pbtz2Iw9IMJQmTKk6OUXK2+Z7+KtWuiDvzQiwTLe5UpoFOjX5en4CnU9uhdyEG/q3FZz13sPO6mlV1H1xW90JsB1OpH8/SfR6Lhbhr6t5ldb0Sk5GL1dI0cu50qXqValvNMz/b7sSr4rIyeIw8iBfDydr+3RcHaN12l7ycQJSMynIIqY6YjfyI11MmFE373bWNiZJURZ7E60UC4KIaBzFF+huUTqfqN8siZNN7XOU9GjKn3ncbAZb2SaUj2fVdz57d7khM5GXe+kAxhHxQxawidnOb6XebPeAA1jZHnsRPtre++H1D/yHxZkcYst2hjZhjKnz+mGrlWxzMP8F24t1GBAiCIAiCIAiCIAiCIAjyB/gPPi8nz3F4lvIAAAAASUVORK5CYII="/>
          <p:cNvSpPr>
            <a:spLocks noChangeAspect="1" noChangeArrowheads="1"/>
          </p:cNvSpPr>
          <p:nvPr/>
        </p:nvSpPr>
        <p:spPr bwMode="auto">
          <a:xfrm>
            <a:off x="155575" y="-365125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AutoShape 4" descr="data:image/png;base64,iVBORw0KGgoAAAANSUhEUgAAAHgAAABQCAMAAADlRUG7AAAAb1BMVEX////tKTnsABjtJzftJDXsFyzsEyntIDL+8vPsHC/wVWD4ub3sDSb70tX1lJr6z9LsACDycXruNUP95uj1nqT3sbbxZG7xXGfwTFn6ys3/+Pn5v8P84OLrAA/3qa72pKrzgoryeIDvRFHuPEn1jZVBiMnJAAACAElEQVRoge2XaY+yMBCAqVNaKkWO5ZRV8cX//xtfehhgPfZLK8lmnpg4JYGHDtMrIBsRoPgOTHxcDJxlpBiJDKk3+RMxMHGtvqLoeIzOTeHL/CgW9BIFiuTWjoUn7aMYstxqWyao+syesv1DDNlZa4NhZ4W0qal/MchYa6M9s1fCU3zZCQ+dXoul6e9xL+yLFHEaRWnlocRWYpGbPF/D+xVaJEHQFR6SvRQD+dLeWM7XWBkEt/DhNrfi8GASPVLzGgqZ1HmvE++41wsxUNPhSneY16aaRyH0aKZ1zj2JeW2+cMPV7HXqy1MIuuPqp6pbtz2Iw9IMJQmTKk6OUXK2+Z7+KtWuiDvzQiwTLe5UpoFOjX5en4CnU9uhdyEG/q3FZz13sPO6mlV1H1xW90JsB1OpH8/SfR6Lhbhr6t5ldb0Sk5GL1dI0cu50qXqValvNMz/b7sSr4rIyeIw8iBfDydr+3RcHaN12l7ycQJSMynIIqY6YjfyI11MmFE373bWNiZJURZ7E60UC4KIaBzFF+huUTqfqN8siZNN7XOU9GjKn3ncbAZb2SaUj2fVdz57d7khM5GXe+kAxhHxQxawidnOb6XebPeAA1jZHnsRPtre++H1D/yHxZkcYst2hjZhjKnz+mGrlWxzMP8F24t1GBAiCIAiCIAiCIAiCIAjyB/gPPi8nz3F4lvIAAAAASUVORK5CYII="/>
          <p:cNvSpPr>
            <a:spLocks noChangeAspect="1" noChangeArrowheads="1"/>
          </p:cNvSpPr>
          <p:nvPr/>
        </p:nvSpPr>
        <p:spPr bwMode="auto">
          <a:xfrm>
            <a:off x="307975" y="-212725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AutoShape 6" descr="data:image/png;base64,iVBORw0KGgoAAAANSUhEUgAAAHgAAABQCAMAAADlRUG7AAAAb1BMVEX////tKTnsABjtJzftJDXsFyzsEyntIDL+8vPsHC/wVWD4ub3sDSb70tX1lJr6z9LsACDycXruNUP95uj1nqT3sbbxZG7xXGfwTFn6ys3/+Pn5v8P84OLrAA/3qa72pKrzgoryeIDvRFHuPEn1jZVBiMnJAAACAElEQVRoge2XaY+yMBCAqVNaKkWO5ZRV8cX//xtfehhgPfZLK8lmnpg4JYGHDtMrIBsRoPgOTHxcDJxlpBiJDKk3+RMxMHGtvqLoeIzOTeHL/CgW9BIFiuTWjoUn7aMYstxqWyao+syesv1DDNlZa4NhZ4W0qal/MchYa6M9s1fCU3zZCQ+dXoul6e9xL+yLFHEaRWnlocRWYpGbPF/D+xVaJEHQFR6SvRQD+dLeWM7XWBkEt/DhNrfi8GASPVLzGgqZ1HmvE++41wsxUNPhSneY16aaRyH0aKZ1zj2JeW2+cMPV7HXqy1MIuuPqp6pbtz2Iw9IMJQmTKk6OUXK2+Z7+KtWuiDvzQiwTLe5UpoFOjX5en4CnU9uhdyEG/q3FZz13sPO6mlV1H1xW90JsB1OpH8/SfR6Lhbhr6t5ldb0Sk5GL1dI0cu50qXqValvNMz/b7sSr4rIyeIw8iBfDydr+3RcHaN12l7ycQJSMynIIqY6YjfyI11MmFE373bWNiZJURZ7E60UC4KIaBzFF+huUTqfqN8siZNN7XOU9GjKn3ncbAZb2SaUj2fVdz57d7khM5GXe+kAxhHxQxawidnOb6XebPeAA1jZHnsRPtre++H1D/yHxZkcYst2hjZhjKnz+mGrlWxzMP8F24t1GBAiCIAiCIAiCIAiCIAjyB/gPPi8nz3F4lvIAAAAASUVORK5CYII="/>
          <p:cNvSpPr>
            <a:spLocks noChangeAspect="1" noChangeArrowheads="1"/>
          </p:cNvSpPr>
          <p:nvPr/>
        </p:nvSpPr>
        <p:spPr bwMode="auto">
          <a:xfrm>
            <a:off x="460375" y="-60325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16455"/>
            <a:ext cx="3891628" cy="310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 descr="Image result for civil aviation authority of singap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9" name="AutoShape 14" descr="Image result for civil aviation authority of singapo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2063" name="Picture 15" descr="C:\Users\Zulkufli\Pictures\singapore CA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84542"/>
            <a:ext cx="2190750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82" y="4097355"/>
            <a:ext cx="3962400" cy="179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C:\Users\Zulkufli\Pictures\CAA_MALAYS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304800"/>
            <a:ext cx="1766887" cy="13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223"/>
            <a:ext cx="3495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133600"/>
            <a:ext cx="7105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62380"/>
              </p:ext>
            </p:extLst>
          </p:nvPr>
        </p:nvGraphicFramePr>
        <p:xfrm>
          <a:off x="3333482" y="537063"/>
          <a:ext cx="2438400" cy="1891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CAAM -AN 1201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675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1.0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Introduction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2.0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Scope and Rating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3.0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Definitions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4.0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Application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5.0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Organizational Requirement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6.0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Approved Basic Training Course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7.0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Aircraft Type/Task Training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8.0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Miscellaneous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96689"/>
              </p:ext>
            </p:extLst>
          </p:nvPr>
        </p:nvGraphicFramePr>
        <p:xfrm>
          <a:off x="609600" y="3879280"/>
          <a:ext cx="3048000" cy="2082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PCAR - Part 3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675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3.4 AMT Training course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3.4.1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Applicability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3.4.2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AMT trining course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3.4.3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General Curriculum requirements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3.4.4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AMT training program providers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3.4.5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Instructor requirements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3.4.6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Attendance and credit for prior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instruction or experience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 dirty="0">
                          <a:effectLst/>
                        </a:rPr>
                        <a:t>Supported by IS : Implementing Standard</a:t>
                      </a:r>
                      <a:endParaRPr lang="en-MY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6" y="2674659"/>
            <a:ext cx="1952625" cy="11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:\Users\Zulkufli\Pictures\CAA_MALAYS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3309"/>
            <a:ext cx="1766887" cy="13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C:\Users\Zulkufli\Pictures\singapore CA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73" y="2897479"/>
            <a:ext cx="1752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0" y="304801"/>
            <a:ext cx="43434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533399" y="2703390"/>
            <a:ext cx="3276601" cy="3316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11640"/>
              </p:ext>
            </p:extLst>
          </p:nvPr>
        </p:nvGraphicFramePr>
        <p:xfrm>
          <a:off x="5181600" y="3616486"/>
          <a:ext cx="30480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SAR - 147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Sub-part B - Organisational Requirements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147.100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Facility requirements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147.105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Personned requirements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147.110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Records of instructors, Examiners and 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Assessors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147.115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Instructional Equipments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147.120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Maintenance Training Manual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147.125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Recprds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147.130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Training Procedures and internal Quality 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Assurance systen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147.135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Examintion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029199" y="2743200"/>
            <a:ext cx="3276601" cy="3316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518159" y="1378746"/>
            <a:ext cx="20504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Part 147 Similarities</a:t>
            </a:r>
          </a:p>
          <a:p>
            <a:r>
              <a:rPr lang="en-US" dirty="0" smtClean="0"/>
              <a:t>/Differences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080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004807"/>
            <a:ext cx="32792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 1201 : - 2.0 Scope and ratings</a:t>
            </a:r>
            <a:endParaRPr lang="en-MY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8" y="1600200"/>
            <a:ext cx="6543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7304" y="2373868"/>
            <a:ext cx="69679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PCAR Part 3 : - Application for Issuance or amendment of ATO Certificate</a:t>
            </a:r>
            <a:endParaRPr lang="en-MY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67039"/>
            <a:ext cx="6877050" cy="7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3312" y="4267200"/>
            <a:ext cx="311207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 training provider need </a:t>
            </a:r>
          </a:p>
          <a:p>
            <a:r>
              <a:rPr lang="en-US" dirty="0"/>
              <a:t>t</a:t>
            </a:r>
            <a:r>
              <a:rPr lang="en-US" dirty="0" smtClean="0"/>
              <a:t>o apply approval from all </a:t>
            </a:r>
          </a:p>
          <a:p>
            <a:r>
              <a:rPr lang="en-US" dirty="0"/>
              <a:t>c</a:t>
            </a:r>
            <a:r>
              <a:rPr lang="en-US" dirty="0" smtClean="0"/>
              <a:t>ountries  for training program </a:t>
            </a:r>
          </a:p>
          <a:p>
            <a:r>
              <a:rPr lang="en-US" dirty="0"/>
              <a:t>t</a:t>
            </a:r>
            <a:r>
              <a:rPr lang="en-US" dirty="0" smtClean="0"/>
              <a:t>o be recognized? </a:t>
            </a:r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745468"/>
            <a:ext cx="34138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SAR - 147 : - Application and Issue </a:t>
            </a:r>
            <a:endParaRPr lang="en-MY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5" y="4314824"/>
            <a:ext cx="3293257" cy="185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43800" y="1765012"/>
            <a:ext cx="84991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Authority</a:t>
            </a:r>
            <a:endParaRPr lang="en-MY" sz="1300" b="1" dirty="0"/>
          </a:p>
        </p:txBody>
      </p:sp>
      <p:sp>
        <p:nvSpPr>
          <p:cNvPr id="11" name="Right Brace 10"/>
          <p:cNvSpPr/>
          <p:nvPr/>
        </p:nvSpPr>
        <p:spPr>
          <a:xfrm>
            <a:off x="7299347" y="1600200"/>
            <a:ext cx="169234" cy="67627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29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321044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04883"/>
            <a:ext cx="33242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C:\Users\Zulkufli\Pictures\singapore CA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84542"/>
            <a:ext cx="2190750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Zulkufli\Pictures\CAA_MALAYS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304800"/>
            <a:ext cx="1766887" cy="13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2" y="510830"/>
            <a:ext cx="327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2" y="1958630"/>
            <a:ext cx="5219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1055231"/>
            <a:ext cx="19334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Part 66 Similarities</a:t>
            </a:r>
          </a:p>
          <a:p>
            <a:r>
              <a:rPr lang="en-US" dirty="0" smtClean="0"/>
              <a:t>/Differences</a:t>
            </a:r>
            <a:endParaRPr lang="en-MY" dirty="0"/>
          </a:p>
        </p:txBody>
      </p:sp>
      <p:pic>
        <p:nvPicPr>
          <p:cNvPr id="7" name="Picture 17" descr="C:\Users\Zulkufli\Pictures\CAA_MALAY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22030"/>
            <a:ext cx="1524000" cy="11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40" y="3770856"/>
            <a:ext cx="1952625" cy="11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Users\Zulkufli\Pictures\singapore CA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07" y="2226039"/>
            <a:ext cx="17526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82645"/>
              </p:ext>
            </p:extLst>
          </p:nvPr>
        </p:nvGraphicFramePr>
        <p:xfrm>
          <a:off x="4648200" y="1645331"/>
          <a:ext cx="3657600" cy="1891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CAAM -AN 1101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675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1.0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Introduction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2.0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Effecrive date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3.0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Definitions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4.0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Aeroplanes and Helicopers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5.0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Aircraft Other than Aeroplanes and Helicopters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6.0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Components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7.0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Applications for Aircraft Maintenance Licence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>
                          <a:effectLst/>
                        </a:rPr>
                        <a:t>8.0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Transitions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79745"/>
              </p:ext>
            </p:extLst>
          </p:nvPr>
        </p:nvGraphicFramePr>
        <p:xfrm>
          <a:off x="4954952" y="4967982"/>
          <a:ext cx="30480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PCAR - Part 2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2.6 Aviation Maintenance Licensing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2.6.1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General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2.6.2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Aviation Maintenance Technician (AMT)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2.6.3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 dirty="0">
                          <a:effectLst/>
                        </a:rPr>
                        <a:t>Aviation Maintenance Specialist (AMS)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70732"/>
              </p:ext>
            </p:extLst>
          </p:nvPr>
        </p:nvGraphicFramePr>
        <p:xfrm>
          <a:off x="685800" y="3124200"/>
          <a:ext cx="3657600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SAR - 66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66.1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General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66.3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Effectivity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66.5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Definitions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66.10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Application and issue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66.20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Privileges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66.25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Basic Knowledge requirements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66.30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Experience requirements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66.40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Continuity of the aircraft maintenance Licence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66.45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Type/task training and ratings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66.50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Medical fitness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66.55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Evidence of qualifications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66.60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Equivalent safety case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66.65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Revocation, Suspension or limitation of the SAR 66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aicraft maintenance licence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MY" sz="1100" u="none" strike="noStrike">
                          <a:effectLst/>
                        </a:rPr>
                        <a:t>66.70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MY" sz="1100" u="none" strike="noStrike">
                          <a:effectLst/>
                        </a:rPr>
                        <a:t>Conversion provisions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0" y="2057400"/>
            <a:ext cx="38100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4495801" y="339608"/>
            <a:ext cx="3886200" cy="3317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4648201" y="3733800"/>
            <a:ext cx="37338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18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5098"/>
            <a:ext cx="7359894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115176" cy="72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4046512" cy="139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004807"/>
            <a:ext cx="58458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 1101 : - 7.0 Application for Aircraft Maintenance Licence 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707304" y="2297668"/>
            <a:ext cx="55263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PCAR Part 2 : - Eligibility requirement (applicant for AMT)</a:t>
            </a:r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745468"/>
            <a:ext cx="3296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SAR - 66 : - Application and Issue 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586677"/>
            <a:ext cx="2949205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How do we recognize /accept</a:t>
            </a:r>
          </a:p>
          <a:p>
            <a:r>
              <a:rPr lang="en-US" dirty="0"/>
              <a:t>t</a:t>
            </a:r>
            <a:r>
              <a:rPr lang="en-US" dirty="0" smtClean="0"/>
              <a:t>he English level ? </a:t>
            </a:r>
          </a:p>
          <a:p>
            <a:endParaRPr lang="en-US" dirty="0" smtClean="0"/>
          </a:p>
          <a:p>
            <a:r>
              <a:rPr lang="en-US" dirty="0" smtClean="0"/>
              <a:t>Do we have alternative</a:t>
            </a:r>
          </a:p>
          <a:p>
            <a:r>
              <a:rPr lang="en-US" dirty="0" smtClean="0"/>
              <a:t> means of compliance</a:t>
            </a:r>
          </a:p>
          <a:p>
            <a:r>
              <a:rPr lang="en-US" dirty="0" smtClean="0"/>
              <a:t>for each countries?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418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9727" y="1066800"/>
            <a:ext cx="49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Other challenges to have mutual agreements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mong ASEAN countries? </a:t>
            </a:r>
            <a:endParaRPr lang="en-MY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897797"/>
            <a:ext cx="84256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conduct study we needs to access the information related to aviation rules and</a:t>
            </a:r>
          </a:p>
          <a:p>
            <a:r>
              <a:rPr lang="en-US" dirty="0" smtClean="0"/>
              <a:t>Regulations? How many ASEAN countries willing to share the information?</a:t>
            </a:r>
          </a:p>
          <a:p>
            <a:endParaRPr lang="en-US" dirty="0"/>
          </a:p>
          <a:p>
            <a:r>
              <a:rPr lang="en-US" dirty="0" smtClean="0"/>
              <a:t>Each ASEAN countries have their own aviation legislative framework.  </a:t>
            </a:r>
            <a:endParaRPr lang="en-US" dirty="0"/>
          </a:p>
          <a:p>
            <a:r>
              <a:rPr lang="en-US" dirty="0" smtClean="0"/>
              <a:t>Level of implementing rules different among the countries.  Accessibility to the</a:t>
            </a:r>
          </a:p>
          <a:p>
            <a:r>
              <a:rPr lang="en-US" dirty="0"/>
              <a:t>i</a:t>
            </a:r>
            <a:r>
              <a:rPr lang="en-US" dirty="0" smtClean="0"/>
              <a:t>nformation are limited. </a:t>
            </a:r>
          </a:p>
          <a:p>
            <a:endParaRPr lang="en-US" dirty="0"/>
          </a:p>
          <a:p>
            <a:r>
              <a:rPr lang="en-US" dirty="0" smtClean="0"/>
              <a:t>Aviation Legislation Standardization. How do we formulate to have standardization</a:t>
            </a:r>
          </a:p>
          <a:p>
            <a:r>
              <a:rPr lang="en-US" dirty="0"/>
              <a:t> </a:t>
            </a:r>
            <a:r>
              <a:rPr lang="en-US" dirty="0" smtClean="0"/>
              <a:t>in aviation legislation among the ASEAN countries? </a:t>
            </a:r>
          </a:p>
          <a:p>
            <a:endParaRPr lang="en-US" dirty="0"/>
          </a:p>
          <a:p>
            <a:r>
              <a:rPr lang="en-US" dirty="0" smtClean="0"/>
              <a:t>Differences in Licence category of Aircraft Maintenance licence : (Philippines /Malaysia )</a:t>
            </a:r>
          </a:p>
          <a:p>
            <a:r>
              <a:rPr lang="en-US" dirty="0" smtClean="0"/>
              <a:t>Do we have conversion provision of licensing among the ASEAN countries?   </a:t>
            </a:r>
          </a:p>
          <a:p>
            <a:endParaRPr 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799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82639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Zulkefl Harun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41738" y="1828798"/>
            <a:ext cx="6759262" cy="2438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END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THANK YOU VERY MUCH FOR YOUR ATTENTION..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76200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6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1672" y="6431665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141157"/>
            <a:ext cx="3717814" cy="7732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794" y="1600200"/>
            <a:ext cx="78917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Aircraft Airworthiness and Challenges in</a:t>
            </a:r>
          </a:p>
          <a:p>
            <a:pPr algn="ctr"/>
            <a:r>
              <a:rPr lang="en-US" sz="2800" b="1" dirty="0"/>
              <a:t>Ensuring Commonality of Regulations within ASEAN</a:t>
            </a:r>
          </a:p>
          <a:p>
            <a:endParaRPr lang="en-MY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34186" y="3339405"/>
            <a:ext cx="677005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Aircraft Continuing Airworthiness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Aircraft Maintenance Training (Part 147/66) </a:t>
            </a:r>
            <a:endParaRPr lang="en-MY" sz="2800" b="1" dirty="0"/>
          </a:p>
        </p:txBody>
      </p:sp>
      <p:pic>
        <p:nvPicPr>
          <p:cNvPr id="1028" name="Picture 4" descr="Emblem of Association of Southeast Asian Nations (ASEAN) Burmese:အရှေ့တောင်အာရှနိုင်ငံများအသင်းFilipino:Samahan ng mga Bansa sa Timog Silangang Asya[1]Indonesian:Perhimpunan Bangsa-Bangsa Asia Tenggara[2]Khmer:សមាគមប្រជាជាតិអាស៊ីអាគ្នេយ៍Lao:ສະມາຄົມປະຊາຊາດແຫ່ງອາຊີຕະເວັນອອກສຽງໃຕ້Malay:Persatuan Negara-negara Asia Tenggara[3]Chinese:东南亚国家联盟Tamil:தென்கிழக்காசிய நாடுகளின் கூட்டமைப்புThai:สมาคมประชาชาติแห่งเอเชียตะวันออกเฉียงใต้Vietnamese:Hiệp hội các quốc gia Đông Nam Á[4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32" y="790574"/>
            <a:ext cx="1190625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287" y="4953000"/>
            <a:ext cx="354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(AIRCRAFT MAINTENANCE LICENCE)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094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95545" y="685800"/>
            <a:ext cx="8115055" cy="5794328"/>
            <a:chOff x="206753" y="164068"/>
            <a:chExt cx="8758569" cy="6603309"/>
          </a:xfrm>
        </p:grpSpPr>
        <p:grpSp>
          <p:nvGrpSpPr>
            <p:cNvPr id="7" name="Group 6"/>
            <p:cNvGrpSpPr/>
            <p:nvPr/>
          </p:nvGrpSpPr>
          <p:grpSpPr>
            <a:xfrm>
              <a:off x="3406700" y="4335750"/>
              <a:ext cx="2689300" cy="1684050"/>
              <a:chOff x="3027174" y="4572000"/>
              <a:chExt cx="2957029" cy="1912650"/>
            </a:xfrm>
          </p:grpSpPr>
          <p:pic>
            <p:nvPicPr>
              <p:cNvPr id="91" name="Picture 2" descr="C:\Users\m14t-staff\Pictures\aeroplane_part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7174" y="5105400"/>
                <a:ext cx="2957029" cy="1379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Wave 91"/>
              <p:cNvSpPr/>
              <p:nvPr/>
            </p:nvSpPr>
            <p:spPr>
              <a:xfrm>
                <a:off x="3837900" y="4671753"/>
                <a:ext cx="667788" cy="662247"/>
              </a:xfrm>
              <a:prstGeom prst="wav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Form </a:t>
                </a:r>
              </a:p>
              <a:p>
                <a:pPr algn="ctr"/>
                <a:r>
                  <a:rPr lang="en-US" sz="1100" dirty="0" smtClean="0"/>
                  <a:t>52</a:t>
                </a:r>
              </a:p>
            </p:txBody>
          </p:sp>
          <p:sp>
            <p:nvSpPr>
              <p:cNvPr id="93" name="Wave 92"/>
              <p:cNvSpPr/>
              <p:nvPr/>
            </p:nvSpPr>
            <p:spPr>
              <a:xfrm>
                <a:off x="4572000" y="4572000"/>
                <a:ext cx="667788" cy="662247"/>
              </a:xfrm>
              <a:prstGeom prst="wav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Form </a:t>
                </a:r>
              </a:p>
              <a:p>
                <a:pPr algn="ctr"/>
                <a:r>
                  <a:rPr lang="en-US" sz="1100" dirty="0" smtClean="0"/>
                  <a:t>53</a:t>
                </a:r>
              </a:p>
            </p:txBody>
          </p:sp>
        </p:grpSp>
        <p:sp>
          <p:nvSpPr>
            <p:cNvPr id="8" name="Wave 7"/>
            <p:cNvSpPr/>
            <p:nvPr/>
          </p:nvSpPr>
          <p:spPr>
            <a:xfrm rot="19979734">
              <a:off x="5795246" y="4312206"/>
              <a:ext cx="3058059" cy="1071749"/>
            </a:xfrm>
            <a:prstGeom prst="wave">
              <a:avLst>
                <a:gd name="adj1" fmla="val 20000"/>
                <a:gd name="adj2" fmla="val 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Delivery to owner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29487" y="164068"/>
              <a:ext cx="16990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Initial Airworthiness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40334" y="381001"/>
              <a:ext cx="7361966" cy="4193926"/>
              <a:chOff x="503110" y="1142999"/>
              <a:chExt cx="8037270" cy="447618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923566" y="2819400"/>
                <a:ext cx="5257800" cy="2514600"/>
                <a:chOff x="838200" y="2057400"/>
                <a:chExt cx="5257800" cy="251460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838200" y="2057400"/>
                  <a:ext cx="1752600" cy="2514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838200" y="2057400"/>
                  <a:ext cx="1066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590800" y="4572000"/>
                  <a:ext cx="1988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905000" y="2057400"/>
                  <a:ext cx="990600" cy="1828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4579343" y="2057400"/>
                  <a:ext cx="1516657" cy="2514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895600" y="3886200"/>
                  <a:ext cx="1295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4953000" y="2057400"/>
                  <a:ext cx="1143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4191000" y="2057400"/>
                  <a:ext cx="762000" cy="1828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Vertical Scroll 44"/>
              <p:cNvSpPr/>
              <p:nvPr/>
            </p:nvSpPr>
            <p:spPr>
              <a:xfrm>
                <a:off x="1766594" y="1142999"/>
                <a:ext cx="1033272" cy="930441"/>
              </a:xfrm>
              <a:prstGeom prst="verticalScroll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C S</a:t>
                </a:r>
                <a:endParaRPr lang="en-US" sz="1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20671" y="1475324"/>
                <a:ext cx="1031126" cy="459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Certification </a:t>
                </a:r>
              </a:p>
              <a:p>
                <a:r>
                  <a:rPr lang="en-US" sz="1050" dirty="0" smtClean="0"/>
                  <a:t>Specification </a:t>
                </a:r>
                <a:endParaRPr lang="en-US" sz="1050" dirty="0"/>
              </a:p>
            </p:txBody>
          </p:sp>
          <p:sp>
            <p:nvSpPr>
              <p:cNvPr id="47" name="Down Arrow 46"/>
              <p:cNvSpPr/>
              <p:nvPr/>
            </p:nvSpPr>
            <p:spPr>
              <a:xfrm>
                <a:off x="1952281" y="2189018"/>
                <a:ext cx="484632" cy="489204"/>
              </a:xfrm>
              <a:prstGeom prst="down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035854" y="4687669"/>
                <a:ext cx="1122480" cy="558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Production </a:t>
                </a:r>
              </a:p>
              <a:p>
                <a:pPr algn="ctr"/>
                <a:r>
                  <a:rPr lang="en-US" sz="1400" dirty="0" smtClean="0"/>
                  <a:t>Phase</a:t>
                </a:r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066800" y="3047554"/>
                <a:ext cx="947124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Design Data</a:t>
                </a:r>
                <a:endParaRPr lang="en-US" sz="11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530299" y="3523795"/>
                <a:ext cx="885874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A/C Design</a:t>
                </a:r>
                <a:endParaRPr lang="en-US" sz="11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52600" y="4059749"/>
                <a:ext cx="943624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Syst. Design</a:t>
                </a:r>
                <a:endParaRPr lang="en-US" sz="11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923566" y="4503003"/>
                <a:ext cx="1059127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Comp. Design</a:t>
                </a:r>
                <a:endParaRPr lang="en-US" sz="11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361631" y="4873823"/>
                <a:ext cx="1078378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/>
                  <a:t>Soft.W</a:t>
                </a:r>
                <a:r>
                  <a:rPr lang="en-US" sz="1100" dirty="0" smtClean="0"/>
                  <a:t> Design</a:t>
                </a:r>
                <a:endParaRPr lang="en-US" sz="11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406116" y="3059668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671718" y="3593068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900318" y="4050268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205118" y="4507468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09918" y="4888468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2803465" y="3059668"/>
                <a:ext cx="1006535" cy="175111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urved Right Arrow 59"/>
              <p:cNvSpPr/>
              <p:nvPr/>
            </p:nvSpPr>
            <p:spPr>
              <a:xfrm rot="19968596">
                <a:off x="957992" y="3227755"/>
                <a:ext cx="693500" cy="2391431"/>
              </a:xfrm>
              <a:prstGeom prst="curvedRightArrow">
                <a:avLst>
                  <a:gd name="adj1" fmla="val 41735"/>
                  <a:gd name="adj2" fmla="val 50266"/>
                  <a:gd name="adj3" fmla="val 1867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Curved Right Arrow 60"/>
              <p:cNvSpPr/>
              <p:nvPr/>
            </p:nvSpPr>
            <p:spPr>
              <a:xfrm rot="12656341">
                <a:off x="7347210" y="3171811"/>
                <a:ext cx="693500" cy="2391431"/>
              </a:xfrm>
              <a:prstGeom prst="curvedRightArrow">
                <a:avLst>
                  <a:gd name="adj1" fmla="val 41735"/>
                  <a:gd name="adj2" fmla="val 50266"/>
                  <a:gd name="adj3" fmla="val 18677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934200" y="3048000"/>
                <a:ext cx="777370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Cert. test</a:t>
                </a:r>
                <a:endParaRPr lang="en-US" sz="11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705600" y="3352800"/>
                <a:ext cx="1120379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Customer. test</a:t>
                </a:r>
                <a:endParaRPr lang="en-US" sz="11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553200" y="3657600"/>
                <a:ext cx="709118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ICT. test</a:t>
                </a:r>
                <a:endParaRPr lang="en-US" sz="11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400800" y="3959423"/>
                <a:ext cx="731869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Lab. test</a:t>
                </a:r>
                <a:endParaRPr lang="en-US" sz="11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248400" y="4264223"/>
                <a:ext cx="1206131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Integration. test</a:t>
                </a:r>
                <a:endParaRPr lang="en-US" sz="11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065277" y="4580691"/>
                <a:ext cx="878873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Comp. test</a:t>
                </a:r>
                <a:endParaRPr lang="en-US" sz="11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867400" y="4876800"/>
                <a:ext cx="936624" cy="279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/>
                  <a:t>Soft.W</a:t>
                </a:r>
                <a:r>
                  <a:rPr lang="en-US" sz="1100" dirty="0" smtClean="0"/>
                  <a:t>. test</a:t>
                </a:r>
                <a:endParaRPr lang="en-US" sz="11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567317" y="4876800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719718" y="4583668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948318" y="4267200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176918" y="3962400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329318" y="3657600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481718" y="3352800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634118" y="3048000"/>
                <a:ext cx="299608" cy="3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*</a:t>
                </a:r>
                <a:endParaRPr lang="en-US" sz="1400" dirty="0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 flipV="1">
                <a:off x="5567318" y="3059668"/>
                <a:ext cx="833482" cy="1674911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4151139" y="2939911"/>
                <a:ext cx="948874" cy="68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DO</a:t>
                </a:r>
              </a:p>
              <a:p>
                <a:pPr algn="ctr"/>
                <a:r>
                  <a:rPr lang="en-US" dirty="0" smtClean="0"/>
                  <a:t>Design 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4471699">
                <a:off x="-251539" y="4440723"/>
                <a:ext cx="1845307" cy="33600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Approved DATA</a:t>
                </a:r>
                <a:endParaRPr lang="en-US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 rot="17419338">
                <a:off x="7456554" y="4253084"/>
                <a:ext cx="1831644" cy="33600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Approved DATA</a:t>
                </a:r>
                <a:endParaRPr lang="en-US" sz="1400" dirty="0"/>
              </a:p>
            </p:txBody>
          </p:sp>
          <p:sp>
            <p:nvSpPr>
              <p:cNvPr id="80" name="Vertical Scroll 79"/>
              <p:cNvSpPr/>
              <p:nvPr/>
            </p:nvSpPr>
            <p:spPr>
              <a:xfrm>
                <a:off x="6205728" y="1953398"/>
                <a:ext cx="835394" cy="713601"/>
              </a:xfrm>
              <a:prstGeom prst="verticalScroll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TC</a:t>
                </a:r>
                <a:endParaRPr lang="en-US" sz="1050" b="1" dirty="0"/>
              </a:p>
            </p:txBody>
          </p:sp>
          <p:sp>
            <p:nvSpPr>
              <p:cNvPr id="81" name="Cloud Callout 80"/>
              <p:cNvSpPr/>
              <p:nvPr/>
            </p:nvSpPr>
            <p:spPr>
              <a:xfrm>
                <a:off x="6979571" y="1501941"/>
                <a:ext cx="714389" cy="374119"/>
              </a:xfrm>
              <a:prstGeom prst="cloudCallou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STC</a:t>
                </a:r>
                <a:endParaRPr lang="en-US" sz="12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041122" y="2189018"/>
                <a:ext cx="1395415" cy="32849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CERTIFICATION</a:t>
                </a:r>
                <a:endParaRPr lang="en-US" sz="14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78237" y="603627"/>
              <a:ext cx="1136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Requirement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9585" y="1407135"/>
              <a:ext cx="782586" cy="43088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50" dirty="0" err="1" smtClean="0"/>
                <a:t>e.g</a:t>
              </a:r>
              <a:r>
                <a:rPr lang="en-US" sz="1050" dirty="0" smtClean="0"/>
                <a:t>: </a:t>
              </a:r>
            </a:p>
            <a:p>
              <a:pPr algn="ctr"/>
              <a:r>
                <a:rPr lang="en-US" sz="1050" dirty="0" smtClean="0"/>
                <a:t>FAA/CS 25</a:t>
              </a:r>
              <a:endParaRPr lang="en-US" sz="10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09858" y="2873514"/>
              <a:ext cx="945194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DOA</a:t>
              </a:r>
            </a:p>
            <a:p>
              <a:pPr algn="ctr"/>
              <a:r>
                <a:rPr lang="en-US" sz="1600" dirty="0" smtClean="0"/>
                <a:t>Part 21.J </a:t>
              </a:r>
              <a:endParaRPr lang="en-US" sz="1600" dirty="0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6449725" y="1689556"/>
              <a:ext cx="255875" cy="489204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5" name="Curved Connector 14"/>
            <p:cNvCxnSpPr/>
            <p:nvPr/>
          </p:nvCxnSpPr>
          <p:spPr>
            <a:xfrm rot="10800000" flipV="1">
              <a:off x="381000" y="4309120"/>
              <a:ext cx="3465787" cy="572478"/>
            </a:xfrm>
            <a:prstGeom prst="curvedConnector3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endCxn id="26" idx="3"/>
            </p:cNvCxnSpPr>
            <p:nvPr/>
          </p:nvCxnSpPr>
          <p:spPr>
            <a:xfrm rot="5400000">
              <a:off x="3718697" y="4577805"/>
              <a:ext cx="2211513" cy="1674146"/>
            </a:xfrm>
            <a:prstGeom prst="curvedConnector2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3" descr="C:\Users\m14t-staff\AppData\Local\Microsoft\Windows\Temporary Internet Files\Content.IE5\C7FWVQB6\building_1b_outline_w_color_by_catluvr2-d4qedc1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17" y="5334000"/>
              <a:ext cx="1032746" cy="1032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https://tse2.mm.bing.net/th?id=OIP.4kNA_ae64HwPnhNjqEhuEwEsEs&amp;pid=15.1&amp;P=0&amp;w=300&amp;h=3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664" y="5910851"/>
              <a:ext cx="628178" cy="6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987205" y="6182080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 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0173" y="5112984"/>
              <a:ext cx="861967" cy="307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Part 21.G</a:t>
              </a:r>
              <a:endParaRPr lang="en-US" sz="1400" dirty="0"/>
            </a:p>
          </p:txBody>
        </p:sp>
        <p:sp>
          <p:nvSpPr>
            <p:cNvPr id="21" name="Vertical Scroll 20"/>
            <p:cNvSpPr/>
            <p:nvPr/>
          </p:nvSpPr>
          <p:spPr>
            <a:xfrm>
              <a:off x="2130410" y="4758253"/>
              <a:ext cx="680970" cy="649246"/>
            </a:xfrm>
            <a:prstGeom prst="vertic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Form</a:t>
              </a:r>
            </a:p>
            <a:p>
              <a:pPr algn="ctr"/>
              <a:r>
                <a:rPr lang="en-US" sz="1000" dirty="0"/>
                <a:t>1</a:t>
              </a:r>
            </a:p>
          </p:txBody>
        </p:sp>
        <p:cxnSp>
          <p:nvCxnSpPr>
            <p:cNvPr id="22" name="Curved Connector 21"/>
            <p:cNvCxnSpPr>
              <a:stCxn id="17" idx="3"/>
              <a:endCxn id="21" idx="2"/>
            </p:cNvCxnSpPr>
            <p:nvPr/>
          </p:nvCxnSpPr>
          <p:spPr>
            <a:xfrm flipV="1">
              <a:off x="1456663" y="5407499"/>
              <a:ext cx="1014232" cy="442874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6753" y="5628936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</a:t>
              </a:r>
              <a:r>
                <a:rPr lang="en-US" sz="1400" dirty="0" smtClean="0"/>
                <a:t>O </a:t>
              </a:r>
              <a:endParaRPr lang="en-US" sz="1400" dirty="0"/>
            </a:p>
          </p:txBody>
        </p:sp>
        <p:cxnSp>
          <p:nvCxnSpPr>
            <p:cNvPr id="24" name="Curved Connector 23"/>
            <p:cNvCxnSpPr>
              <a:stCxn id="19" idx="0"/>
            </p:cNvCxnSpPr>
            <p:nvPr/>
          </p:nvCxnSpPr>
          <p:spPr>
            <a:xfrm rot="5400000" flipH="1" flipV="1">
              <a:off x="2027046" y="5585832"/>
              <a:ext cx="774577" cy="41792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7" descr="C:\Users\m14t-staff\AppData\Local\Microsoft\Windows\Temporary Internet Files\Content.IE5\865T99QR\Pink_government_building_icon.sv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933" y="5998268"/>
              <a:ext cx="770293" cy="68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393307" y="6366746"/>
              <a:ext cx="5940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CTS’s </a:t>
              </a:r>
              <a:endParaRPr lang="en-US" sz="1400" dirty="0"/>
            </a:p>
          </p:txBody>
        </p:sp>
        <p:sp>
          <p:nvSpPr>
            <p:cNvPr id="27" name="Down Ribbon 26"/>
            <p:cNvSpPr/>
            <p:nvPr/>
          </p:nvSpPr>
          <p:spPr>
            <a:xfrm>
              <a:off x="4486037" y="6154729"/>
              <a:ext cx="1367872" cy="612648"/>
            </a:xfrm>
            <a:prstGeom prst="ribbon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 of Conform</a:t>
              </a:r>
              <a:endParaRPr lang="en-US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43237" y="5969220"/>
              <a:ext cx="868186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Part 21.O</a:t>
              </a:r>
              <a:endParaRPr lang="en-US" sz="1400" dirty="0"/>
            </a:p>
          </p:txBody>
        </p:sp>
        <p:sp>
          <p:nvSpPr>
            <p:cNvPr id="29" name="Flowchart: Predefined Process 28"/>
            <p:cNvSpPr/>
            <p:nvPr/>
          </p:nvSpPr>
          <p:spPr>
            <a:xfrm>
              <a:off x="2911720" y="4526401"/>
              <a:ext cx="938787" cy="612648"/>
            </a:xfrm>
            <a:prstGeom prst="flowChartPredefined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Approved</a:t>
              </a:r>
            </a:p>
            <a:p>
              <a:pPr algn="ctr"/>
              <a:r>
                <a:rPr lang="en-US" sz="800" dirty="0" smtClean="0"/>
                <a:t>DATA</a:t>
              </a:r>
              <a:endParaRPr lang="en-US" sz="800" dirty="0"/>
            </a:p>
          </p:txBody>
        </p:sp>
        <p:pic>
          <p:nvPicPr>
            <p:cNvPr id="30" name="Picture 8" descr="C:\Users\m14t-staff\AppData\Local\Microsoft\Windows\Temporary Internet Files\Content.IE5\C7FWVQB6\animated-blue-cartoon-eyes-hi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9833" flipH="1">
              <a:off x="4342695" y="1027906"/>
              <a:ext cx="817310" cy="62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 rot="20162201" flipH="1" flipV="1">
              <a:off x="3571289" y="1360551"/>
              <a:ext cx="660981" cy="93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20162201" flipH="1">
              <a:off x="3720817" y="1630828"/>
              <a:ext cx="526434" cy="117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20162201" flipH="1">
              <a:off x="4138043" y="1797303"/>
              <a:ext cx="398947" cy="2159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4495800" y="1746991"/>
              <a:ext cx="643514" cy="310409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NAA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56021" y="550041"/>
              <a:ext cx="9172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u="sng" dirty="0" err="1" smtClean="0"/>
                <a:t>iR</a:t>
              </a:r>
              <a:r>
                <a:rPr lang="en-US" sz="1050" u="sng" dirty="0" smtClean="0"/>
                <a:t> 748/2012 </a:t>
              </a:r>
              <a:endParaRPr lang="en-US" sz="1050" u="sng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57178" y="478592"/>
              <a:ext cx="5645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+ AMC</a:t>
              </a:r>
            </a:p>
            <a:p>
              <a:r>
                <a:rPr lang="en-US" sz="1050" dirty="0" smtClean="0"/>
                <a:t>+ GM</a:t>
              </a:r>
              <a:endParaRPr lang="en-US" sz="1050" dirty="0"/>
            </a:p>
          </p:txBody>
        </p:sp>
        <p:sp>
          <p:nvSpPr>
            <p:cNvPr id="37" name="Pentagon 36"/>
            <p:cNvSpPr/>
            <p:nvPr/>
          </p:nvSpPr>
          <p:spPr>
            <a:xfrm>
              <a:off x="7924800" y="609600"/>
              <a:ext cx="978408" cy="484632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CAw</a:t>
              </a:r>
              <a:endParaRPr lang="en-US" sz="1400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912910" y="5486400"/>
              <a:ext cx="2052412" cy="906252"/>
              <a:chOff x="6096000" y="4587468"/>
              <a:chExt cx="2916370" cy="1726283"/>
            </a:xfrm>
          </p:grpSpPr>
          <p:pic>
            <p:nvPicPr>
              <p:cNvPr id="39" name="Picture 8" descr="C:\Users\m14t-staff\AppData\Local\Microsoft\Windows\Temporary Internet Files\Content.IE5\C7FWVQB6\animated-blue-cartoon-eyes-hi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27632" flipH="1">
                <a:off x="7263616" y="4587468"/>
                <a:ext cx="1161355" cy="1193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6096000" y="5006676"/>
                <a:ext cx="939219" cy="177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6331582" y="5498728"/>
                <a:ext cx="748035" cy="2237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6872633" y="5813602"/>
                <a:ext cx="566883" cy="411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ounded Rectangle 42"/>
              <p:cNvSpPr/>
              <p:nvPr/>
            </p:nvSpPr>
            <p:spPr>
              <a:xfrm>
                <a:off x="8097970" y="5722465"/>
                <a:ext cx="914400" cy="59128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NAA</a:t>
                </a:r>
                <a:endParaRPr 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73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72876" y="914400"/>
            <a:ext cx="7461524" cy="5333158"/>
            <a:chOff x="59357" y="137648"/>
            <a:chExt cx="8908197" cy="6631642"/>
          </a:xfrm>
        </p:grpSpPr>
        <p:sp>
          <p:nvSpPr>
            <p:cNvPr id="9" name="Flowchart: Document 8"/>
            <p:cNvSpPr/>
            <p:nvPr/>
          </p:nvSpPr>
          <p:spPr>
            <a:xfrm>
              <a:off x="1621838" y="5160355"/>
              <a:ext cx="914400" cy="612648"/>
            </a:xfrm>
            <a:prstGeom prst="flowChartDocumen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CAME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24800" y="3657600"/>
              <a:ext cx="914400" cy="40141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39000" y="3886200"/>
              <a:ext cx="914400" cy="40141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Vertical Scroll 11"/>
            <p:cNvSpPr/>
            <p:nvPr/>
          </p:nvSpPr>
          <p:spPr>
            <a:xfrm>
              <a:off x="2955798" y="2819400"/>
              <a:ext cx="516636" cy="495300"/>
            </a:xfrm>
            <a:prstGeom prst="verticalScroll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CRS</a:t>
              </a:r>
              <a:endParaRPr lang="en-US" sz="700" dirty="0"/>
            </a:p>
          </p:txBody>
        </p:sp>
        <p:sp>
          <p:nvSpPr>
            <p:cNvPr id="13" name="Bent Arrow 12"/>
            <p:cNvSpPr/>
            <p:nvPr/>
          </p:nvSpPr>
          <p:spPr>
            <a:xfrm rot="16200000">
              <a:off x="3815715" y="2719227"/>
              <a:ext cx="503395" cy="1968200"/>
            </a:xfrm>
            <a:prstGeom prst="bentArrow">
              <a:avLst>
                <a:gd name="adj1" fmla="val 14715"/>
                <a:gd name="adj2" fmla="val 25974"/>
                <a:gd name="adj3" fmla="val 25000"/>
                <a:gd name="adj4" fmla="val 6219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14" name="Picture 3" descr="C:\Users\m14t-staff\Pictures\aeroplane_part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79559">
              <a:off x="3411494" y="4055590"/>
              <a:ext cx="1502763" cy="727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845705" y="3810000"/>
              <a:ext cx="280802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16" name="Picture 3" descr="C:\Users\m14t-staff\Pictures\aeroplane_part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14020" flipH="1">
              <a:off x="4835188" y="4055590"/>
              <a:ext cx="1502763" cy="727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848187" y="304800"/>
              <a:ext cx="0" cy="4243475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ent Arrow 17"/>
            <p:cNvSpPr/>
            <p:nvPr/>
          </p:nvSpPr>
          <p:spPr>
            <a:xfrm>
              <a:off x="145474" y="1295130"/>
              <a:ext cx="3740726" cy="1600200"/>
            </a:xfrm>
            <a:prstGeom prst="bentArrow">
              <a:avLst>
                <a:gd name="adj1" fmla="val 19063"/>
                <a:gd name="adj2" fmla="val 24783"/>
                <a:gd name="adj3" fmla="val 25000"/>
                <a:gd name="adj4" fmla="val 8836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6201" y="2344579"/>
              <a:ext cx="2286000" cy="972690"/>
              <a:chOff x="76200" y="3030379"/>
              <a:chExt cx="2514601" cy="1370315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192085" y="3117273"/>
                <a:ext cx="402387" cy="30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i="1" dirty="0" smtClean="0"/>
                  <a:t>MEL</a:t>
                </a:r>
                <a:endParaRPr lang="en-US" sz="800" i="1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582337" y="3108367"/>
                <a:ext cx="412967" cy="30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i="1" dirty="0" smtClean="0"/>
                  <a:t>SRM</a:t>
                </a:r>
                <a:endParaRPr lang="en-US" sz="800" i="1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022135" y="3117273"/>
                <a:ext cx="483499" cy="30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i="1" dirty="0" smtClean="0"/>
                  <a:t>FCOM</a:t>
                </a:r>
                <a:endParaRPr lang="en-US" sz="800" i="1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495914" y="3150483"/>
                <a:ext cx="315984" cy="30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i="1" dirty="0" smtClean="0"/>
                  <a:t>SB</a:t>
                </a:r>
                <a:endParaRPr lang="en-US" sz="800" i="1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808819" y="3030379"/>
                <a:ext cx="423546" cy="30351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800" i="1" dirty="0" smtClean="0"/>
                  <a:t>AMP</a:t>
                </a:r>
                <a:endParaRPr lang="en-US" sz="800" i="1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6200" y="4097179"/>
                <a:ext cx="462339" cy="30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i="1" dirty="0" smtClean="0"/>
                  <a:t>AMM</a:t>
                </a:r>
                <a:endParaRPr lang="en-US" sz="800" i="1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505198" y="4097179"/>
                <a:ext cx="347723" cy="30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i="1" dirty="0" smtClean="0"/>
                  <a:t>IPC</a:t>
                </a:r>
                <a:endParaRPr lang="en-US" sz="800" i="1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792491" y="4097179"/>
                <a:ext cx="469392" cy="30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i="1" dirty="0" smtClean="0"/>
                  <a:t>WDM</a:t>
                </a:r>
                <a:endParaRPr lang="en-US" sz="800" i="1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242281" y="4097179"/>
                <a:ext cx="511711" cy="30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i="1" dirty="0" smtClean="0"/>
                  <a:t>*CMM</a:t>
                </a:r>
                <a:endParaRPr lang="en-US" sz="800" i="1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660323" y="4097179"/>
                <a:ext cx="434126" cy="30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i="1" dirty="0" smtClean="0"/>
                  <a:t>COSL</a:t>
                </a:r>
                <a:endParaRPr lang="en-US" sz="800" i="1" dirty="0"/>
              </a:p>
            </p:txBody>
          </p:sp>
          <p:cxnSp>
            <p:nvCxnSpPr>
              <p:cNvPr id="133" name="Straight Connector 132"/>
              <p:cNvCxnSpPr>
                <a:stCxn id="126" idx="2"/>
                <a:endCxn id="126" idx="2"/>
              </p:cNvCxnSpPr>
              <p:nvPr/>
            </p:nvCxnSpPr>
            <p:spPr>
              <a:xfrm>
                <a:off x="1653906" y="3453998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ight Arrow 133"/>
              <p:cNvSpPr/>
              <p:nvPr/>
            </p:nvSpPr>
            <p:spPr>
              <a:xfrm>
                <a:off x="152400" y="3276600"/>
                <a:ext cx="2438401" cy="838200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Approved Data</a:t>
                </a:r>
                <a:endParaRPr lang="en-US" sz="800" dirty="0"/>
              </a:p>
            </p:txBody>
          </p:sp>
          <p:cxnSp>
            <p:nvCxnSpPr>
              <p:cNvPr id="135" name="Straight Connector 134"/>
              <p:cNvCxnSpPr>
                <a:stCxn id="123" idx="2"/>
              </p:cNvCxnSpPr>
              <p:nvPr/>
            </p:nvCxnSpPr>
            <p:spPr>
              <a:xfrm>
                <a:off x="393278" y="3420788"/>
                <a:ext cx="4153" cy="844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4" idx="2"/>
              </p:cNvCxnSpPr>
              <p:nvPr/>
            </p:nvCxnSpPr>
            <p:spPr>
              <a:xfrm>
                <a:off x="788820" y="3411882"/>
                <a:ext cx="3672" cy="933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25" idx="2"/>
              </p:cNvCxnSpPr>
              <p:nvPr/>
            </p:nvCxnSpPr>
            <p:spPr>
              <a:xfrm>
                <a:off x="1263885" y="3420788"/>
                <a:ext cx="10084" cy="844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26" idx="2"/>
              </p:cNvCxnSpPr>
              <p:nvPr/>
            </p:nvCxnSpPr>
            <p:spPr>
              <a:xfrm flipH="1">
                <a:off x="1652369" y="3453998"/>
                <a:ext cx="1538" cy="512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7" idx="2"/>
              </p:cNvCxnSpPr>
              <p:nvPr/>
            </p:nvCxnSpPr>
            <p:spPr>
              <a:xfrm>
                <a:off x="2020593" y="3333894"/>
                <a:ext cx="4794" cy="1713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28" idx="0"/>
              </p:cNvCxnSpPr>
              <p:nvPr/>
            </p:nvCxnSpPr>
            <p:spPr>
              <a:xfrm flipV="1">
                <a:off x="307369" y="3962400"/>
                <a:ext cx="7038" cy="1347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29" idx="0"/>
              </p:cNvCxnSpPr>
              <p:nvPr/>
            </p:nvCxnSpPr>
            <p:spPr>
              <a:xfrm flipV="1">
                <a:off x="679060" y="3962400"/>
                <a:ext cx="1026" cy="1347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30" idx="0"/>
              </p:cNvCxnSpPr>
              <p:nvPr/>
            </p:nvCxnSpPr>
            <p:spPr>
              <a:xfrm flipV="1">
                <a:off x="1027187" y="3962400"/>
                <a:ext cx="8320" cy="1347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31" idx="0"/>
              </p:cNvCxnSpPr>
              <p:nvPr/>
            </p:nvCxnSpPr>
            <p:spPr>
              <a:xfrm flipV="1">
                <a:off x="1498136" y="3962400"/>
                <a:ext cx="27664" cy="1347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32" idx="0"/>
              </p:cNvCxnSpPr>
              <p:nvPr/>
            </p:nvCxnSpPr>
            <p:spPr>
              <a:xfrm flipV="1">
                <a:off x="1877386" y="3962400"/>
                <a:ext cx="6718" cy="1347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305795" y="327561"/>
              <a:ext cx="1167802" cy="5357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Initial </a:t>
              </a:r>
            </a:p>
            <a:p>
              <a:pPr algn="ctr"/>
              <a:r>
                <a:rPr lang="en-US" sz="1100" dirty="0" smtClean="0"/>
                <a:t>Airworthiness</a:t>
              </a:r>
              <a:endParaRPr lang="en-US" sz="1100" dirty="0"/>
            </a:p>
          </p:txBody>
        </p:sp>
        <p:sp>
          <p:nvSpPr>
            <p:cNvPr id="21" name="Curved Down Ribbon 20"/>
            <p:cNvSpPr/>
            <p:nvPr/>
          </p:nvSpPr>
          <p:spPr>
            <a:xfrm>
              <a:off x="800107" y="1141470"/>
              <a:ext cx="899891" cy="379476"/>
            </a:xfrm>
            <a:prstGeom prst="ellipseRibb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C of A </a:t>
              </a:r>
              <a:endParaRPr lang="en-US" sz="600" dirty="0"/>
            </a:p>
          </p:txBody>
        </p:sp>
        <p:sp>
          <p:nvSpPr>
            <p:cNvPr id="22" name="Curved Down Ribbon 21"/>
            <p:cNvSpPr/>
            <p:nvPr/>
          </p:nvSpPr>
          <p:spPr>
            <a:xfrm>
              <a:off x="59357" y="1637268"/>
              <a:ext cx="899891" cy="379476"/>
            </a:xfrm>
            <a:prstGeom prst="ellipseRibbon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TC </a:t>
              </a:r>
              <a:endParaRPr lang="en-US" sz="600" dirty="0"/>
            </a:p>
          </p:txBody>
        </p:sp>
        <p:pic>
          <p:nvPicPr>
            <p:cNvPr id="23" name="Picture 2" descr="C:\Users\m14t-staff\Pictures\aeroplane_part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056" y="1568284"/>
              <a:ext cx="830744" cy="271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loud 23"/>
            <p:cNvSpPr/>
            <p:nvPr/>
          </p:nvSpPr>
          <p:spPr>
            <a:xfrm>
              <a:off x="2590800" y="914399"/>
              <a:ext cx="3505200" cy="169020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TextBox 24"/>
            <p:cNvSpPr txBox="1"/>
            <p:nvPr/>
          </p:nvSpPr>
          <p:spPr>
            <a:xfrm rot="19351011">
              <a:off x="3820413" y="1608670"/>
              <a:ext cx="860748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u="sng" dirty="0" smtClean="0"/>
                <a:t>OPERATOR</a:t>
              </a:r>
              <a:endParaRPr lang="en-US" sz="1200" u="sng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71800" y="1550007"/>
              <a:ext cx="7649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Operation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2971800" y="1828800"/>
              <a:ext cx="484632" cy="978408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777938" y="2158761"/>
              <a:ext cx="8723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Maintenance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022102" y="809878"/>
              <a:ext cx="762000" cy="37947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AOC</a:t>
              </a:r>
              <a:endParaRPr lang="en-US" sz="1050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574057" y="1396572"/>
              <a:ext cx="914400" cy="583868"/>
              <a:chOff x="6477000" y="1704193"/>
              <a:chExt cx="1828800" cy="969709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7086600" y="2016744"/>
                <a:ext cx="609600" cy="6571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16" name="Straight Connector 115"/>
              <p:cNvCxnSpPr>
                <a:stCxn id="115" idx="6"/>
              </p:cNvCxnSpPr>
              <p:nvPr/>
            </p:nvCxnSpPr>
            <p:spPr>
              <a:xfrm flipV="1">
                <a:off x="7696200" y="2318004"/>
                <a:ext cx="609600" cy="273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6477000" y="2374738"/>
                <a:ext cx="609600" cy="273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/>
              <p:cNvSpPr/>
              <p:nvPr/>
            </p:nvSpPr>
            <p:spPr>
              <a:xfrm>
                <a:off x="6715496" y="2382406"/>
                <a:ext cx="304800" cy="26282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7772400" y="2355913"/>
                <a:ext cx="304800" cy="26282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20" name="Straight Connector 119"/>
              <p:cNvCxnSpPr>
                <a:stCxn id="115" idx="0"/>
              </p:cNvCxnSpPr>
              <p:nvPr/>
            </p:nvCxnSpPr>
            <p:spPr>
              <a:xfrm flipV="1">
                <a:off x="7391400" y="1704193"/>
                <a:ext cx="0" cy="3125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Snip Same Side Corner Rectangle 120"/>
              <p:cNvSpPr/>
              <p:nvPr/>
            </p:nvSpPr>
            <p:spPr>
              <a:xfrm>
                <a:off x="7200900" y="2090034"/>
                <a:ext cx="381000" cy="284703"/>
              </a:xfrm>
              <a:prstGeom prst="snip2Same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200900" y="2281872"/>
                <a:ext cx="381000" cy="2526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724400" y="1066800"/>
              <a:ext cx="551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C.A.T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8249" y="734608"/>
              <a:ext cx="5870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00B050"/>
                  </a:solidFill>
                </a:rPr>
                <a:t>W &amp; B 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50803" y="914400"/>
              <a:ext cx="5950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00B050"/>
                  </a:solidFill>
                </a:rPr>
                <a:t>ETOPS </a:t>
              </a:r>
              <a:endParaRPr lang="en-US" sz="1050" b="1" dirty="0">
                <a:solidFill>
                  <a:srgbClr val="00B050"/>
                </a:solidFill>
              </a:endParaRPr>
            </a:p>
          </p:txBody>
        </p:sp>
        <p:cxnSp>
          <p:nvCxnSpPr>
            <p:cNvPr id="34" name="Straight Connector 33"/>
            <p:cNvCxnSpPr>
              <a:stCxn id="33" idx="2"/>
            </p:cNvCxnSpPr>
            <p:nvPr/>
          </p:nvCxnSpPr>
          <p:spPr>
            <a:xfrm flipH="1">
              <a:off x="5638800" y="1176010"/>
              <a:ext cx="509521" cy="260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2"/>
            </p:cNvCxnSpPr>
            <p:nvPr/>
          </p:nvCxnSpPr>
          <p:spPr>
            <a:xfrm flipH="1">
              <a:off x="5508249" y="996218"/>
              <a:ext cx="293510" cy="3349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20716420">
              <a:off x="2217081" y="978817"/>
              <a:ext cx="1571613" cy="3253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 smtClean="0"/>
                <a:t>Aircraft</a:t>
              </a:r>
              <a:r>
                <a:rPr lang="en-US" sz="1100" dirty="0" smtClean="0"/>
                <a:t> Registration</a:t>
              </a:r>
              <a:endParaRPr lang="en-US" sz="11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1794428" y="1331208"/>
              <a:ext cx="375470" cy="2187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3"/>
              <a:endCxn id="29" idx="1"/>
            </p:cNvCxnSpPr>
            <p:nvPr/>
          </p:nvCxnSpPr>
          <p:spPr>
            <a:xfrm>
              <a:off x="3762881" y="933419"/>
              <a:ext cx="259221" cy="661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595318" y="2786151"/>
              <a:ext cx="425247" cy="51666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7030A0"/>
                  </a:solidFill>
                </a:rPr>
                <a:t>AML</a:t>
              </a:r>
            </a:p>
            <a:p>
              <a:pPr algn="ctr"/>
              <a:r>
                <a:rPr lang="en-US" sz="700" b="1" dirty="0" smtClean="0">
                  <a:solidFill>
                    <a:srgbClr val="7030A0"/>
                  </a:solidFill>
                </a:rPr>
                <a:t>+</a:t>
              </a:r>
            </a:p>
            <a:p>
              <a:pPr algn="ctr"/>
              <a:r>
                <a:rPr lang="en-US" sz="700" b="1" dirty="0" smtClean="0">
                  <a:solidFill>
                    <a:srgbClr val="7030A0"/>
                  </a:solidFill>
                </a:rPr>
                <a:t>145</a:t>
              </a:r>
            </a:p>
          </p:txBody>
        </p:sp>
        <p:cxnSp>
          <p:nvCxnSpPr>
            <p:cNvPr id="40" name="Straight Arrow Connector 39"/>
            <p:cNvCxnSpPr>
              <a:stCxn id="39" idx="1"/>
              <a:endCxn id="12" idx="3"/>
            </p:cNvCxnSpPr>
            <p:nvPr/>
          </p:nvCxnSpPr>
          <p:spPr>
            <a:xfrm flipH="1">
              <a:off x="3412990" y="3044482"/>
              <a:ext cx="182328" cy="2256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081678" y="2095230"/>
              <a:ext cx="6014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/>
                <a:t>Annex 6</a:t>
              </a:r>
              <a:endParaRPr lang="en-US" sz="1000" i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57998" y="3810000"/>
              <a:ext cx="280802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4845705" y="3114333"/>
              <a:ext cx="854783" cy="674595"/>
            </a:xfrm>
            <a:prstGeom prst="triangle">
              <a:avLst>
                <a:gd name="adj" fmla="val 54425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Parallelogram 43"/>
            <p:cNvSpPr/>
            <p:nvPr/>
          </p:nvSpPr>
          <p:spPr>
            <a:xfrm rot="14834013">
              <a:off x="5652095" y="2660407"/>
              <a:ext cx="982662" cy="1325220"/>
            </a:xfrm>
            <a:prstGeom prst="parallelogram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5" name="Parallelogram 44"/>
            <p:cNvSpPr/>
            <p:nvPr/>
          </p:nvSpPr>
          <p:spPr>
            <a:xfrm rot="10117942">
              <a:off x="5525189" y="3683689"/>
              <a:ext cx="1492078" cy="914400"/>
            </a:xfrm>
            <a:prstGeom prst="parallelogram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4752388" y="4117387"/>
              <a:ext cx="508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50000"/>
                    </a:schemeClr>
                  </a:solidFill>
                </a:rPr>
                <a:t>LINE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84745" y="3451630"/>
              <a:ext cx="4892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1">
                      <a:lumMod val="50000"/>
                    </a:schemeClr>
                  </a:solidFill>
                </a:rPr>
                <a:t>AMO</a:t>
              </a:r>
              <a:endParaRPr lang="en-US" sz="11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5252917" y="4137769"/>
              <a:ext cx="554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BASE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845705" y="4140889"/>
              <a:ext cx="0" cy="480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26507" y="4140889"/>
              <a:ext cx="0" cy="4311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2374710" y="2838734"/>
              <a:ext cx="2415654" cy="894237"/>
            </a:xfrm>
            <a:custGeom>
              <a:avLst/>
              <a:gdLst>
                <a:gd name="connsiteX0" fmla="*/ 0 w 2415654"/>
                <a:gd name="connsiteY0" fmla="*/ 0 h 894237"/>
                <a:gd name="connsiteX1" fmla="*/ 286603 w 2415654"/>
                <a:gd name="connsiteY1" fmla="*/ 13648 h 894237"/>
                <a:gd name="connsiteX2" fmla="*/ 327547 w 2415654"/>
                <a:gd name="connsiteY2" fmla="*/ 27296 h 894237"/>
                <a:gd name="connsiteX3" fmla="*/ 368490 w 2415654"/>
                <a:gd name="connsiteY3" fmla="*/ 54591 h 894237"/>
                <a:gd name="connsiteX4" fmla="*/ 382138 w 2415654"/>
                <a:gd name="connsiteY4" fmla="*/ 95535 h 894237"/>
                <a:gd name="connsiteX5" fmla="*/ 436729 w 2415654"/>
                <a:gd name="connsiteY5" fmla="*/ 163773 h 894237"/>
                <a:gd name="connsiteX6" fmla="*/ 450377 w 2415654"/>
                <a:gd name="connsiteY6" fmla="*/ 491320 h 894237"/>
                <a:gd name="connsiteX7" fmla="*/ 477672 w 2415654"/>
                <a:gd name="connsiteY7" fmla="*/ 532263 h 894237"/>
                <a:gd name="connsiteX8" fmla="*/ 559559 w 2415654"/>
                <a:gd name="connsiteY8" fmla="*/ 559559 h 894237"/>
                <a:gd name="connsiteX9" fmla="*/ 1023583 w 2415654"/>
                <a:gd name="connsiteY9" fmla="*/ 559559 h 894237"/>
                <a:gd name="connsiteX10" fmla="*/ 1064526 w 2415654"/>
                <a:gd name="connsiteY10" fmla="*/ 573206 h 894237"/>
                <a:gd name="connsiteX11" fmla="*/ 1160060 w 2415654"/>
                <a:gd name="connsiteY11" fmla="*/ 600502 h 894237"/>
                <a:gd name="connsiteX12" fmla="*/ 1214651 w 2415654"/>
                <a:gd name="connsiteY12" fmla="*/ 641445 h 894237"/>
                <a:gd name="connsiteX13" fmla="*/ 1255594 w 2415654"/>
                <a:gd name="connsiteY13" fmla="*/ 682388 h 894237"/>
                <a:gd name="connsiteX14" fmla="*/ 1446663 w 2415654"/>
                <a:gd name="connsiteY14" fmla="*/ 696036 h 894237"/>
                <a:gd name="connsiteX15" fmla="*/ 1801505 w 2415654"/>
                <a:gd name="connsiteY15" fmla="*/ 709684 h 894237"/>
                <a:gd name="connsiteX16" fmla="*/ 1951630 w 2415654"/>
                <a:gd name="connsiteY16" fmla="*/ 750627 h 894237"/>
                <a:gd name="connsiteX17" fmla="*/ 1992574 w 2415654"/>
                <a:gd name="connsiteY17" fmla="*/ 777923 h 894237"/>
                <a:gd name="connsiteX18" fmla="*/ 2074460 w 2415654"/>
                <a:gd name="connsiteY18" fmla="*/ 846162 h 894237"/>
                <a:gd name="connsiteX19" fmla="*/ 2156347 w 2415654"/>
                <a:gd name="connsiteY19" fmla="*/ 873457 h 894237"/>
                <a:gd name="connsiteX20" fmla="*/ 2415654 w 2415654"/>
                <a:gd name="connsiteY20" fmla="*/ 887105 h 89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15654" h="894237">
                  <a:moveTo>
                    <a:pt x="0" y="0"/>
                  </a:moveTo>
                  <a:cubicBezTo>
                    <a:pt x="95534" y="4549"/>
                    <a:pt x="191291" y="5705"/>
                    <a:pt x="286603" y="13648"/>
                  </a:cubicBezTo>
                  <a:cubicBezTo>
                    <a:pt x="300940" y="14843"/>
                    <a:pt x="314680" y="20862"/>
                    <a:pt x="327547" y="27296"/>
                  </a:cubicBezTo>
                  <a:cubicBezTo>
                    <a:pt x="342218" y="34631"/>
                    <a:pt x="354842" y="45493"/>
                    <a:pt x="368490" y="54591"/>
                  </a:cubicBezTo>
                  <a:cubicBezTo>
                    <a:pt x="373039" y="68239"/>
                    <a:pt x="373151" y="84301"/>
                    <a:pt x="382138" y="95535"/>
                  </a:cubicBezTo>
                  <a:cubicBezTo>
                    <a:pt x="452690" y="183725"/>
                    <a:pt x="402424" y="60859"/>
                    <a:pt x="436729" y="163773"/>
                  </a:cubicBezTo>
                  <a:cubicBezTo>
                    <a:pt x="441278" y="272955"/>
                    <a:pt x="438309" y="382711"/>
                    <a:pt x="450377" y="491320"/>
                  </a:cubicBezTo>
                  <a:cubicBezTo>
                    <a:pt x="452188" y="507622"/>
                    <a:pt x="463763" y="523570"/>
                    <a:pt x="477672" y="532263"/>
                  </a:cubicBezTo>
                  <a:cubicBezTo>
                    <a:pt x="502071" y="547512"/>
                    <a:pt x="559559" y="559559"/>
                    <a:pt x="559559" y="559559"/>
                  </a:cubicBezTo>
                  <a:cubicBezTo>
                    <a:pt x="761946" y="530646"/>
                    <a:pt x="679599" y="536627"/>
                    <a:pt x="1023583" y="559559"/>
                  </a:cubicBezTo>
                  <a:cubicBezTo>
                    <a:pt x="1037937" y="560516"/>
                    <a:pt x="1050694" y="569254"/>
                    <a:pt x="1064526" y="573206"/>
                  </a:cubicBezTo>
                  <a:cubicBezTo>
                    <a:pt x="1184457" y="607472"/>
                    <a:pt x="1061913" y="567786"/>
                    <a:pt x="1160060" y="600502"/>
                  </a:cubicBezTo>
                  <a:cubicBezTo>
                    <a:pt x="1178257" y="614150"/>
                    <a:pt x="1197381" y="626642"/>
                    <a:pt x="1214651" y="641445"/>
                  </a:cubicBezTo>
                  <a:cubicBezTo>
                    <a:pt x="1229305" y="654006"/>
                    <a:pt x="1236806" y="677967"/>
                    <a:pt x="1255594" y="682388"/>
                  </a:cubicBezTo>
                  <a:cubicBezTo>
                    <a:pt x="1317749" y="697013"/>
                    <a:pt x="1382891" y="692847"/>
                    <a:pt x="1446663" y="696036"/>
                  </a:cubicBezTo>
                  <a:cubicBezTo>
                    <a:pt x="1564883" y="701947"/>
                    <a:pt x="1683224" y="705135"/>
                    <a:pt x="1801505" y="709684"/>
                  </a:cubicBezTo>
                  <a:cubicBezTo>
                    <a:pt x="1897957" y="728975"/>
                    <a:pt x="1847738" y="715997"/>
                    <a:pt x="1951630" y="750627"/>
                  </a:cubicBezTo>
                  <a:cubicBezTo>
                    <a:pt x="1967191" y="755814"/>
                    <a:pt x="1979973" y="767422"/>
                    <a:pt x="1992574" y="777923"/>
                  </a:cubicBezTo>
                  <a:cubicBezTo>
                    <a:pt x="2029303" y="808530"/>
                    <a:pt x="2030896" y="826800"/>
                    <a:pt x="2074460" y="846162"/>
                  </a:cubicBezTo>
                  <a:cubicBezTo>
                    <a:pt x="2100752" y="857847"/>
                    <a:pt x="2129051" y="864359"/>
                    <a:pt x="2156347" y="873457"/>
                  </a:cubicBezTo>
                  <a:cubicBezTo>
                    <a:pt x="2266346" y="910123"/>
                    <a:pt x="2182886" y="887105"/>
                    <a:pt x="2415654" y="887105"/>
                  </a:cubicBezTo>
                </a:path>
              </a:pathLst>
            </a:custGeom>
            <a:noFill/>
            <a:ln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2" name="TextBox 51"/>
            <p:cNvSpPr txBox="1"/>
            <p:nvPr/>
          </p:nvSpPr>
          <p:spPr>
            <a:xfrm rot="20953857">
              <a:off x="6140961" y="3742892"/>
              <a:ext cx="5757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Part 145</a:t>
              </a:r>
              <a:endParaRPr lang="en-US" sz="9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77000" y="4097251"/>
              <a:ext cx="914400" cy="40141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2">
                      <a:lumMod val="50000"/>
                    </a:schemeClr>
                  </a:solidFill>
                </a:rPr>
                <a:t>*CMM</a:t>
              </a:r>
            </a:p>
            <a:p>
              <a:pPr algn="ctr"/>
              <a:r>
                <a:rPr lang="en-US" sz="800" dirty="0" smtClean="0">
                  <a:solidFill>
                    <a:schemeClr val="tx2">
                      <a:lumMod val="50000"/>
                    </a:schemeClr>
                  </a:solidFill>
                </a:rPr>
                <a:t>C1 C2</a:t>
              </a:r>
              <a:endParaRPr lang="en-US" sz="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05600" y="3853190"/>
              <a:ext cx="474810" cy="24622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dirty="0" smtClean="0"/>
                <a:t>SHOP</a:t>
              </a:r>
              <a:endParaRPr lang="en-US" sz="1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45169" y="3998738"/>
              <a:ext cx="522900" cy="24622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dirty="0" smtClean="0"/>
                <a:t>STORE</a:t>
              </a:r>
              <a:endParaRPr lang="en-US" sz="1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154132" y="3714559"/>
              <a:ext cx="593432" cy="24622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00" dirty="0" smtClean="0"/>
                <a:t>NDT (D)</a:t>
              </a:r>
              <a:endParaRPr lang="en-US" sz="1000" dirty="0"/>
            </a:p>
          </p:txBody>
        </p:sp>
        <p:sp>
          <p:nvSpPr>
            <p:cNvPr id="57" name="TextBox 56"/>
            <p:cNvSpPr txBox="1"/>
            <p:nvPr/>
          </p:nvSpPr>
          <p:spPr>
            <a:xfrm rot="21029769">
              <a:off x="5730739" y="3104063"/>
              <a:ext cx="657552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CAMO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 rot="20953857">
              <a:off x="6227187" y="3295324"/>
              <a:ext cx="5725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Part M</a:t>
              </a:r>
              <a:endParaRPr lang="en-US" sz="1100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700486" y="3751119"/>
              <a:ext cx="644405" cy="584733"/>
              <a:chOff x="6944546" y="1052899"/>
              <a:chExt cx="1382756" cy="1173136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7092748" y="1189354"/>
                <a:ext cx="914400" cy="91440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7549948" y="1052899"/>
                <a:ext cx="0" cy="11731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6944546" y="1637268"/>
                <a:ext cx="1209586" cy="92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/>
              <p:nvPr/>
            </p:nvSpPr>
            <p:spPr>
              <a:xfrm>
                <a:off x="7248222" y="1331208"/>
                <a:ext cx="603452" cy="623395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308461" y="1481562"/>
                <a:ext cx="1018841" cy="524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MRO</a:t>
                </a:r>
                <a:endParaRPr lang="en-US" sz="1050" dirty="0"/>
              </a:p>
            </p:txBody>
          </p:sp>
        </p:grpSp>
        <p:sp>
          <p:nvSpPr>
            <p:cNvPr id="60" name="Bent Arrow 59"/>
            <p:cNvSpPr/>
            <p:nvPr/>
          </p:nvSpPr>
          <p:spPr>
            <a:xfrm rot="10800000">
              <a:off x="6324234" y="3515090"/>
              <a:ext cx="381366" cy="910923"/>
            </a:xfrm>
            <a:prstGeom prst="bentArrow">
              <a:avLst>
                <a:gd name="adj1" fmla="val 17426"/>
                <a:gd name="adj2" fmla="val 25974"/>
                <a:gd name="adj3" fmla="val 25000"/>
                <a:gd name="adj4" fmla="val 6219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06881" y="4271276"/>
              <a:ext cx="479618" cy="2616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OMP</a:t>
              </a:r>
              <a:endParaRPr lang="en-US" sz="105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75923" y="4523601"/>
              <a:ext cx="328936" cy="261610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 smtClean="0"/>
                <a:t>TC</a:t>
              </a:r>
              <a:endParaRPr lang="en-US" sz="105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66981" y="4648200"/>
              <a:ext cx="588623" cy="261610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 smtClean="0"/>
                <a:t>Form 1</a:t>
              </a:r>
              <a:endParaRPr lang="en-US" sz="1050" dirty="0"/>
            </a:p>
          </p:txBody>
        </p:sp>
        <p:pic>
          <p:nvPicPr>
            <p:cNvPr id="64" name="Picture 4" descr="C:\Users\m14t-staff\AppData\Local\Microsoft\Windows\Temporary Internet Files\Content.IE5\C7FWVQB6\large-home-house-building-residence--166.6-15801[1]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391" y="5608128"/>
              <a:ext cx="1028700" cy="95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Straight Arrow Connector 64"/>
            <p:cNvCxnSpPr/>
            <p:nvPr/>
          </p:nvCxnSpPr>
          <p:spPr>
            <a:xfrm flipH="1">
              <a:off x="8001732" y="6086473"/>
              <a:ext cx="38026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6400800" y="6096000"/>
              <a:ext cx="38026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5" descr="C:\Program Files\Microsoft Office\MEDIA\CAGCAT10\j030295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9469" y="5860449"/>
              <a:ext cx="336052" cy="471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7162800" y="5207913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Part 147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(AN1201)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543800" y="5940623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accent1">
                      <a:lumMod val="50000"/>
                    </a:schemeClr>
                  </a:solidFill>
                </a:rPr>
                <a:t>ATO</a:t>
              </a:r>
              <a:endParaRPr lang="en-US" sz="11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293973" y="5436513"/>
              <a:ext cx="6735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i="1" dirty="0" smtClean="0"/>
                <a:t>Unskilled</a:t>
              </a:r>
            </a:p>
            <a:p>
              <a:pPr algn="ctr"/>
              <a:r>
                <a:rPr lang="en-US" sz="1000" b="1" i="1" dirty="0" smtClean="0"/>
                <a:t>Worker</a:t>
              </a:r>
              <a:endParaRPr lang="en-US" sz="1000" b="1" i="1" dirty="0"/>
            </a:p>
          </p:txBody>
        </p:sp>
        <p:pic>
          <p:nvPicPr>
            <p:cNvPr id="71" name="Picture 6" descr="C:\Program Files\Microsoft Office\MEDIA\CAGCAT10\j0291984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604" y="5940623"/>
              <a:ext cx="429103" cy="454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Box 71"/>
            <p:cNvSpPr txBox="1"/>
            <p:nvPr/>
          </p:nvSpPr>
          <p:spPr>
            <a:xfrm>
              <a:off x="5874752" y="6274713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i="1" dirty="0"/>
                <a:t>S</a:t>
              </a:r>
              <a:r>
                <a:rPr lang="en-US" sz="1000" b="1" i="1" dirty="0" smtClean="0"/>
                <a:t>killed</a:t>
              </a:r>
            </a:p>
            <a:p>
              <a:pPr algn="ctr"/>
              <a:r>
                <a:rPr lang="en-US" sz="1000" b="1" i="1" dirty="0" smtClean="0"/>
                <a:t>Worker</a:t>
              </a:r>
              <a:endParaRPr lang="en-US" sz="1000" b="1" i="1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8803445">
              <a:off x="6476313" y="5420201"/>
              <a:ext cx="710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Part 66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(AN 1101)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308979" y="4831307"/>
              <a:ext cx="1160060" cy="1803118"/>
            </a:xfrm>
            <a:custGeom>
              <a:avLst/>
              <a:gdLst>
                <a:gd name="connsiteX0" fmla="*/ 1160060 w 1160060"/>
                <a:gd name="connsiteY0" fmla="*/ 859809 h 1803118"/>
                <a:gd name="connsiteX1" fmla="*/ 1119117 w 1160060"/>
                <a:gd name="connsiteY1" fmla="*/ 709684 h 1803118"/>
                <a:gd name="connsiteX2" fmla="*/ 1064525 w 1160060"/>
                <a:gd name="connsiteY2" fmla="*/ 627797 h 1803118"/>
                <a:gd name="connsiteX3" fmla="*/ 1023582 w 1160060"/>
                <a:gd name="connsiteY3" fmla="*/ 614150 h 1803118"/>
                <a:gd name="connsiteX4" fmla="*/ 996287 w 1160060"/>
                <a:gd name="connsiteY4" fmla="*/ 573206 h 1803118"/>
                <a:gd name="connsiteX5" fmla="*/ 614149 w 1160060"/>
                <a:gd name="connsiteY5" fmla="*/ 532263 h 1803118"/>
                <a:gd name="connsiteX6" fmla="*/ 573206 w 1160060"/>
                <a:gd name="connsiteY6" fmla="*/ 518615 h 1803118"/>
                <a:gd name="connsiteX7" fmla="*/ 559558 w 1160060"/>
                <a:gd name="connsiteY7" fmla="*/ 477672 h 1803118"/>
                <a:gd name="connsiteX8" fmla="*/ 491320 w 1160060"/>
                <a:gd name="connsiteY8" fmla="*/ 395786 h 1803118"/>
                <a:gd name="connsiteX9" fmla="*/ 477672 w 1160060"/>
                <a:gd name="connsiteY9" fmla="*/ 245660 h 1803118"/>
                <a:gd name="connsiteX10" fmla="*/ 559558 w 1160060"/>
                <a:gd name="connsiteY10" fmla="*/ 218365 h 1803118"/>
                <a:gd name="connsiteX11" fmla="*/ 600502 w 1160060"/>
                <a:gd name="connsiteY11" fmla="*/ 204717 h 1803118"/>
                <a:gd name="connsiteX12" fmla="*/ 504967 w 1160060"/>
                <a:gd name="connsiteY12" fmla="*/ 109183 h 1803118"/>
                <a:gd name="connsiteX13" fmla="*/ 477672 w 1160060"/>
                <a:gd name="connsiteY13" fmla="*/ 68239 h 1803118"/>
                <a:gd name="connsiteX14" fmla="*/ 436728 w 1160060"/>
                <a:gd name="connsiteY14" fmla="*/ 40944 h 1803118"/>
                <a:gd name="connsiteX15" fmla="*/ 395785 w 1160060"/>
                <a:gd name="connsiteY15" fmla="*/ 0 h 1803118"/>
                <a:gd name="connsiteX16" fmla="*/ 354842 w 1160060"/>
                <a:gd name="connsiteY16" fmla="*/ 13648 h 1803118"/>
                <a:gd name="connsiteX17" fmla="*/ 341194 w 1160060"/>
                <a:gd name="connsiteY17" fmla="*/ 68239 h 1803118"/>
                <a:gd name="connsiteX18" fmla="*/ 313899 w 1160060"/>
                <a:gd name="connsiteY18" fmla="*/ 109183 h 1803118"/>
                <a:gd name="connsiteX19" fmla="*/ 300251 w 1160060"/>
                <a:gd name="connsiteY19" fmla="*/ 150126 h 1803118"/>
                <a:gd name="connsiteX20" fmla="*/ 259308 w 1160060"/>
                <a:gd name="connsiteY20" fmla="*/ 191069 h 1803118"/>
                <a:gd name="connsiteX21" fmla="*/ 163773 w 1160060"/>
                <a:gd name="connsiteY21" fmla="*/ 300251 h 1803118"/>
                <a:gd name="connsiteX22" fmla="*/ 204717 w 1160060"/>
                <a:gd name="connsiteY22" fmla="*/ 327547 h 1803118"/>
                <a:gd name="connsiteX23" fmla="*/ 341194 w 1160060"/>
                <a:gd name="connsiteY23" fmla="*/ 382138 h 1803118"/>
                <a:gd name="connsiteX24" fmla="*/ 313899 w 1160060"/>
                <a:gd name="connsiteY24" fmla="*/ 655093 h 1803118"/>
                <a:gd name="connsiteX25" fmla="*/ 300251 w 1160060"/>
                <a:gd name="connsiteY25" fmla="*/ 696036 h 1803118"/>
                <a:gd name="connsiteX26" fmla="*/ 259308 w 1160060"/>
                <a:gd name="connsiteY26" fmla="*/ 723332 h 1803118"/>
                <a:gd name="connsiteX27" fmla="*/ 245660 w 1160060"/>
                <a:gd name="connsiteY27" fmla="*/ 764275 h 1803118"/>
                <a:gd name="connsiteX28" fmla="*/ 177421 w 1160060"/>
                <a:gd name="connsiteY28" fmla="*/ 846162 h 1803118"/>
                <a:gd name="connsiteX29" fmla="*/ 81887 w 1160060"/>
                <a:gd name="connsiteY29" fmla="*/ 968992 h 1803118"/>
                <a:gd name="connsiteX30" fmla="*/ 13648 w 1160060"/>
                <a:gd name="connsiteY30" fmla="*/ 1091821 h 1803118"/>
                <a:gd name="connsiteX31" fmla="*/ 0 w 1160060"/>
                <a:gd name="connsiteY31" fmla="*/ 1146412 h 1803118"/>
                <a:gd name="connsiteX32" fmla="*/ 13648 w 1160060"/>
                <a:gd name="connsiteY32" fmla="*/ 1364777 h 1803118"/>
                <a:gd name="connsiteX33" fmla="*/ 40943 w 1160060"/>
                <a:gd name="connsiteY33" fmla="*/ 1405720 h 1803118"/>
                <a:gd name="connsiteX34" fmla="*/ 54591 w 1160060"/>
                <a:gd name="connsiteY34" fmla="*/ 1446663 h 1803118"/>
                <a:gd name="connsiteX35" fmla="*/ 122830 w 1160060"/>
                <a:gd name="connsiteY35" fmla="*/ 1528550 h 1803118"/>
                <a:gd name="connsiteX36" fmla="*/ 150125 w 1160060"/>
                <a:gd name="connsiteY36" fmla="*/ 1569493 h 1803118"/>
                <a:gd name="connsiteX37" fmla="*/ 232012 w 1160060"/>
                <a:gd name="connsiteY37" fmla="*/ 1637732 h 1803118"/>
                <a:gd name="connsiteX38" fmla="*/ 327546 w 1160060"/>
                <a:gd name="connsiteY38" fmla="*/ 1746914 h 1803118"/>
                <a:gd name="connsiteX39" fmla="*/ 409433 w 1160060"/>
                <a:gd name="connsiteY39" fmla="*/ 1801505 h 1803118"/>
                <a:gd name="connsiteX40" fmla="*/ 573206 w 1160060"/>
                <a:gd name="connsiteY40" fmla="*/ 1801505 h 180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60060" h="1803118">
                  <a:moveTo>
                    <a:pt x="1160060" y="859809"/>
                  </a:moveTo>
                  <a:cubicBezTo>
                    <a:pt x="1140769" y="763358"/>
                    <a:pt x="1153747" y="813577"/>
                    <a:pt x="1119117" y="709684"/>
                  </a:cubicBezTo>
                  <a:cubicBezTo>
                    <a:pt x="1108743" y="678562"/>
                    <a:pt x="1082722" y="655093"/>
                    <a:pt x="1064525" y="627797"/>
                  </a:cubicBezTo>
                  <a:cubicBezTo>
                    <a:pt x="1056545" y="615827"/>
                    <a:pt x="1037230" y="618699"/>
                    <a:pt x="1023582" y="614150"/>
                  </a:cubicBezTo>
                  <a:cubicBezTo>
                    <a:pt x="1014484" y="600502"/>
                    <a:pt x="1010196" y="581899"/>
                    <a:pt x="996287" y="573206"/>
                  </a:cubicBezTo>
                  <a:cubicBezTo>
                    <a:pt x="908402" y="518277"/>
                    <a:pt x="633070" y="533123"/>
                    <a:pt x="614149" y="532263"/>
                  </a:cubicBezTo>
                  <a:cubicBezTo>
                    <a:pt x="600501" y="527714"/>
                    <a:pt x="583378" y="528787"/>
                    <a:pt x="573206" y="518615"/>
                  </a:cubicBezTo>
                  <a:cubicBezTo>
                    <a:pt x="563034" y="508443"/>
                    <a:pt x="565992" y="490539"/>
                    <a:pt x="559558" y="477672"/>
                  </a:cubicBezTo>
                  <a:cubicBezTo>
                    <a:pt x="540557" y="439670"/>
                    <a:pt x="521504" y="425970"/>
                    <a:pt x="491320" y="395786"/>
                  </a:cubicBezTo>
                  <a:cubicBezTo>
                    <a:pt x="486771" y="345744"/>
                    <a:pt x="459634" y="292559"/>
                    <a:pt x="477672" y="245660"/>
                  </a:cubicBezTo>
                  <a:cubicBezTo>
                    <a:pt x="488000" y="218806"/>
                    <a:pt x="532263" y="227463"/>
                    <a:pt x="559558" y="218365"/>
                  </a:cubicBezTo>
                  <a:lnTo>
                    <a:pt x="600502" y="204717"/>
                  </a:lnTo>
                  <a:cubicBezTo>
                    <a:pt x="537931" y="110860"/>
                    <a:pt x="577033" y="133203"/>
                    <a:pt x="504967" y="109183"/>
                  </a:cubicBezTo>
                  <a:cubicBezTo>
                    <a:pt x="495869" y="95535"/>
                    <a:pt x="489270" y="79837"/>
                    <a:pt x="477672" y="68239"/>
                  </a:cubicBezTo>
                  <a:cubicBezTo>
                    <a:pt x="466074" y="56641"/>
                    <a:pt x="449329" y="51445"/>
                    <a:pt x="436728" y="40944"/>
                  </a:cubicBezTo>
                  <a:cubicBezTo>
                    <a:pt x="421901" y="28588"/>
                    <a:pt x="409433" y="13648"/>
                    <a:pt x="395785" y="0"/>
                  </a:cubicBezTo>
                  <a:cubicBezTo>
                    <a:pt x="382137" y="4549"/>
                    <a:pt x="363829" y="2414"/>
                    <a:pt x="354842" y="13648"/>
                  </a:cubicBezTo>
                  <a:cubicBezTo>
                    <a:pt x="343125" y="28295"/>
                    <a:pt x="348583" y="50999"/>
                    <a:pt x="341194" y="68239"/>
                  </a:cubicBezTo>
                  <a:cubicBezTo>
                    <a:pt x="334733" y="83315"/>
                    <a:pt x="321234" y="94512"/>
                    <a:pt x="313899" y="109183"/>
                  </a:cubicBezTo>
                  <a:cubicBezTo>
                    <a:pt x="307465" y="122050"/>
                    <a:pt x="308231" y="138156"/>
                    <a:pt x="300251" y="150126"/>
                  </a:cubicBezTo>
                  <a:cubicBezTo>
                    <a:pt x="289545" y="166185"/>
                    <a:pt x="271157" y="175834"/>
                    <a:pt x="259308" y="191069"/>
                  </a:cubicBezTo>
                  <a:cubicBezTo>
                    <a:pt x="173573" y="301300"/>
                    <a:pt x="243036" y="247411"/>
                    <a:pt x="163773" y="300251"/>
                  </a:cubicBezTo>
                  <a:cubicBezTo>
                    <a:pt x="177421" y="309350"/>
                    <a:pt x="188678" y="324110"/>
                    <a:pt x="204717" y="327547"/>
                  </a:cubicBezTo>
                  <a:cubicBezTo>
                    <a:pt x="362857" y="361434"/>
                    <a:pt x="372539" y="288103"/>
                    <a:pt x="341194" y="382138"/>
                  </a:cubicBezTo>
                  <a:cubicBezTo>
                    <a:pt x="331251" y="541223"/>
                    <a:pt x="343979" y="549810"/>
                    <a:pt x="313899" y="655093"/>
                  </a:cubicBezTo>
                  <a:cubicBezTo>
                    <a:pt x="309947" y="668925"/>
                    <a:pt x="309238" y="684802"/>
                    <a:pt x="300251" y="696036"/>
                  </a:cubicBezTo>
                  <a:cubicBezTo>
                    <a:pt x="290004" y="708844"/>
                    <a:pt x="272956" y="714233"/>
                    <a:pt x="259308" y="723332"/>
                  </a:cubicBezTo>
                  <a:cubicBezTo>
                    <a:pt x="254759" y="736980"/>
                    <a:pt x="252094" y="751408"/>
                    <a:pt x="245660" y="764275"/>
                  </a:cubicBezTo>
                  <a:cubicBezTo>
                    <a:pt x="226660" y="802275"/>
                    <a:pt x="207602" y="815980"/>
                    <a:pt x="177421" y="846162"/>
                  </a:cubicBezTo>
                  <a:cubicBezTo>
                    <a:pt x="140130" y="958033"/>
                    <a:pt x="204631" y="784876"/>
                    <a:pt x="81887" y="968992"/>
                  </a:cubicBezTo>
                  <a:cubicBezTo>
                    <a:pt x="33011" y="1042305"/>
                    <a:pt x="31664" y="1028765"/>
                    <a:pt x="13648" y="1091821"/>
                  </a:cubicBezTo>
                  <a:cubicBezTo>
                    <a:pt x="8495" y="1109856"/>
                    <a:pt x="4549" y="1128215"/>
                    <a:pt x="0" y="1146412"/>
                  </a:cubicBezTo>
                  <a:cubicBezTo>
                    <a:pt x="4549" y="1219200"/>
                    <a:pt x="2274" y="1292739"/>
                    <a:pt x="13648" y="1364777"/>
                  </a:cubicBezTo>
                  <a:cubicBezTo>
                    <a:pt x="16206" y="1380979"/>
                    <a:pt x="33608" y="1391049"/>
                    <a:pt x="40943" y="1405720"/>
                  </a:cubicBezTo>
                  <a:cubicBezTo>
                    <a:pt x="47377" y="1418587"/>
                    <a:pt x="48157" y="1433796"/>
                    <a:pt x="54591" y="1446663"/>
                  </a:cubicBezTo>
                  <a:cubicBezTo>
                    <a:pt x="80004" y="1497488"/>
                    <a:pt x="85103" y="1483277"/>
                    <a:pt x="122830" y="1528550"/>
                  </a:cubicBezTo>
                  <a:cubicBezTo>
                    <a:pt x="133330" y="1541151"/>
                    <a:pt x="139624" y="1556892"/>
                    <a:pt x="150125" y="1569493"/>
                  </a:cubicBezTo>
                  <a:cubicBezTo>
                    <a:pt x="182962" y="1608897"/>
                    <a:pt x="191756" y="1610894"/>
                    <a:pt x="232012" y="1637732"/>
                  </a:cubicBezTo>
                  <a:cubicBezTo>
                    <a:pt x="329817" y="1784439"/>
                    <a:pt x="242250" y="1675834"/>
                    <a:pt x="327546" y="1746914"/>
                  </a:cubicBezTo>
                  <a:cubicBezTo>
                    <a:pt x="362121" y="1775727"/>
                    <a:pt x="362509" y="1798377"/>
                    <a:pt x="409433" y="1801505"/>
                  </a:cubicBezTo>
                  <a:cubicBezTo>
                    <a:pt x="463903" y="1805136"/>
                    <a:pt x="518615" y="1801505"/>
                    <a:pt x="573206" y="180150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28078" y="5410200"/>
              <a:ext cx="10150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i="1" dirty="0" smtClean="0">
                  <a:solidFill>
                    <a:srgbClr val="002060"/>
                  </a:solidFill>
                </a:rPr>
                <a:t>Certifying staff</a:t>
              </a:r>
            </a:p>
            <a:p>
              <a:pPr algn="ctr"/>
              <a:r>
                <a:rPr lang="en-US" sz="1000" dirty="0" smtClean="0"/>
                <a:t>CAT A</a:t>
              </a:r>
            </a:p>
            <a:p>
              <a:pPr algn="ctr"/>
              <a:r>
                <a:rPr lang="en-US" sz="1000" dirty="0" smtClean="0"/>
                <a:t>CAT B1 , CAT B2</a:t>
              </a:r>
              <a:endParaRPr lang="en-US" sz="1000" dirty="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339988" y="4776716"/>
              <a:ext cx="1132764" cy="1992574"/>
            </a:xfrm>
            <a:custGeom>
              <a:avLst/>
              <a:gdLst>
                <a:gd name="connsiteX0" fmla="*/ 996287 w 1132764"/>
                <a:gd name="connsiteY0" fmla="*/ 0 h 1992574"/>
                <a:gd name="connsiteX1" fmla="*/ 1009934 w 1132764"/>
                <a:gd name="connsiteY1" fmla="*/ 68239 h 1992574"/>
                <a:gd name="connsiteX2" fmla="*/ 982639 w 1132764"/>
                <a:gd name="connsiteY2" fmla="*/ 150126 h 1992574"/>
                <a:gd name="connsiteX3" fmla="*/ 968991 w 1132764"/>
                <a:gd name="connsiteY3" fmla="*/ 272956 h 1992574"/>
                <a:gd name="connsiteX4" fmla="*/ 887105 w 1132764"/>
                <a:gd name="connsiteY4" fmla="*/ 368490 h 1992574"/>
                <a:gd name="connsiteX5" fmla="*/ 832513 w 1132764"/>
                <a:gd name="connsiteY5" fmla="*/ 464024 h 1992574"/>
                <a:gd name="connsiteX6" fmla="*/ 791570 w 1132764"/>
                <a:gd name="connsiteY6" fmla="*/ 504968 h 1992574"/>
                <a:gd name="connsiteX7" fmla="*/ 764275 w 1132764"/>
                <a:gd name="connsiteY7" fmla="*/ 545911 h 1992574"/>
                <a:gd name="connsiteX8" fmla="*/ 723331 w 1132764"/>
                <a:gd name="connsiteY8" fmla="*/ 559559 h 1992574"/>
                <a:gd name="connsiteX9" fmla="*/ 655093 w 1132764"/>
                <a:gd name="connsiteY9" fmla="*/ 641445 h 1992574"/>
                <a:gd name="connsiteX10" fmla="*/ 614149 w 1132764"/>
                <a:gd name="connsiteY10" fmla="*/ 682388 h 1992574"/>
                <a:gd name="connsiteX11" fmla="*/ 586854 w 1132764"/>
                <a:gd name="connsiteY11" fmla="*/ 723332 h 1992574"/>
                <a:gd name="connsiteX12" fmla="*/ 504967 w 1132764"/>
                <a:gd name="connsiteY12" fmla="*/ 777923 h 1992574"/>
                <a:gd name="connsiteX13" fmla="*/ 464024 w 1132764"/>
                <a:gd name="connsiteY13" fmla="*/ 818866 h 1992574"/>
                <a:gd name="connsiteX14" fmla="*/ 423081 w 1132764"/>
                <a:gd name="connsiteY14" fmla="*/ 846162 h 1992574"/>
                <a:gd name="connsiteX15" fmla="*/ 341194 w 1132764"/>
                <a:gd name="connsiteY15" fmla="*/ 928048 h 1992574"/>
                <a:gd name="connsiteX16" fmla="*/ 259308 w 1132764"/>
                <a:gd name="connsiteY16" fmla="*/ 982639 h 1992574"/>
                <a:gd name="connsiteX17" fmla="*/ 204716 w 1132764"/>
                <a:gd name="connsiteY17" fmla="*/ 1023583 h 1992574"/>
                <a:gd name="connsiteX18" fmla="*/ 177421 w 1132764"/>
                <a:gd name="connsiteY18" fmla="*/ 1064526 h 1992574"/>
                <a:gd name="connsiteX19" fmla="*/ 95534 w 1132764"/>
                <a:gd name="connsiteY19" fmla="*/ 1132765 h 1992574"/>
                <a:gd name="connsiteX20" fmla="*/ 68239 w 1132764"/>
                <a:gd name="connsiteY20" fmla="*/ 1173708 h 1992574"/>
                <a:gd name="connsiteX21" fmla="*/ 27296 w 1132764"/>
                <a:gd name="connsiteY21" fmla="*/ 1214651 h 1992574"/>
                <a:gd name="connsiteX22" fmla="*/ 0 w 1132764"/>
                <a:gd name="connsiteY22" fmla="*/ 1296538 h 1992574"/>
                <a:gd name="connsiteX23" fmla="*/ 13648 w 1132764"/>
                <a:gd name="connsiteY23" fmla="*/ 1405720 h 1992574"/>
                <a:gd name="connsiteX24" fmla="*/ 27296 w 1132764"/>
                <a:gd name="connsiteY24" fmla="*/ 1460311 h 1992574"/>
                <a:gd name="connsiteX25" fmla="*/ 40943 w 1132764"/>
                <a:gd name="connsiteY25" fmla="*/ 1528550 h 1992574"/>
                <a:gd name="connsiteX26" fmla="*/ 54591 w 1132764"/>
                <a:gd name="connsiteY26" fmla="*/ 1569493 h 1992574"/>
                <a:gd name="connsiteX27" fmla="*/ 68239 w 1132764"/>
                <a:gd name="connsiteY27" fmla="*/ 1637732 h 1992574"/>
                <a:gd name="connsiteX28" fmla="*/ 81887 w 1132764"/>
                <a:gd name="connsiteY28" fmla="*/ 1678675 h 1992574"/>
                <a:gd name="connsiteX29" fmla="*/ 122830 w 1132764"/>
                <a:gd name="connsiteY29" fmla="*/ 1692323 h 1992574"/>
                <a:gd name="connsiteX30" fmla="*/ 204716 w 1132764"/>
                <a:gd name="connsiteY30" fmla="*/ 1746914 h 1992574"/>
                <a:gd name="connsiteX31" fmla="*/ 259308 w 1132764"/>
                <a:gd name="connsiteY31" fmla="*/ 1774209 h 1992574"/>
                <a:gd name="connsiteX32" fmla="*/ 300251 w 1132764"/>
                <a:gd name="connsiteY32" fmla="*/ 1801505 h 1992574"/>
                <a:gd name="connsiteX33" fmla="*/ 368490 w 1132764"/>
                <a:gd name="connsiteY33" fmla="*/ 1815153 h 1992574"/>
                <a:gd name="connsiteX34" fmla="*/ 586854 w 1132764"/>
                <a:gd name="connsiteY34" fmla="*/ 1801505 h 1992574"/>
                <a:gd name="connsiteX35" fmla="*/ 668740 w 1132764"/>
                <a:gd name="connsiteY35" fmla="*/ 1774209 h 1992574"/>
                <a:gd name="connsiteX36" fmla="*/ 709684 w 1132764"/>
                <a:gd name="connsiteY36" fmla="*/ 1760562 h 1992574"/>
                <a:gd name="connsiteX37" fmla="*/ 723331 w 1132764"/>
                <a:gd name="connsiteY37" fmla="*/ 1856096 h 1992574"/>
                <a:gd name="connsiteX38" fmla="*/ 736979 w 1132764"/>
                <a:gd name="connsiteY38" fmla="*/ 1897039 h 1992574"/>
                <a:gd name="connsiteX39" fmla="*/ 750627 w 1132764"/>
                <a:gd name="connsiteY39" fmla="*/ 1992574 h 1992574"/>
                <a:gd name="connsiteX40" fmla="*/ 832513 w 1132764"/>
                <a:gd name="connsiteY40" fmla="*/ 1937983 h 1992574"/>
                <a:gd name="connsiteX41" fmla="*/ 873457 w 1132764"/>
                <a:gd name="connsiteY41" fmla="*/ 1897039 h 1992574"/>
                <a:gd name="connsiteX42" fmla="*/ 914400 w 1132764"/>
                <a:gd name="connsiteY42" fmla="*/ 1883391 h 1992574"/>
                <a:gd name="connsiteX43" fmla="*/ 996287 w 1132764"/>
                <a:gd name="connsiteY43" fmla="*/ 1842448 h 1992574"/>
                <a:gd name="connsiteX44" fmla="*/ 1023582 w 1132764"/>
                <a:gd name="connsiteY44" fmla="*/ 1801505 h 1992574"/>
                <a:gd name="connsiteX45" fmla="*/ 968991 w 1132764"/>
                <a:gd name="connsiteY45" fmla="*/ 1719618 h 1992574"/>
                <a:gd name="connsiteX46" fmla="*/ 914400 w 1132764"/>
                <a:gd name="connsiteY46" fmla="*/ 1555845 h 1992574"/>
                <a:gd name="connsiteX47" fmla="*/ 887105 w 1132764"/>
                <a:gd name="connsiteY47" fmla="*/ 1514902 h 1992574"/>
                <a:gd name="connsiteX48" fmla="*/ 832513 w 1132764"/>
                <a:gd name="connsiteY48" fmla="*/ 1419368 h 1992574"/>
                <a:gd name="connsiteX49" fmla="*/ 791570 w 1132764"/>
                <a:gd name="connsiteY49" fmla="*/ 1528550 h 1992574"/>
                <a:gd name="connsiteX50" fmla="*/ 750627 w 1132764"/>
                <a:gd name="connsiteY50" fmla="*/ 1555845 h 1992574"/>
                <a:gd name="connsiteX51" fmla="*/ 696036 w 1132764"/>
                <a:gd name="connsiteY51" fmla="*/ 1501254 h 1992574"/>
                <a:gd name="connsiteX52" fmla="*/ 682388 w 1132764"/>
                <a:gd name="connsiteY52" fmla="*/ 1460311 h 1992574"/>
                <a:gd name="connsiteX53" fmla="*/ 641445 w 1132764"/>
                <a:gd name="connsiteY53" fmla="*/ 1378424 h 1992574"/>
                <a:gd name="connsiteX54" fmla="*/ 655093 w 1132764"/>
                <a:gd name="connsiteY54" fmla="*/ 1173708 h 1992574"/>
                <a:gd name="connsiteX55" fmla="*/ 709684 w 1132764"/>
                <a:gd name="connsiteY55" fmla="*/ 1091821 h 1992574"/>
                <a:gd name="connsiteX56" fmla="*/ 846161 w 1132764"/>
                <a:gd name="connsiteY56" fmla="*/ 928048 h 1992574"/>
                <a:gd name="connsiteX57" fmla="*/ 914400 w 1132764"/>
                <a:gd name="connsiteY57" fmla="*/ 805218 h 1992574"/>
                <a:gd name="connsiteX58" fmla="*/ 941696 w 1132764"/>
                <a:gd name="connsiteY58" fmla="*/ 764275 h 1992574"/>
                <a:gd name="connsiteX59" fmla="*/ 968991 w 1132764"/>
                <a:gd name="connsiteY59" fmla="*/ 682388 h 1992574"/>
                <a:gd name="connsiteX60" fmla="*/ 982639 w 1132764"/>
                <a:gd name="connsiteY60" fmla="*/ 641445 h 1992574"/>
                <a:gd name="connsiteX61" fmla="*/ 996287 w 1132764"/>
                <a:gd name="connsiteY61" fmla="*/ 532263 h 1992574"/>
                <a:gd name="connsiteX62" fmla="*/ 1009934 w 1132764"/>
                <a:gd name="connsiteY62" fmla="*/ 354842 h 1992574"/>
                <a:gd name="connsiteX63" fmla="*/ 1037230 w 1132764"/>
                <a:gd name="connsiteY63" fmla="*/ 272956 h 1992574"/>
                <a:gd name="connsiteX64" fmla="*/ 1050878 w 1132764"/>
                <a:gd name="connsiteY64" fmla="*/ 232012 h 1992574"/>
                <a:gd name="connsiteX65" fmla="*/ 1078173 w 1132764"/>
                <a:gd name="connsiteY65" fmla="*/ 109183 h 1992574"/>
                <a:gd name="connsiteX66" fmla="*/ 1091821 w 1132764"/>
                <a:gd name="connsiteY66" fmla="*/ 68239 h 1992574"/>
                <a:gd name="connsiteX67" fmla="*/ 1132764 w 1132764"/>
                <a:gd name="connsiteY67" fmla="*/ 54591 h 19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2764" h="1992574">
                  <a:moveTo>
                    <a:pt x="996287" y="0"/>
                  </a:moveTo>
                  <a:cubicBezTo>
                    <a:pt x="1000836" y="22746"/>
                    <a:pt x="1012034" y="45138"/>
                    <a:pt x="1009934" y="68239"/>
                  </a:cubicBezTo>
                  <a:cubicBezTo>
                    <a:pt x="1007329" y="96893"/>
                    <a:pt x="982639" y="150126"/>
                    <a:pt x="982639" y="150126"/>
                  </a:cubicBezTo>
                  <a:cubicBezTo>
                    <a:pt x="978090" y="191069"/>
                    <a:pt x="978982" y="232991"/>
                    <a:pt x="968991" y="272956"/>
                  </a:cubicBezTo>
                  <a:cubicBezTo>
                    <a:pt x="961619" y="302446"/>
                    <a:pt x="899640" y="353866"/>
                    <a:pt x="887105" y="368490"/>
                  </a:cubicBezTo>
                  <a:cubicBezTo>
                    <a:pt x="831845" y="432959"/>
                    <a:pt x="887831" y="386578"/>
                    <a:pt x="832513" y="464024"/>
                  </a:cubicBezTo>
                  <a:cubicBezTo>
                    <a:pt x="821295" y="479730"/>
                    <a:pt x="803926" y="490140"/>
                    <a:pt x="791570" y="504968"/>
                  </a:cubicBezTo>
                  <a:cubicBezTo>
                    <a:pt x="781070" y="517569"/>
                    <a:pt x="777083" y="535665"/>
                    <a:pt x="764275" y="545911"/>
                  </a:cubicBezTo>
                  <a:cubicBezTo>
                    <a:pt x="753041" y="554898"/>
                    <a:pt x="736979" y="555010"/>
                    <a:pt x="723331" y="559559"/>
                  </a:cubicBezTo>
                  <a:cubicBezTo>
                    <a:pt x="603705" y="679185"/>
                    <a:pt x="750105" y="527432"/>
                    <a:pt x="655093" y="641445"/>
                  </a:cubicBezTo>
                  <a:cubicBezTo>
                    <a:pt x="642737" y="656272"/>
                    <a:pt x="626505" y="667561"/>
                    <a:pt x="614149" y="682388"/>
                  </a:cubicBezTo>
                  <a:cubicBezTo>
                    <a:pt x="603648" y="694989"/>
                    <a:pt x="599198" y="712531"/>
                    <a:pt x="586854" y="723332"/>
                  </a:cubicBezTo>
                  <a:cubicBezTo>
                    <a:pt x="562166" y="744935"/>
                    <a:pt x="528164" y="754726"/>
                    <a:pt x="504967" y="777923"/>
                  </a:cubicBezTo>
                  <a:cubicBezTo>
                    <a:pt x="491319" y="791571"/>
                    <a:pt x="478851" y="806510"/>
                    <a:pt x="464024" y="818866"/>
                  </a:cubicBezTo>
                  <a:cubicBezTo>
                    <a:pt x="451423" y="829367"/>
                    <a:pt x="435340" y="835265"/>
                    <a:pt x="423081" y="846162"/>
                  </a:cubicBezTo>
                  <a:cubicBezTo>
                    <a:pt x="394230" y="871808"/>
                    <a:pt x="368490" y="900753"/>
                    <a:pt x="341194" y="928048"/>
                  </a:cubicBezTo>
                  <a:cubicBezTo>
                    <a:pt x="317997" y="951244"/>
                    <a:pt x="286603" y="964442"/>
                    <a:pt x="259308" y="982639"/>
                  </a:cubicBezTo>
                  <a:cubicBezTo>
                    <a:pt x="240382" y="995257"/>
                    <a:pt x="222913" y="1009935"/>
                    <a:pt x="204716" y="1023583"/>
                  </a:cubicBezTo>
                  <a:cubicBezTo>
                    <a:pt x="195618" y="1037231"/>
                    <a:pt x="187922" y="1051925"/>
                    <a:pt x="177421" y="1064526"/>
                  </a:cubicBezTo>
                  <a:cubicBezTo>
                    <a:pt x="144583" y="1103932"/>
                    <a:pt x="135792" y="1105926"/>
                    <a:pt x="95534" y="1132765"/>
                  </a:cubicBezTo>
                  <a:cubicBezTo>
                    <a:pt x="86436" y="1146413"/>
                    <a:pt x="78740" y="1161107"/>
                    <a:pt x="68239" y="1173708"/>
                  </a:cubicBezTo>
                  <a:cubicBezTo>
                    <a:pt x="55883" y="1188535"/>
                    <a:pt x="36669" y="1197779"/>
                    <a:pt x="27296" y="1214651"/>
                  </a:cubicBezTo>
                  <a:cubicBezTo>
                    <a:pt x="13323" y="1239802"/>
                    <a:pt x="0" y="1296538"/>
                    <a:pt x="0" y="1296538"/>
                  </a:cubicBezTo>
                  <a:cubicBezTo>
                    <a:pt x="4549" y="1332932"/>
                    <a:pt x="7618" y="1369542"/>
                    <a:pt x="13648" y="1405720"/>
                  </a:cubicBezTo>
                  <a:cubicBezTo>
                    <a:pt x="16732" y="1424222"/>
                    <a:pt x="23227" y="1442001"/>
                    <a:pt x="27296" y="1460311"/>
                  </a:cubicBezTo>
                  <a:cubicBezTo>
                    <a:pt x="32328" y="1482955"/>
                    <a:pt x="35317" y="1506046"/>
                    <a:pt x="40943" y="1528550"/>
                  </a:cubicBezTo>
                  <a:cubicBezTo>
                    <a:pt x="44432" y="1542506"/>
                    <a:pt x="51102" y="1555537"/>
                    <a:pt x="54591" y="1569493"/>
                  </a:cubicBezTo>
                  <a:cubicBezTo>
                    <a:pt x="60217" y="1591997"/>
                    <a:pt x="62613" y="1615228"/>
                    <a:pt x="68239" y="1637732"/>
                  </a:cubicBezTo>
                  <a:cubicBezTo>
                    <a:pt x="71728" y="1651688"/>
                    <a:pt x="71715" y="1668503"/>
                    <a:pt x="81887" y="1678675"/>
                  </a:cubicBezTo>
                  <a:cubicBezTo>
                    <a:pt x="92059" y="1688847"/>
                    <a:pt x="109182" y="1687774"/>
                    <a:pt x="122830" y="1692323"/>
                  </a:cubicBezTo>
                  <a:cubicBezTo>
                    <a:pt x="167379" y="1759147"/>
                    <a:pt x="126379" y="1717538"/>
                    <a:pt x="204716" y="1746914"/>
                  </a:cubicBezTo>
                  <a:cubicBezTo>
                    <a:pt x="223766" y="1754058"/>
                    <a:pt x="241643" y="1764115"/>
                    <a:pt x="259308" y="1774209"/>
                  </a:cubicBezTo>
                  <a:cubicBezTo>
                    <a:pt x="273549" y="1782347"/>
                    <a:pt x="284893" y="1795746"/>
                    <a:pt x="300251" y="1801505"/>
                  </a:cubicBezTo>
                  <a:cubicBezTo>
                    <a:pt x="321971" y="1809650"/>
                    <a:pt x="345744" y="1810604"/>
                    <a:pt x="368490" y="1815153"/>
                  </a:cubicBezTo>
                  <a:cubicBezTo>
                    <a:pt x="441278" y="1810604"/>
                    <a:pt x="514593" y="1811359"/>
                    <a:pt x="586854" y="1801505"/>
                  </a:cubicBezTo>
                  <a:cubicBezTo>
                    <a:pt x="615362" y="1797617"/>
                    <a:pt x="641445" y="1783307"/>
                    <a:pt x="668740" y="1774209"/>
                  </a:cubicBezTo>
                  <a:lnTo>
                    <a:pt x="709684" y="1760562"/>
                  </a:lnTo>
                  <a:cubicBezTo>
                    <a:pt x="714233" y="1792407"/>
                    <a:pt x="717022" y="1824553"/>
                    <a:pt x="723331" y="1856096"/>
                  </a:cubicBezTo>
                  <a:cubicBezTo>
                    <a:pt x="726152" y="1870203"/>
                    <a:pt x="734158" y="1882932"/>
                    <a:pt x="736979" y="1897039"/>
                  </a:cubicBezTo>
                  <a:cubicBezTo>
                    <a:pt x="743288" y="1928583"/>
                    <a:pt x="746078" y="1960729"/>
                    <a:pt x="750627" y="1992574"/>
                  </a:cubicBezTo>
                  <a:cubicBezTo>
                    <a:pt x="777922" y="1974377"/>
                    <a:pt x="809316" y="1961180"/>
                    <a:pt x="832513" y="1937983"/>
                  </a:cubicBezTo>
                  <a:cubicBezTo>
                    <a:pt x="846161" y="1924335"/>
                    <a:pt x="857398" y="1907745"/>
                    <a:pt x="873457" y="1897039"/>
                  </a:cubicBezTo>
                  <a:cubicBezTo>
                    <a:pt x="885427" y="1889059"/>
                    <a:pt x="901533" y="1889825"/>
                    <a:pt x="914400" y="1883391"/>
                  </a:cubicBezTo>
                  <a:cubicBezTo>
                    <a:pt x="1020224" y="1830479"/>
                    <a:pt x="893375" y="1876752"/>
                    <a:pt x="996287" y="1842448"/>
                  </a:cubicBezTo>
                  <a:cubicBezTo>
                    <a:pt x="1005385" y="1828800"/>
                    <a:pt x="1020886" y="1817684"/>
                    <a:pt x="1023582" y="1801505"/>
                  </a:cubicBezTo>
                  <a:cubicBezTo>
                    <a:pt x="1029225" y="1767647"/>
                    <a:pt x="986036" y="1736663"/>
                    <a:pt x="968991" y="1719618"/>
                  </a:cubicBezTo>
                  <a:lnTo>
                    <a:pt x="914400" y="1555845"/>
                  </a:lnTo>
                  <a:cubicBezTo>
                    <a:pt x="909213" y="1540284"/>
                    <a:pt x="895243" y="1529143"/>
                    <a:pt x="887105" y="1514902"/>
                  </a:cubicBezTo>
                  <a:cubicBezTo>
                    <a:pt x="817851" y="1393707"/>
                    <a:pt x="899008" y="1519108"/>
                    <a:pt x="832513" y="1419368"/>
                  </a:cubicBezTo>
                  <a:cubicBezTo>
                    <a:pt x="774922" y="1246590"/>
                    <a:pt x="829693" y="1376058"/>
                    <a:pt x="791570" y="1528550"/>
                  </a:cubicBezTo>
                  <a:cubicBezTo>
                    <a:pt x="787592" y="1544463"/>
                    <a:pt x="764275" y="1546747"/>
                    <a:pt x="750627" y="1555845"/>
                  </a:cubicBezTo>
                  <a:cubicBezTo>
                    <a:pt x="714232" y="1446664"/>
                    <a:pt x="768824" y="1574042"/>
                    <a:pt x="696036" y="1501254"/>
                  </a:cubicBezTo>
                  <a:cubicBezTo>
                    <a:pt x="685864" y="1491082"/>
                    <a:pt x="688822" y="1473178"/>
                    <a:pt x="682388" y="1460311"/>
                  </a:cubicBezTo>
                  <a:cubicBezTo>
                    <a:pt x="629476" y="1354487"/>
                    <a:pt x="675749" y="1481336"/>
                    <a:pt x="641445" y="1378424"/>
                  </a:cubicBezTo>
                  <a:cubicBezTo>
                    <a:pt x="645994" y="1310185"/>
                    <a:pt x="639252" y="1240238"/>
                    <a:pt x="655093" y="1173708"/>
                  </a:cubicBezTo>
                  <a:cubicBezTo>
                    <a:pt x="662691" y="1141795"/>
                    <a:pt x="686487" y="1115018"/>
                    <a:pt x="709684" y="1091821"/>
                  </a:cubicBezTo>
                  <a:cubicBezTo>
                    <a:pt x="747694" y="1053811"/>
                    <a:pt x="827159" y="985052"/>
                    <a:pt x="846161" y="928048"/>
                  </a:cubicBezTo>
                  <a:cubicBezTo>
                    <a:pt x="870183" y="855984"/>
                    <a:pt x="851830" y="899073"/>
                    <a:pt x="914400" y="805218"/>
                  </a:cubicBezTo>
                  <a:lnTo>
                    <a:pt x="941696" y="764275"/>
                  </a:lnTo>
                  <a:lnTo>
                    <a:pt x="968991" y="682388"/>
                  </a:lnTo>
                  <a:lnTo>
                    <a:pt x="982639" y="641445"/>
                  </a:lnTo>
                  <a:cubicBezTo>
                    <a:pt x="987188" y="605051"/>
                    <a:pt x="992810" y="568775"/>
                    <a:pt x="996287" y="532263"/>
                  </a:cubicBezTo>
                  <a:cubicBezTo>
                    <a:pt x="1001910" y="473215"/>
                    <a:pt x="1000683" y="413431"/>
                    <a:pt x="1009934" y="354842"/>
                  </a:cubicBezTo>
                  <a:cubicBezTo>
                    <a:pt x="1014421" y="326422"/>
                    <a:pt x="1028131" y="300251"/>
                    <a:pt x="1037230" y="272956"/>
                  </a:cubicBezTo>
                  <a:lnTo>
                    <a:pt x="1050878" y="232012"/>
                  </a:lnTo>
                  <a:cubicBezTo>
                    <a:pt x="1081599" y="139846"/>
                    <a:pt x="1046148" y="253292"/>
                    <a:pt x="1078173" y="109183"/>
                  </a:cubicBezTo>
                  <a:cubicBezTo>
                    <a:pt x="1081294" y="95139"/>
                    <a:pt x="1081648" y="78412"/>
                    <a:pt x="1091821" y="68239"/>
                  </a:cubicBezTo>
                  <a:cubicBezTo>
                    <a:pt x="1101993" y="58067"/>
                    <a:pt x="1132764" y="54591"/>
                    <a:pt x="1132764" y="54591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33515" y="5742057"/>
              <a:ext cx="671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i="1" dirty="0" smtClean="0"/>
                <a:t>Practical</a:t>
              </a:r>
            </a:p>
            <a:p>
              <a:pPr algn="ctr"/>
              <a:r>
                <a:rPr lang="en-US" sz="800" i="1" dirty="0" smtClean="0"/>
                <a:t>Training </a:t>
              </a:r>
            </a:p>
            <a:p>
              <a:pPr algn="ctr"/>
              <a:r>
                <a:rPr lang="en-US" sz="800" i="1" dirty="0" smtClean="0"/>
                <a:t>+</a:t>
              </a:r>
            </a:p>
            <a:p>
              <a:pPr algn="ctr"/>
              <a:r>
                <a:rPr lang="en-US" sz="800" i="1" dirty="0" smtClean="0"/>
                <a:t>Assessment</a:t>
              </a:r>
              <a:endParaRPr lang="en-US" sz="800" i="1" dirty="0"/>
            </a:p>
          </p:txBody>
        </p:sp>
        <p:sp>
          <p:nvSpPr>
            <p:cNvPr id="78" name="Curved Up Arrow 77"/>
            <p:cNvSpPr/>
            <p:nvPr/>
          </p:nvSpPr>
          <p:spPr>
            <a:xfrm rot="14364158">
              <a:off x="6396715" y="2257742"/>
              <a:ext cx="1603595" cy="731520"/>
            </a:xfrm>
            <a:prstGeom prst="curvedUp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9" name="Flowchart: Punched Tape 78"/>
            <p:cNvSpPr/>
            <p:nvPr/>
          </p:nvSpPr>
          <p:spPr>
            <a:xfrm>
              <a:off x="5235502" y="2433259"/>
              <a:ext cx="571379" cy="396135"/>
            </a:xfrm>
            <a:prstGeom prst="flowChartPunchedTap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/>
                <a:t>PiREPS</a:t>
              </a:r>
              <a:endParaRPr lang="en-US" sz="800" dirty="0"/>
            </a:p>
          </p:txBody>
        </p:sp>
        <p:sp>
          <p:nvSpPr>
            <p:cNvPr id="80" name="Up Arrow 79"/>
            <p:cNvSpPr/>
            <p:nvPr/>
          </p:nvSpPr>
          <p:spPr>
            <a:xfrm rot="8044551">
              <a:off x="5223086" y="2056837"/>
              <a:ext cx="184587" cy="439364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1" name="Up Arrow 80"/>
            <p:cNvSpPr/>
            <p:nvPr/>
          </p:nvSpPr>
          <p:spPr>
            <a:xfrm rot="8044551">
              <a:off x="5629282" y="2742637"/>
              <a:ext cx="184587" cy="439364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862528" y="2525998"/>
              <a:ext cx="481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ARC</a:t>
              </a:r>
              <a:endParaRPr lang="en-US" sz="1400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7478941" y="4572000"/>
              <a:ext cx="1436459" cy="632876"/>
              <a:chOff x="6096000" y="4587468"/>
              <a:chExt cx="2916370" cy="1726283"/>
            </a:xfrm>
          </p:grpSpPr>
          <p:pic>
            <p:nvPicPr>
              <p:cNvPr id="105" name="Picture 8" descr="C:\Users\m14t-staff\AppData\Local\Microsoft\Windows\Temporary Internet Files\Content.IE5\C7FWVQB6\animated-blue-cartoon-eyes-hi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27632" flipH="1">
                <a:off x="7263616" y="4587468"/>
                <a:ext cx="1161355" cy="1193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6" name="Straight Connector 105"/>
              <p:cNvCxnSpPr/>
              <p:nvPr/>
            </p:nvCxnSpPr>
            <p:spPr>
              <a:xfrm flipH="1" flipV="1">
                <a:off x="6096000" y="5006676"/>
                <a:ext cx="939219" cy="177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6331582" y="5498728"/>
                <a:ext cx="748035" cy="2237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6872633" y="5813602"/>
                <a:ext cx="566883" cy="411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ounded Rectangle 108"/>
              <p:cNvSpPr/>
              <p:nvPr/>
            </p:nvSpPr>
            <p:spPr>
              <a:xfrm>
                <a:off x="8097970" y="5722465"/>
                <a:ext cx="914400" cy="59128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smtClean="0"/>
                  <a:t>NAA</a:t>
                </a:r>
                <a:endParaRPr lang="en-US" sz="600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375724" y="1312451"/>
              <a:ext cx="1436459" cy="632876"/>
              <a:chOff x="6096000" y="4587468"/>
              <a:chExt cx="2916370" cy="1726283"/>
            </a:xfrm>
          </p:grpSpPr>
          <p:pic>
            <p:nvPicPr>
              <p:cNvPr id="100" name="Picture 8" descr="C:\Users\m14t-staff\AppData\Local\Microsoft\Windows\Temporary Internet Files\Content.IE5\C7FWVQB6\animated-blue-cartoon-eyes-hi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27632" flipH="1">
                <a:off x="7263616" y="4587468"/>
                <a:ext cx="1161355" cy="1193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1" name="Straight Connector 100"/>
              <p:cNvCxnSpPr/>
              <p:nvPr/>
            </p:nvCxnSpPr>
            <p:spPr>
              <a:xfrm flipH="1" flipV="1">
                <a:off x="6096000" y="5006676"/>
                <a:ext cx="939219" cy="177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6331582" y="5498728"/>
                <a:ext cx="748035" cy="2237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>
                <a:off x="6872633" y="5813602"/>
                <a:ext cx="566883" cy="4113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ounded Rectangle 103"/>
              <p:cNvSpPr/>
              <p:nvPr/>
            </p:nvSpPr>
            <p:spPr>
              <a:xfrm>
                <a:off x="8097970" y="5722465"/>
                <a:ext cx="914400" cy="59128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smtClean="0"/>
                  <a:t>NAA</a:t>
                </a:r>
                <a:endParaRPr lang="en-US" sz="600" dirty="0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776132" y="2781328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Airworthiness</a:t>
              </a:r>
            </a:p>
            <a:p>
              <a:pPr algn="ctr"/>
              <a:r>
                <a:rPr lang="en-US" sz="800" dirty="0" smtClean="0"/>
                <a:t>Review</a:t>
              </a:r>
              <a:endParaRPr lang="en-US" sz="800" dirty="0"/>
            </a:p>
          </p:txBody>
        </p:sp>
        <p:sp>
          <p:nvSpPr>
            <p:cNvPr id="86" name="Vertical Scroll 85"/>
            <p:cNvSpPr/>
            <p:nvPr/>
          </p:nvSpPr>
          <p:spPr>
            <a:xfrm>
              <a:off x="7520881" y="3253148"/>
              <a:ext cx="516636" cy="345961"/>
            </a:xfrm>
            <a:prstGeom prst="vertic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15a</a:t>
              </a:r>
              <a:endParaRPr lang="en-US" sz="800" dirty="0"/>
            </a:p>
          </p:txBody>
        </p:sp>
        <p:sp>
          <p:nvSpPr>
            <p:cNvPr id="87" name="Vertical Scroll 86"/>
            <p:cNvSpPr/>
            <p:nvPr/>
          </p:nvSpPr>
          <p:spPr>
            <a:xfrm>
              <a:off x="7673281" y="2397239"/>
              <a:ext cx="516636" cy="345961"/>
            </a:xfrm>
            <a:prstGeom prst="verticalScroll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15b</a:t>
              </a:r>
              <a:endParaRPr lang="en-US" sz="800" dirty="0"/>
            </a:p>
          </p:txBody>
        </p:sp>
        <p:sp>
          <p:nvSpPr>
            <p:cNvPr id="88" name="Vertical Scroll 87"/>
            <p:cNvSpPr/>
            <p:nvPr/>
          </p:nvSpPr>
          <p:spPr>
            <a:xfrm>
              <a:off x="7636764" y="2819400"/>
              <a:ext cx="516636" cy="345961"/>
            </a:xfrm>
            <a:prstGeom prst="verticalScroll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15b</a:t>
              </a:r>
              <a:endParaRPr lang="en-US" sz="800" dirty="0"/>
            </a:p>
          </p:txBody>
        </p:sp>
        <p:sp>
          <p:nvSpPr>
            <p:cNvPr id="89" name="Vertical Scroll 88"/>
            <p:cNvSpPr/>
            <p:nvPr/>
          </p:nvSpPr>
          <p:spPr>
            <a:xfrm>
              <a:off x="7391400" y="1905000"/>
              <a:ext cx="516636" cy="345961"/>
            </a:xfrm>
            <a:prstGeom prst="vertic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15a</a:t>
              </a:r>
              <a:endParaRPr lang="en-US" sz="800" dirty="0"/>
            </a:p>
          </p:txBody>
        </p:sp>
        <p:sp>
          <p:nvSpPr>
            <p:cNvPr id="90" name="Vertical Scroll 89"/>
            <p:cNvSpPr/>
            <p:nvPr/>
          </p:nvSpPr>
          <p:spPr>
            <a:xfrm>
              <a:off x="6770630" y="1704193"/>
              <a:ext cx="516636" cy="345961"/>
            </a:xfrm>
            <a:prstGeom prst="verticalScroll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15b</a:t>
              </a:r>
              <a:endParaRPr lang="en-US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19600" y="3319790"/>
              <a:ext cx="5597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solidFill>
                    <a:srgbClr val="FF0000"/>
                  </a:solidFill>
                </a:rPr>
                <a:t>N 6501</a:t>
              </a:r>
              <a:endParaRPr lang="en-US" sz="1000" i="1" dirty="0">
                <a:solidFill>
                  <a:srgbClr val="FF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6992" y="1193846"/>
              <a:ext cx="5597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solidFill>
                    <a:srgbClr val="FF0000"/>
                  </a:solidFill>
                </a:rPr>
                <a:t>N 8301</a:t>
              </a:r>
              <a:endParaRPr lang="en-US" sz="1000" i="1" dirty="0">
                <a:solidFill>
                  <a:srgbClr val="FF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493325" y="699722"/>
              <a:ext cx="5597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solidFill>
                    <a:srgbClr val="FF0000"/>
                  </a:solidFill>
                </a:rPr>
                <a:t>N 7101</a:t>
              </a:r>
              <a:endParaRPr lang="en-US" sz="1000" i="1" dirty="0">
                <a:solidFill>
                  <a:srgbClr val="FF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965604" y="2600487"/>
              <a:ext cx="5597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solidFill>
                    <a:srgbClr val="FF0000"/>
                  </a:solidFill>
                </a:rPr>
                <a:t>N 6102</a:t>
              </a:r>
              <a:endParaRPr lang="en-US" sz="1000" i="1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047451" y="137648"/>
              <a:ext cx="1257061" cy="57406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Continuing </a:t>
              </a:r>
            </a:p>
            <a:p>
              <a:pPr algn="ctr"/>
              <a:r>
                <a:rPr lang="en-US" sz="1200" dirty="0" smtClean="0"/>
                <a:t>Airworthiness</a:t>
              </a:r>
              <a:endParaRPr lang="en-US" sz="12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34000" y="142895"/>
              <a:ext cx="1254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u="sng" dirty="0" smtClean="0"/>
                <a:t>CAR 2016 Reg:30</a:t>
              </a:r>
              <a:endParaRPr lang="en-US" sz="1200" i="1" u="sng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123642" y="789801"/>
              <a:ext cx="9573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u="sng" dirty="0" err="1" smtClean="0"/>
                <a:t>iR</a:t>
              </a:r>
              <a:r>
                <a:rPr lang="en-US" sz="1050" u="sng" dirty="0" smtClean="0"/>
                <a:t> 1321/2014</a:t>
              </a:r>
              <a:endParaRPr lang="en-US" sz="1400" u="sng" dirty="0"/>
            </a:p>
          </p:txBody>
        </p:sp>
        <p:sp>
          <p:nvSpPr>
            <p:cNvPr id="98" name="Flowchart: Document 97"/>
            <p:cNvSpPr/>
            <p:nvPr/>
          </p:nvSpPr>
          <p:spPr>
            <a:xfrm>
              <a:off x="2374710" y="5483352"/>
              <a:ext cx="914400" cy="612648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MOE</a:t>
              </a:r>
              <a:endParaRPr lang="en-US" sz="1400" dirty="0"/>
            </a:p>
          </p:txBody>
        </p:sp>
        <p:sp>
          <p:nvSpPr>
            <p:cNvPr id="99" name="Flowchart: Document 98"/>
            <p:cNvSpPr/>
            <p:nvPr/>
          </p:nvSpPr>
          <p:spPr>
            <a:xfrm>
              <a:off x="3107702" y="5850212"/>
              <a:ext cx="914400" cy="612648"/>
            </a:xfrm>
            <a:prstGeom prst="flowChartDocumen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MTOE</a:t>
              </a:r>
              <a:endParaRPr lang="en-US" sz="1400" dirty="0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518522" y="4724567"/>
            <a:ext cx="2015878" cy="190483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31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2119164"/>
            <a:ext cx="7467600" cy="3291036"/>
            <a:chOff x="323528" y="1778496"/>
            <a:chExt cx="8424936" cy="4176464"/>
          </a:xfrm>
        </p:grpSpPr>
        <p:sp>
          <p:nvSpPr>
            <p:cNvPr id="7" name="Snip Same Side Corner Rectangle 6"/>
            <p:cNvSpPr/>
            <p:nvPr/>
          </p:nvSpPr>
          <p:spPr>
            <a:xfrm>
              <a:off x="323528" y="1778496"/>
              <a:ext cx="8424936" cy="4176464"/>
            </a:xfrm>
            <a:prstGeom prst="snip2Same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 sz="1600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31" descr="untitl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5576" y="2137190"/>
              <a:ext cx="1057600" cy="854504"/>
            </a:xfrm>
            <a:prstGeom prst="rect">
              <a:avLst/>
            </a:prstGeom>
          </p:spPr>
        </p:pic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3023110" y="2247592"/>
              <a:ext cx="1237648" cy="344895"/>
            </a:xfrm>
            <a:prstGeom prst="flowChartProcess">
              <a:avLst/>
            </a:prstGeom>
            <a:ln w="254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CONVENTION &amp;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ARTICLES</a:t>
              </a: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6120321" y="1994520"/>
              <a:ext cx="2124087" cy="669404"/>
            </a:xfrm>
            <a:prstGeom prst="flowChartProcess">
              <a:avLst/>
            </a:prstGeom>
            <a:ln w="254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</a:rPr>
                <a:t>ADOPTION OF INTERNATIONAL</a:t>
              </a:r>
            </a:p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</a:rPr>
                <a:t>STANDARDS AND RECOMMENDED PRACTICES </a:t>
              </a:r>
            </a:p>
            <a:p>
              <a:pPr algn="ctr">
                <a:defRPr/>
              </a:pPr>
              <a:r>
                <a:rPr lang="en-US" sz="700" b="1" dirty="0">
                  <a:solidFill>
                    <a:prstClr val="black"/>
                  </a:solidFill>
                </a:rPr>
                <a:t>(SARPs) - ANNEXES</a:t>
              </a: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1870584" y="2247592"/>
              <a:ext cx="1031625" cy="344895"/>
            </a:xfrm>
            <a:prstGeom prst="rightArrow">
              <a:avLst>
                <a:gd name="adj1" fmla="val 50000"/>
                <a:gd name="adj2" fmla="val 75332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i="1" dirty="0">
                  <a:solidFill>
                    <a:schemeClr val="tx1"/>
                  </a:solidFill>
                </a:rPr>
                <a:t>CONCLUDED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>
              <a:off x="4535996" y="2247089"/>
              <a:ext cx="1373987" cy="343810"/>
            </a:xfrm>
            <a:prstGeom prst="rightArrow">
              <a:avLst>
                <a:gd name="adj1" fmla="val 50000"/>
                <a:gd name="adj2" fmla="val 83364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i="1" dirty="0">
                  <a:solidFill>
                    <a:schemeClr val="tx1"/>
                  </a:solidFill>
                </a:rPr>
                <a:t>MANDATING</a:t>
              </a: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6324185" y="2788994"/>
              <a:ext cx="1905706" cy="416476"/>
            </a:xfrm>
            <a:prstGeom prst="downArrow">
              <a:avLst>
                <a:gd name="adj1" fmla="val 50000"/>
                <a:gd name="adj2" fmla="val 5106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i="1" dirty="0">
                  <a:solidFill>
                    <a:schemeClr val="tx1"/>
                  </a:solidFill>
                </a:rPr>
                <a:t>COMPLIANCE</a:t>
              </a: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023110" y="3301555"/>
              <a:ext cx="5635314" cy="197392"/>
            </a:xfrm>
            <a:prstGeom prst="rect">
              <a:avLst/>
            </a:prstGeom>
            <a:ln w="254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CONTRACTING STATES</a:t>
              </a: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5456262" y="3578696"/>
              <a:ext cx="1716347" cy="344895"/>
            </a:xfrm>
            <a:prstGeom prst="downArrow">
              <a:avLst>
                <a:gd name="adj1" fmla="val 50000"/>
                <a:gd name="adj2" fmla="val 5565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i="1" dirty="0">
                  <a:solidFill>
                    <a:schemeClr val="tx1"/>
                  </a:solidFill>
                </a:rPr>
                <a:t>DEVELOP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353675" y="4226768"/>
              <a:ext cx="1992053" cy="1973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LAWS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376444" y="4581352"/>
              <a:ext cx="1992053" cy="1973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REGULATIONS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381611" y="4979950"/>
              <a:ext cx="1992053" cy="1973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REQUIREMENTS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381611" y="5347132"/>
              <a:ext cx="1992053" cy="1973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GUIDANCE MATERIALS</a:t>
              </a: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755576" y="4708317"/>
              <a:ext cx="2487415" cy="8362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CONTRACTING STATES 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NATIONAL AVIATION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AUTHORITY (NAA)</a:t>
              </a:r>
            </a:p>
          </p:txBody>
        </p:sp>
        <p:sp>
          <p:nvSpPr>
            <p:cNvPr id="21" name="AutoShape 28"/>
            <p:cNvSpPr>
              <a:spLocks noChangeArrowheads="1"/>
            </p:cNvSpPr>
            <p:nvPr/>
          </p:nvSpPr>
          <p:spPr bwMode="auto">
            <a:xfrm>
              <a:off x="3469996" y="4398876"/>
              <a:ext cx="1581523" cy="1229907"/>
            </a:xfrm>
            <a:prstGeom prst="lef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b="1" i="1" dirty="0">
                  <a:solidFill>
                    <a:schemeClr val="tx1"/>
                  </a:solidFill>
                </a:rPr>
                <a:t>IMPLEMENTATION</a:t>
              </a:r>
            </a:p>
          </p:txBody>
        </p:sp>
        <p:sp>
          <p:nvSpPr>
            <p:cNvPr id="22" name="AutoShape 30"/>
            <p:cNvSpPr>
              <a:spLocks noChangeArrowheads="1"/>
            </p:cNvSpPr>
            <p:nvPr/>
          </p:nvSpPr>
          <p:spPr bwMode="auto">
            <a:xfrm>
              <a:off x="748222" y="3045667"/>
              <a:ext cx="961941" cy="1279797"/>
            </a:xfrm>
            <a:prstGeom prst="downArrow">
              <a:avLst>
                <a:gd name="adj1" fmla="val 50000"/>
                <a:gd name="adj2" fmla="val 4645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>
                <a:defRPr/>
              </a:pPr>
              <a:r>
                <a:rPr lang="en-US" sz="1000" b="1" i="1" dirty="0">
                  <a:solidFill>
                    <a:schemeClr val="tx1"/>
                  </a:solidFill>
                </a:rPr>
                <a:t>OVERSIGHT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65878" y="4148678"/>
              <a:ext cx="2413186" cy="14801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 sz="12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31" y="804303"/>
            <a:ext cx="1826000" cy="12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41" y="804303"/>
            <a:ext cx="1562009" cy="121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1908609" cy="121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67" y="838200"/>
            <a:ext cx="1645533" cy="11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list of asean country memb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11" y="510830"/>
            <a:ext cx="5337889" cy="310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3" y="890900"/>
            <a:ext cx="14763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049" y="838200"/>
            <a:ext cx="14093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ICAO Member States</a:t>
            </a:r>
            <a:endParaRPr lang="en-MY" sz="11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876801"/>
            <a:ext cx="1175209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457200" y="5676900"/>
            <a:ext cx="1175209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1364126" cy="22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13906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01098" y="3729370"/>
            <a:ext cx="1175209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1931270" y="5995876"/>
            <a:ext cx="1364380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3472991" y="3810000"/>
            <a:ext cx="1175209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3581400" y="5943600"/>
            <a:ext cx="1175209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810000"/>
            <a:ext cx="1000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914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1000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10096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768391" y="3810000"/>
            <a:ext cx="1175209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5987591" y="3810000"/>
            <a:ext cx="1175209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Rectangle 21"/>
          <p:cNvSpPr/>
          <p:nvPr/>
        </p:nvSpPr>
        <p:spPr>
          <a:xfrm>
            <a:off x="6019800" y="5410200"/>
            <a:ext cx="1175209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Rectangle 22"/>
          <p:cNvSpPr/>
          <p:nvPr/>
        </p:nvSpPr>
        <p:spPr>
          <a:xfrm>
            <a:off x="7359191" y="3810000"/>
            <a:ext cx="1175209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11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793715"/>
            <a:ext cx="22113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ATO Approval Process</a:t>
            </a:r>
            <a:endParaRPr lang="en-M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8" y="1524000"/>
            <a:ext cx="8591282" cy="249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620000" y="1981200"/>
            <a:ext cx="1295400" cy="121920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5206621" y="4673221"/>
            <a:ext cx="26105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Continuing Airworthiness</a:t>
            </a:r>
            <a:endParaRPr lang="en-MY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3"/>
            <a:endCxn id="7" idx="0"/>
          </p:cNvCxnSpPr>
          <p:nvPr/>
        </p:nvCxnSpPr>
        <p:spPr>
          <a:xfrm flipH="1">
            <a:off x="6511883" y="3021853"/>
            <a:ext cx="1297824" cy="1651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516517"/>
            <a:ext cx="31120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ATO: Continuing Airworthiness</a:t>
            </a:r>
            <a:endParaRPr lang="en-MY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391400" cy="5429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76400"/>
            <a:ext cx="6276975" cy="450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7239000" y="1981199"/>
            <a:ext cx="1295400" cy="1219201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Part 147</a:t>
            </a:r>
            <a:endParaRPr lang="en-MY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06787" y="4343400"/>
            <a:ext cx="1295400" cy="1219201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Part 66</a:t>
            </a:r>
            <a:endParaRPr lang="en-M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82" y="228600"/>
            <a:ext cx="8839200" cy="6096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96760" y="6353331"/>
            <a:ext cx="2895600" cy="365125"/>
          </a:xfrm>
        </p:spPr>
        <p:txBody>
          <a:bodyPr/>
          <a:lstStyle/>
          <a:p>
            <a:r>
              <a:rPr lang="en-US" dirty="0" err="1" smtClean="0"/>
              <a:t>Zulkefl</a:t>
            </a:r>
            <a:r>
              <a:rPr lang="en-US" dirty="0" smtClean="0"/>
              <a:t> Harun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" y="217357"/>
            <a:ext cx="2822083" cy="5869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988713"/>
            <a:ext cx="29009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Annex 1:- Personal Licensing 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1985765" y="1447800"/>
            <a:ext cx="56342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Doc 9841:- Manual on approval of a training organization  </a:t>
            </a:r>
            <a:endParaRPr lang="en-MY" dirty="0"/>
          </a:p>
        </p:txBody>
      </p:sp>
      <p:pic>
        <p:nvPicPr>
          <p:cNvPr id="8" name="Picture 7" descr="http://blog.veritasalchemy.com/wp-content/uploads/2014/07/720px-US-FederalAviationAdmin-Sea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645" y="1981200"/>
            <a:ext cx="1259632" cy="119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nats.aero/wp-content/uploads/2014/02/wn_easa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6771" y="1981200"/>
            <a:ext cx="16695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8870" y="3310568"/>
            <a:ext cx="404521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 147</a:t>
            </a:r>
          </a:p>
          <a:p>
            <a:pPr algn="ctr"/>
            <a:r>
              <a:rPr lang="en-US" dirty="0" smtClean="0"/>
              <a:t>Aviation Maintenance Technicians School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3316069"/>
            <a:ext cx="44932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Part 147</a:t>
            </a:r>
          </a:p>
          <a:p>
            <a:pPr algn="ctr"/>
            <a:r>
              <a:rPr lang="en-US" dirty="0" smtClean="0"/>
              <a:t> Maintenance Training Organization Approvals</a:t>
            </a:r>
            <a:endParaRPr lang="en-MY" dirty="0"/>
          </a:p>
        </p:txBody>
      </p:sp>
      <p:sp>
        <p:nvSpPr>
          <p:cNvPr id="11" name="TextBox 10"/>
          <p:cNvSpPr txBox="1"/>
          <p:nvPr/>
        </p:nvSpPr>
        <p:spPr>
          <a:xfrm>
            <a:off x="817303" y="4217765"/>
            <a:ext cx="27903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MY" dirty="0"/>
              <a:t>Part 65 – </a:t>
            </a:r>
            <a:endParaRPr lang="en-MY" dirty="0" smtClean="0"/>
          </a:p>
          <a:p>
            <a:pPr algn="ctr"/>
            <a:r>
              <a:rPr lang="en-MY" dirty="0" smtClean="0"/>
              <a:t>Certification</a:t>
            </a:r>
            <a:r>
              <a:rPr lang="en-MY" dirty="0"/>
              <a:t>: Airmen Other </a:t>
            </a:r>
            <a:endParaRPr lang="en-MY" dirty="0" smtClean="0"/>
          </a:p>
          <a:p>
            <a:pPr algn="ctr"/>
            <a:r>
              <a:rPr lang="en-MY" dirty="0" smtClean="0"/>
              <a:t>Than </a:t>
            </a:r>
            <a:r>
              <a:rPr lang="en-MY" dirty="0"/>
              <a:t>Flight Crewmembers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8346" y="4267200"/>
            <a:ext cx="157402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MY" dirty="0"/>
              <a:t>Part </a:t>
            </a:r>
            <a:r>
              <a:rPr lang="en-MY" dirty="0" smtClean="0"/>
              <a:t>66 </a:t>
            </a:r>
            <a:r>
              <a:rPr lang="en-MY" dirty="0"/>
              <a:t>– </a:t>
            </a:r>
            <a:endParaRPr lang="en-MY" dirty="0" smtClean="0"/>
          </a:p>
          <a:p>
            <a:pPr algn="ctr"/>
            <a:r>
              <a:rPr lang="en-MY" dirty="0" smtClean="0"/>
              <a:t>Certifying Staff</a:t>
            </a:r>
          </a:p>
        </p:txBody>
      </p:sp>
      <p:cxnSp>
        <p:nvCxnSpPr>
          <p:cNvPr id="15" name="Elbow Connector 14"/>
          <p:cNvCxnSpPr/>
          <p:nvPr/>
        </p:nvCxnSpPr>
        <p:spPr>
          <a:xfrm>
            <a:off x="1295400" y="1358045"/>
            <a:ext cx="690365" cy="27442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1074</Words>
  <Application>Microsoft Office PowerPoint</Application>
  <PresentationFormat>On-screen Show (4:3)</PresentationFormat>
  <Paragraphs>469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Zulkefli Hj Harun</dc:creator>
  <cp:lastModifiedBy>DPP-2018-006</cp:lastModifiedBy>
  <cp:revision>128</cp:revision>
  <dcterms:created xsi:type="dcterms:W3CDTF">2016-10-12T03:49:21Z</dcterms:created>
  <dcterms:modified xsi:type="dcterms:W3CDTF">2018-12-19T04:47:21Z</dcterms:modified>
</cp:coreProperties>
</file>