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56" r:id="rId2"/>
    <p:sldId id="463" r:id="rId3"/>
    <p:sldId id="495" r:id="rId4"/>
    <p:sldId id="503" r:id="rId5"/>
    <p:sldId id="483" r:id="rId6"/>
    <p:sldId id="482" r:id="rId7"/>
    <p:sldId id="481" r:id="rId8"/>
    <p:sldId id="472" r:id="rId9"/>
    <p:sldId id="496" r:id="rId10"/>
    <p:sldId id="469" r:id="rId11"/>
    <p:sldId id="470" r:id="rId12"/>
    <p:sldId id="476" r:id="rId13"/>
    <p:sldId id="477" r:id="rId14"/>
    <p:sldId id="478" r:id="rId15"/>
    <p:sldId id="479" r:id="rId16"/>
    <p:sldId id="480" r:id="rId17"/>
    <p:sldId id="467" r:id="rId18"/>
    <p:sldId id="502" r:id="rId19"/>
    <p:sldId id="492" r:id="rId20"/>
    <p:sldId id="500" r:id="rId21"/>
    <p:sldId id="497" r:id="rId22"/>
    <p:sldId id="501" r:id="rId23"/>
    <p:sldId id="488" r:id="rId24"/>
    <p:sldId id="487" r:id="rId25"/>
    <p:sldId id="489" r:id="rId26"/>
    <p:sldId id="493" r:id="rId27"/>
    <p:sldId id="494" r:id="rId28"/>
    <p:sldId id="36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5D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00" autoAdjust="0"/>
  </p:normalViewPr>
  <p:slideViewPr>
    <p:cSldViewPr>
      <p:cViewPr>
        <p:scale>
          <a:sx n="110" d="100"/>
          <a:sy n="110" d="100"/>
        </p:scale>
        <p:origin x="165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ubbleChart>
        <c:varyColors val="0"/>
        <c:ser>
          <c:idx val="0"/>
          <c:order val="0"/>
          <c:spPr>
            <a:solidFill>
              <a:srgbClr val="D55D37"/>
            </a:solidFill>
            <a:ln>
              <a:noFill/>
            </a:ln>
            <a:effectLst/>
          </c:spPr>
          <c:invertIfNegative val="0"/>
          <c:dLbls>
            <c:dLbl>
              <c:idx val="0"/>
              <c:layout/>
              <c:tx>
                <c:strRef>
                  <c:f>'Sheet1 (2)'!$A$2</c:f>
                  <c:strCache>
                    <c:ptCount val="1"/>
                    <c:pt idx="0">
                      <c:v>Malaysia</c:v>
                    </c:pt>
                  </c:strCache>
                </c:strRef>
              </c:tx>
              <c:dLblPos val="t"/>
              <c:showLegendKey val="0"/>
              <c:showVal val="1"/>
              <c:showCatName val="0"/>
              <c:showSerName val="0"/>
              <c:showPercent val="0"/>
              <c:showBubbleSize val="0"/>
              <c:extLst>
                <c:ext xmlns:c15="http://schemas.microsoft.com/office/drawing/2012/chart" uri="{CE6537A1-D6FC-4f65-9D91-7224C49458BB}">
                  <c15:layout/>
                  <c15:dlblFieldTable>
                    <c15:dlblFTEntry>
                      <c15:txfldGUID>{CD77980E-8952-458C-B491-B932457521BA}</c15:txfldGUID>
                      <c15:f>'Sheet1 (2)'!$A$2</c15:f>
                      <c15:dlblFieldTableCache>
                        <c:ptCount val="1"/>
                        <c:pt idx="0">
                          <c:v>Malaysia</c:v>
                        </c:pt>
                      </c15:dlblFieldTableCache>
                    </c15:dlblFTEntry>
                  </c15:dlblFieldTable>
                  <c15:showDataLabelsRange val="0"/>
                </c:ext>
              </c:extLst>
            </c:dLbl>
            <c:dLbl>
              <c:idx val="1"/>
              <c:layout/>
              <c:tx>
                <c:strRef>
                  <c:f>'Sheet1 (2)'!$A$3</c:f>
                  <c:strCache>
                    <c:ptCount val="1"/>
                    <c:pt idx="0">
                      <c:v>Singapore</c:v>
                    </c:pt>
                  </c:strCache>
                </c:strRef>
              </c:tx>
              <c:dLblPos val="t"/>
              <c:showLegendKey val="0"/>
              <c:showVal val="1"/>
              <c:showCatName val="0"/>
              <c:showSerName val="0"/>
              <c:showPercent val="0"/>
              <c:showBubbleSize val="0"/>
              <c:extLst>
                <c:ext xmlns:c15="http://schemas.microsoft.com/office/drawing/2012/chart" uri="{CE6537A1-D6FC-4f65-9D91-7224C49458BB}">
                  <c15:layout/>
                  <c15:dlblFieldTable>
                    <c15:dlblFTEntry>
                      <c15:txfldGUID>{A07B1A74-E26E-4ED6-89B9-D02437FA7D5F}</c15:txfldGUID>
                      <c15:f>'Sheet1 (2)'!$A$3</c15:f>
                      <c15:dlblFieldTableCache>
                        <c:ptCount val="1"/>
                        <c:pt idx="0">
                          <c:v>Singapore</c:v>
                        </c:pt>
                      </c15:dlblFieldTableCache>
                    </c15:dlblFTEntry>
                  </c15:dlblFieldTable>
                  <c15:showDataLabelsRange val="0"/>
                </c:ext>
              </c:extLst>
            </c:dLbl>
            <c:dLbl>
              <c:idx val="2"/>
              <c:layout>
                <c:manualLayout>
                  <c:x val="2.0669291338582677E-3"/>
                  <c:y val="5.8772022661254635E-4"/>
                </c:manualLayout>
              </c:layout>
              <c:tx>
                <c:strRef>
                  <c:f>'Sheet1 (2)'!$A$4</c:f>
                  <c:strCache>
                    <c:ptCount val="1"/>
                    <c:pt idx="0">
                      <c:v>Nigeria</c:v>
                    </c:pt>
                  </c:strCache>
                </c:strRef>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alibri" panose="020F0502020204030204" pitchFamily="34" charset="0"/>
                      <a:ea typeface="+mn-ea"/>
                      <a:cs typeface="+mn-cs"/>
                    </a:defRPr>
                  </a:pPr>
                  <a:endParaRPr lang="ms-MY"/>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{FC1D4CAE-C3CA-4240-B788-5F296BB1E4C1}</c15:txfldGUID>
                      <c15:f>'Sheet1 (2)'!$A$4</c15:f>
                      <c15:dlblFieldTableCache>
                        <c:ptCount val="1"/>
                        <c:pt idx="0">
                          <c:v>Nigeria</c:v>
                        </c:pt>
                      </c15:dlblFieldTableCache>
                    </c15:dlblFTEntry>
                  </c15:dlblFieldTable>
                  <c15:showDataLabelsRange val="0"/>
                </c:ext>
              </c:extLst>
            </c:dLbl>
            <c:dLbl>
              <c:idx val="3"/>
              <c:layout/>
              <c:tx>
                <c:strRef>
                  <c:f>'Sheet1 (2)'!$A$5</c:f>
                  <c:strCache>
                    <c:ptCount val="1"/>
                    <c:pt idx="0">
                      <c:v>India</c:v>
                    </c:pt>
                  </c:strCache>
                </c:strRef>
              </c:tx>
              <c:dLblPos val="t"/>
              <c:showLegendKey val="0"/>
              <c:showVal val="1"/>
              <c:showCatName val="0"/>
              <c:showSerName val="0"/>
              <c:showPercent val="0"/>
              <c:showBubbleSize val="0"/>
              <c:extLst>
                <c:ext xmlns:c15="http://schemas.microsoft.com/office/drawing/2012/chart" uri="{CE6537A1-D6FC-4f65-9D91-7224C49458BB}">
                  <c15:layout/>
                  <c15:dlblFieldTable>
                    <c15:dlblFTEntry>
                      <c15:txfldGUID>{8B4C1420-C1FF-41BA-9EFD-2108DFCC4910}</c15:txfldGUID>
                      <c15:f>'Sheet1 (2)'!$A$5</c15:f>
                      <c15:dlblFieldTableCache>
                        <c:ptCount val="1"/>
                        <c:pt idx="0">
                          <c:v>India</c:v>
                        </c:pt>
                      </c15:dlblFieldTableCache>
                    </c15:dlblFTEntry>
                  </c15:dlblFieldTable>
                  <c15:showDataLabelsRange val="0"/>
                </c:ext>
              </c:extLst>
            </c:dLbl>
            <c:dLbl>
              <c:idx val="4"/>
              <c:layout/>
              <c:tx>
                <c:strRef>
                  <c:f>'Sheet1 (2)'!$A$6</c:f>
                  <c:strCache>
                    <c:ptCount val="1"/>
                    <c:pt idx="0">
                      <c:v>Bangladesh</c:v>
                    </c:pt>
                  </c:strCache>
                </c:strRef>
              </c:tx>
              <c:dLblPos val="t"/>
              <c:showLegendKey val="0"/>
              <c:showVal val="1"/>
              <c:showCatName val="0"/>
              <c:showSerName val="0"/>
              <c:showPercent val="0"/>
              <c:showBubbleSize val="0"/>
              <c:extLst>
                <c:ext xmlns:c15="http://schemas.microsoft.com/office/drawing/2012/chart" uri="{CE6537A1-D6FC-4f65-9D91-7224C49458BB}">
                  <c15:layout/>
                  <c15:dlblFieldTable>
                    <c15:dlblFTEntry>
                      <c15:txfldGUID>{AA91B73B-ABD1-4580-B5B8-D8ACBFF09A70}</c15:txfldGUID>
                      <c15:f>'Sheet1 (2)'!$A$6</c15:f>
                      <c15:dlblFieldTableCache>
                        <c:ptCount val="1"/>
                        <c:pt idx="0">
                          <c:v>Bangladesh</c:v>
                        </c:pt>
                      </c15:dlblFieldTableCache>
                    </c15:dlblFTEntry>
                  </c15:dlblFieldTable>
                  <c15:showDataLabelsRange val="0"/>
                </c:ext>
              </c:extLst>
            </c:dLbl>
            <c:dLbl>
              <c:idx val="5"/>
              <c:layout>
                <c:manualLayout>
                  <c:x val="-4.34475551667153E-2"/>
                  <c:y val="6.6498997009034222E-2"/>
                </c:manualLayout>
              </c:layout>
              <c:tx>
                <c:strRef>
                  <c:f>'Sheet1 (2)'!$A$7</c:f>
                  <c:strCache>
                    <c:ptCount val="1"/>
                    <c:pt idx="0">
                      <c:v>Ghana</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{8BE22A4B-3D46-45AA-A485-3673FAC53011}</c15:txfldGUID>
                      <c15:f>'Sheet1 (2)'!$A$7</c15:f>
                      <c15:dlblFieldTableCache>
                        <c:ptCount val="1"/>
                        <c:pt idx="0">
                          <c:v>Ghana</c:v>
                        </c:pt>
                      </c15:dlblFieldTableCache>
                    </c15:dlblFTEntry>
                  </c15:dlblFieldTable>
                  <c15:showDataLabelsRange val="0"/>
                </c:ext>
              </c:extLst>
            </c:dLbl>
            <c:dLbl>
              <c:idx val="6"/>
              <c:layout/>
              <c:tx>
                <c:strRef>
                  <c:f>'Sheet1 (2)'!$A$8</c:f>
                  <c:strCache>
                    <c:ptCount val="1"/>
                    <c:pt idx="0">
                      <c:v>Thailand</c:v>
                    </c:pt>
                  </c:strCache>
                </c:strRef>
              </c:tx>
              <c:dLblPos val="t"/>
              <c:showLegendKey val="0"/>
              <c:showVal val="1"/>
              <c:showCatName val="0"/>
              <c:showSerName val="0"/>
              <c:showPercent val="0"/>
              <c:showBubbleSize val="0"/>
              <c:extLst>
                <c:ext xmlns:c15="http://schemas.microsoft.com/office/drawing/2012/chart" uri="{CE6537A1-D6FC-4f65-9D91-7224C49458BB}">
                  <c15:layout/>
                  <c15:dlblFieldTable>
                    <c15:dlblFTEntry>
                      <c15:txfldGUID>{CFDBFD9D-ACAB-4C8C-8A4C-F073026C63A5}</c15:txfldGUID>
                      <c15:f>'Sheet1 (2)'!$A$8</c15:f>
                      <c15:dlblFieldTableCache>
                        <c:ptCount val="1"/>
                        <c:pt idx="0">
                          <c:v>Thailand</c:v>
                        </c:pt>
                      </c15:dlblFieldTableCache>
                    </c15:dlblFTEntry>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ms-MY"/>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rgbClr val="FF0000"/>
                </a:solidFill>
                <a:prstDash val="solid"/>
              </a:ln>
              <a:effectLst/>
            </c:spPr>
            <c:trendlineType val="linear"/>
            <c:dispRSqr val="1"/>
            <c:dispEq val="1"/>
            <c:trendlineLbl>
              <c:layout>
                <c:manualLayout>
                  <c:x val="-0.13913227860406344"/>
                  <c:y val="-0.12543783499776734"/>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600" baseline="0" dirty="0">
                        <a:solidFill>
                          <a:srgbClr val="C00000"/>
                        </a:solidFill>
                      </a:rPr>
                      <a:t>y = 1.3319x + 2E+06</a:t>
                    </a:r>
                    <a:br>
                      <a:rPr lang="en-US" sz="1600" baseline="0" dirty="0">
                        <a:solidFill>
                          <a:srgbClr val="C00000"/>
                        </a:solidFill>
                      </a:rPr>
                    </a:br>
                    <a:r>
                      <a:rPr lang="en-US" sz="1600" baseline="0" dirty="0">
                        <a:solidFill>
                          <a:srgbClr val="C00000"/>
                        </a:solidFill>
                      </a:rPr>
                      <a:t>R² = 0.6777</a:t>
                    </a:r>
                    <a:endParaRPr lang="en-US" sz="1600" dirty="0">
                      <a:solidFill>
                        <a:srgbClr val="C00000"/>
                      </a:solidFill>
                    </a:endParaRPr>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s-MY"/>
                </a:p>
              </c:txPr>
            </c:trendlineLbl>
          </c:trendline>
          <c:xVal>
            <c:numRef>
              <c:f>'Sheet1 (2)'!$D$2:$D$8</c:f>
              <c:numCache>
                <c:formatCode>General</c:formatCode>
                <c:ptCount val="7"/>
                <c:pt idx="0">
                  <c:v>6860000</c:v>
                </c:pt>
                <c:pt idx="1">
                  <c:v>5747600</c:v>
                </c:pt>
                <c:pt idx="2">
                  <c:v>720800</c:v>
                </c:pt>
                <c:pt idx="3">
                  <c:v>2325400</c:v>
                </c:pt>
                <c:pt idx="4">
                  <c:v>169800</c:v>
                </c:pt>
                <c:pt idx="5">
                  <c:v>327400</c:v>
                </c:pt>
                <c:pt idx="6">
                  <c:v>7596800</c:v>
                </c:pt>
              </c:numCache>
            </c:numRef>
          </c:xVal>
          <c:yVal>
            <c:numRef>
              <c:f>'Sheet1 (2)'!$C$2:$C$8</c:f>
              <c:numCache>
                <c:formatCode>General</c:formatCode>
                <c:ptCount val="7"/>
                <c:pt idx="0">
                  <c:v>12437380</c:v>
                </c:pt>
                <c:pt idx="1">
                  <c:v>8493960</c:v>
                </c:pt>
                <c:pt idx="2">
                  <c:v>762900</c:v>
                </c:pt>
                <c:pt idx="3">
                  <c:v>10733340</c:v>
                </c:pt>
                <c:pt idx="4">
                  <c:v>1083080</c:v>
                </c:pt>
                <c:pt idx="5">
                  <c:v>184140</c:v>
                </c:pt>
                <c:pt idx="6">
                  <c:v>9211680</c:v>
                </c:pt>
              </c:numCache>
            </c:numRef>
          </c:yVal>
          <c:bubbleSize>
            <c:numRef>
              <c:f>'Sheet1 (2)'!$B$2:$B$8</c:f>
              <c:numCache>
                <c:formatCode>General</c:formatCode>
                <c:ptCount val="7"/>
                <c:pt idx="0">
                  <c:v>7512294.2000000002</c:v>
                </c:pt>
                <c:pt idx="1">
                  <c:v>1615883</c:v>
                </c:pt>
                <c:pt idx="2">
                  <c:v>31127507.399999999</c:v>
                </c:pt>
                <c:pt idx="3">
                  <c:v>343811141.80000001</c:v>
                </c:pt>
                <c:pt idx="4">
                  <c:v>36792898.200000003</c:v>
                </c:pt>
                <c:pt idx="5">
                  <c:v>6597783.7999999998</c:v>
                </c:pt>
                <c:pt idx="6">
                  <c:v>30856828.800000001</c:v>
                </c:pt>
              </c:numCache>
            </c:numRef>
          </c:bubbleSize>
          <c:bubble3D val="1"/>
        </c:ser>
        <c:dLbls>
          <c:showLegendKey val="0"/>
          <c:showVal val="0"/>
          <c:showCatName val="0"/>
          <c:showSerName val="0"/>
          <c:showPercent val="0"/>
          <c:showBubbleSize val="0"/>
        </c:dLbls>
        <c:bubbleScale val="100"/>
        <c:showNegBubbles val="0"/>
        <c:axId val="223832208"/>
        <c:axId val="223834560"/>
      </c:bubbleChart>
      <c:valAx>
        <c:axId val="2238322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ms-MY"/>
                  <a:t>Tourist Arrival</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ms-MY"/>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s-MY"/>
          </a:p>
        </c:txPr>
        <c:crossAx val="223834560"/>
        <c:crosses val="autoZero"/>
        <c:crossBetween val="midCat"/>
      </c:valAx>
      <c:valAx>
        <c:axId val="223834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ms-MY"/>
                  <a:t>Passenger</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ms-MY"/>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s-MY"/>
          </a:p>
        </c:txPr>
        <c:crossAx val="22383220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ms-MY"/>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2"/>
          <c:spPr>
            <a:solidFill>
              <a:schemeClr val="accent2">
                <a:alpha val="75000"/>
              </a:schemeClr>
            </a:solidFill>
            <a:ln>
              <a:noFill/>
            </a:ln>
            <a:effectLst/>
          </c:spPr>
          <c:invertIfNegative val="0"/>
          <c:dLbls>
            <c:dLbl>
              <c:idx val="0"/>
              <c:layout/>
              <c:tx>
                <c:strRef>
                  <c:f>'2015'!$A$2</c:f>
                  <c:strCache>
                    <c:ptCount val="1"/>
                    <c:pt idx="0">
                      <c:v>Malaysia</c:v>
                    </c:pt>
                  </c:strCache>
                </c:strRef>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mn-cs"/>
                    </a:defRPr>
                  </a:pPr>
                  <a:endParaRPr lang="ms-MY"/>
                </a:p>
              </c:txPr>
              <c:dLblPos val="t"/>
              <c:showLegendKey val="0"/>
              <c:showVal val="1"/>
              <c:showCatName val="0"/>
              <c:showSerName val="0"/>
              <c:showPercent val="0"/>
              <c:showBubbleSize val="0"/>
              <c:extLst>
                <c:ext xmlns:c15="http://schemas.microsoft.com/office/drawing/2012/chart" uri="{CE6537A1-D6FC-4f65-9D91-7224C49458BB}">
                  <c15:layout/>
                  <c15:dlblFieldTable>
                    <c15:dlblFTEntry>
                      <c15:txfldGUID>{0FA923BE-5D18-4796-80AA-08E9FF5A9675}</c15:txfldGUID>
                      <c15:f>'2015'!$A$2</c15:f>
                      <c15:dlblFieldTableCache>
                        <c:ptCount val="1"/>
                        <c:pt idx="0">
                          <c:v>Malaysia</c:v>
                        </c:pt>
                      </c15:dlblFieldTableCache>
                    </c15:dlblFTEntry>
                  </c15:dlblFieldTable>
                  <c15:showDataLabelsRange val="0"/>
                </c:ext>
              </c:extLst>
            </c:dLbl>
            <c:dLbl>
              <c:idx val="1"/>
              <c:layout/>
              <c:tx>
                <c:strRef>
                  <c:f>'2015'!$A$3</c:f>
                  <c:strCache>
                    <c:ptCount val="1"/>
                    <c:pt idx="0">
                      <c:v>Singapore</c:v>
                    </c:pt>
                  </c:strCache>
                </c:strRef>
              </c:tx>
              <c:dLblPos val="t"/>
              <c:showLegendKey val="0"/>
              <c:showVal val="1"/>
              <c:showCatName val="0"/>
              <c:showSerName val="0"/>
              <c:showPercent val="0"/>
              <c:showBubbleSize val="0"/>
              <c:extLst>
                <c:ext xmlns:c15="http://schemas.microsoft.com/office/drawing/2012/chart" uri="{CE6537A1-D6FC-4f65-9D91-7224C49458BB}">
                  <c15:layout/>
                  <c15:dlblFieldTable>
                    <c15:dlblFTEntry>
                      <c15:txfldGUID>{B40E1C87-4778-4C1E-99D1-CAC0A8394FB3}</c15:txfldGUID>
                      <c15:f>'2015'!$A$3</c15:f>
                      <c15:dlblFieldTableCache>
                        <c:ptCount val="1"/>
                        <c:pt idx="0">
                          <c:v>Singapore</c:v>
                        </c:pt>
                      </c15:dlblFieldTableCache>
                    </c15:dlblFTEntry>
                  </c15:dlblFieldTable>
                  <c15:showDataLabelsRange val="0"/>
                </c:ext>
              </c:extLst>
            </c:dLbl>
            <c:dLbl>
              <c:idx val="2"/>
              <c:layout>
                <c:manualLayout>
                  <c:x val="5.371201563973884E-3"/>
                  <c:y val="-1.1156595730421937E-2"/>
                </c:manualLayout>
              </c:layout>
              <c:tx>
                <c:strRef>
                  <c:f>'2015'!$A$4</c:f>
                  <c:strCache>
                    <c:ptCount val="1"/>
                    <c:pt idx="0">
                      <c:v>Nigeria</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{D869FFB7-C33F-4565-BC1C-70A1296A2DD3}</c15:txfldGUID>
                      <c15:f>'2015'!$A$4</c15:f>
                      <c15:dlblFieldTableCache>
                        <c:ptCount val="1"/>
                        <c:pt idx="0">
                          <c:v>Nigeria</c:v>
                        </c:pt>
                      </c15:dlblFieldTableCache>
                    </c15:dlblFTEntry>
                  </c15:dlblFieldTable>
                  <c15:showDataLabelsRange val="0"/>
                </c:ext>
              </c:extLst>
            </c:dLbl>
            <c:dLbl>
              <c:idx val="3"/>
              <c:layout/>
              <c:tx>
                <c:strRef>
                  <c:f>'2015'!$A$5</c:f>
                  <c:strCache>
                    <c:ptCount val="1"/>
                    <c:pt idx="0">
                      <c:v>India</c:v>
                    </c:pt>
                  </c:strCache>
                </c:strRef>
              </c:tx>
              <c:dLblPos val="t"/>
              <c:showLegendKey val="0"/>
              <c:showVal val="1"/>
              <c:showCatName val="0"/>
              <c:showSerName val="0"/>
              <c:showPercent val="0"/>
              <c:showBubbleSize val="0"/>
              <c:extLst>
                <c:ext xmlns:c15="http://schemas.microsoft.com/office/drawing/2012/chart" uri="{CE6537A1-D6FC-4f65-9D91-7224C49458BB}">
                  <c15:layout/>
                  <c15:dlblFieldTable>
                    <c15:dlblFTEntry>
                      <c15:txfldGUID>{5782CAC9-17B7-431D-B04B-7F487318777D}</c15:txfldGUID>
                      <c15:f>'2015'!$A$5</c15:f>
                      <c15:dlblFieldTableCache>
                        <c:ptCount val="1"/>
                        <c:pt idx="0">
                          <c:v>India</c:v>
                        </c:pt>
                      </c15:dlblFieldTableCache>
                    </c15:dlblFTEntry>
                  </c15:dlblFieldTable>
                  <c15:showDataLabelsRange val="0"/>
                </c:ext>
              </c:extLst>
            </c:dLbl>
            <c:dLbl>
              <c:idx val="4"/>
              <c:layout/>
              <c:tx>
                <c:strRef>
                  <c:f>'2015'!$A$6</c:f>
                  <c:strCache>
                    <c:ptCount val="1"/>
                    <c:pt idx="0">
                      <c:v>Bangladesh</c:v>
                    </c:pt>
                  </c:strCache>
                </c:strRef>
              </c:tx>
              <c:dLblPos val="t"/>
              <c:showLegendKey val="0"/>
              <c:showVal val="1"/>
              <c:showCatName val="0"/>
              <c:showSerName val="0"/>
              <c:showPercent val="0"/>
              <c:showBubbleSize val="0"/>
              <c:extLst>
                <c:ext xmlns:c15="http://schemas.microsoft.com/office/drawing/2012/chart" uri="{CE6537A1-D6FC-4f65-9D91-7224C49458BB}">
                  <c15:layout/>
                  <c15:dlblFieldTable>
                    <c15:dlblFTEntry>
                      <c15:txfldGUID>{8A4ADC54-1DEF-4912-AD2B-2486330E57E3}</c15:txfldGUID>
                      <c15:f>'2015'!$A$6</c15:f>
                      <c15:dlblFieldTableCache>
                        <c:ptCount val="1"/>
                        <c:pt idx="0">
                          <c:v>Bangladesh</c:v>
                        </c:pt>
                      </c15:dlblFieldTableCache>
                    </c15:dlblFTEntry>
                  </c15:dlblFieldTable>
                  <c15:showDataLabelsRange val="0"/>
                </c:ext>
              </c:extLst>
            </c:dLbl>
            <c:dLbl>
              <c:idx val="5"/>
              <c:layout>
                <c:manualLayout>
                  <c:x val="-4.611762291928493E-2"/>
                  <c:y val="5.8853297854471083E-2"/>
                </c:manualLayout>
              </c:layout>
              <c:tx>
                <c:strRef>
                  <c:f>'2015'!$A$7</c:f>
                  <c:strCache>
                    <c:ptCount val="1"/>
                    <c:pt idx="0">
                      <c:v>Ghana</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{6A82FF4A-5E29-46CB-9B6C-F9650BF3DF78}</c15:txfldGUID>
                      <c15:f>'2015'!$A$7</c15:f>
                      <c15:dlblFieldTableCache>
                        <c:ptCount val="1"/>
                        <c:pt idx="0">
                          <c:v>Ghana</c:v>
                        </c:pt>
                      </c15:dlblFieldTableCache>
                    </c15:dlblFTEntry>
                  </c15:dlblFieldTable>
                  <c15:showDataLabelsRange val="0"/>
                </c:ext>
              </c:extLst>
            </c:dLbl>
            <c:dLbl>
              <c:idx val="6"/>
              <c:layout/>
              <c:tx>
                <c:strRef>
                  <c:f>'2015'!$A$8</c:f>
                  <c:strCache>
                    <c:ptCount val="1"/>
                    <c:pt idx="0">
                      <c:v>Thailand</c:v>
                    </c:pt>
                  </c:strCache>
                </c:strRef>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mn-cs"/>
                    </a:defRPr>
                  </a:pPr>
                  <a:endParaRPr lang="ms-MY"/>
                </a:p>
              </c:txPr>
              <c:dLblPos val="t"/>
              <c:showLegendKey val="0"/>
              <c:showVal val="1"/>
              <c:showCatName val="0"/>
              <c:showSerName val="0"/>
              <c:showPercent val="0"/>
              <c:showBubbleSize val="0"/>
              <c:extLst>
                <c:ext xmlns:c15="http://schemas.microsoft.com/office/drawing/2012/chart" uri="{CE6537A1-D6FC-4f65-9D91-7224C49458BB}">
                  <c15:layout/>
                  <c15:dlblFieldTable>
                    <c15:dlblFTEntry>
                      <c15:txfldGUID>{ACB008B7-EA24-4E21-A09E-D55B5A743C55}</c15:txfldGUID>
                      <c15:f>'2015'!$A$8</c15:f>
                      <c15:dlblFieldTableCache>
                        <c:ptCount val="1"/>
                        <c:pt idx="0">
                          <c:v>Thailand</c:v>
                        </c:pt>
                      </c15:dlblFieldTableCache>
                    </c15:dlblFTEntry>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ms-MY"/>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rgbClr val="FF0000"/>
                </a:solidFill>
                <a:prstDash val="solid"/>
              </a:ln>
              <a:effectLst/>
            </c:spPr>
            <c:trendlineType val="linear"/>
            <c:dispRSqr val="1"/>
            <c:dispEq val="1"/>
            <c:trendlineLbl>
              <c:layout>
                <c:manualLayout>
                  <c:x val="-0.1485682856418192"/>
                  <c:y val="-6.9564403027617405E-3"/>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600" b="1" baseline="0" dirty="0">
                        <a:solidFill>
                          <a:srgbClr val="C00000"/>
                        </a:solidFill>
                      </a:rPr>
                      <a:t>y = 1.3532x + 4E+06</a:t>
                    </a:r>
                    <a:br>
                      <a:rPr lang="en-US" sz="1600" b="1" baseline="0" dirty="0">
                        <a:solidFill>
                          <a:srgbClr val="C00000"/>
                        </a:solidFill>
                      </a:rPr>
                    </a:br>
                    <a:r>
                      <a:rPr lang="en-US" sz="1600" b="1" baseline="0" dirty="0">
                        <a:solidFill>
                          <a:srgbClr val="C00000"/>
                        </a:solidFill>
                      </a:rPr>
                      <a:t>R² = 0.5665</a:t>
                    </a:r>
                    <a:endParaRPr lang="en-US" sz="1600" b="1" dirty="0">
                      <a:solidFill>
                        <a:srgbClr val="C00000"/>
                      </a:solidFill>
                    </a:endParaRPr>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s-MY"/>
                </a:p>
              </c:txPr>
            </c:trendlineLbl>
          </c:trendline>
          <c:xVal>
            <c:numRef>
              <c:f>'2000'!$D$2:$D$8</c:f>
              <c:numCache>
                <c:formatCode>General</c:formatCode>
                <c:ptCount val="7"/>
                <c:pt idx="0">
                  <c:v>12513800</c:v>
                </c:pt>
                <c:pt idx="1">
                  <c:v>5806000</c:v>
                </c:pt>
                <c:pt idx="2">
                  <c:v>887200</c:v>
                </c:pt>
                <c:pt idx="3">
                  <c:v>2750600</c:v>
                </c:pt>
                <c:pt idx="4">
                  <c:v>225800</c:v>
                </c:pt>
                <c:pt idx="5">
                  <c:v>487200</c:v>
                </c:pt>
                <c:pt idx="6">
                  <c:v>10480800</c:v>
                </c:pt>
              </c:numCache>
            </c:numRef>
          </c:xVal>
          <c:yVal>
            <c:numRef>
              <c:f>'2000'!$C$2:$C$8</c:f>
              <c:numCache>
                <c:formatCode>General</c:formatCode>
                <c:ptCount val="7"/>
                <c:pt idx="0">
                  <c:v>16976077.600000001</c:v>
                </c:pt>
                <c:pt idx="1">
                  <c:v>16300569.800000001</c:v>
                </c:pt>
                <c:pt idx="2">
                  <c:v>521570.2</c:v>
                </c:pt>
                <c:pt idx="3">
                  <c:v>19036879.600000001</c:v>
                </c:pt>
                <c:pt idx="4">
                  <c:v>1511066.6</c:v>
                </c:pt>
                <c:pt idx="5">
                  <c:v>241731</c:v>
                </c:pt>
                <c:pt idx="6">
                  <c:v>18026297</c:v>
                </c:pt>
              </c:numCache>
            </c:numRef>
          </c:yVal>
          <c:bubbleSize>
            <c:numRef>
              <c:f>'2000'!$B$2:$B$8</c:f>
              <c:numCache>
                <c:formatCode>General</c:formatCode>
                <c:ptCount val="7"/>
                <c:pt idx="0">
                  <c:v>10067595.199999999</c:v>
                </c:pt>
                <c:pt idx="1">
                  <c:v>2104927.2000000002</c:v>
                </c:pt>
                <c:pt idx="2">
                  <c:v>39899859</c:v>
                </c:pt>
                <c:pt idx="3">
                  <c:v>429185310.19999999</c:v>
                </c:pt>
                <c:pt idx="4">
                  <c:v>50285648.200000003</c:v>
                </c:pt>
                <c:pt idx="5">
                  <c:v>8768159.4000000004</c:v>
                </c:pt>
                <c:pt idx="6">
                  <c:v>36269281</c:v>
                </c:pt>
              </c:numCache>
            </c:numRef>
          </c:bubbleSize>
          <c:bubble3D val="1"/>
        </c:ser>
        <c:dLbls>
          <c:showLegendKey val="0"/>
          <c:showVal val="0"/>
          <c:showCatName val="0"/>
          <c:showSerName val="0"/>
          <c:showPercent val="0"/>
          <c:showBubbleSize val="0"/>
        </c:dLbls>
        <c:bubbleScale val="100"/>
        <c:showNegBubbles val="0"/>
        <c:axId val="223832600"/>
        <c:axId val="225453280"/>
        <c:extLst>
          <c:ext xmlns:c15="http://schemas.microsoft.com/office/drawing/2012/chart" uri="{02D57815-91ED-43cb-92C2-25804820EDAC}">
            <c15:filteredBubbleSeries>
              <c15:ser>
                <c:idx val="2"/>
                <c:order val="0"/>
                <c:spPr>
                  <a:solidFill>
                    <a:schemeClr val="accent6">
                      <a:alpha val="75000"/>
                    </a:schemeClr>
                  </a:solidFill>
                  <a:ln>
                    <a:noFill/>
                  </a:ln>
                  <a:effectLst/>
                </c:spPr>
                <c:invertIfNegative val="0"/>
                <c:dLbls>
                  <c:dLbl>
                    <c:idx val="0"/>
                    <c:tx>
                      <c:strRef>
                        <c:f>'2015'!$A$2</c:f>
                        <c:strCache>
                          <c:ptCount val="1"/>
                          <c:pt idx="0">
                            <c:v>Malaysia</c:v>
                          </c:pt>
                        </c:strCache>
                      </c:strRef>
                    </c:tx>
                    <c:dLblPos val="t"/>
                    <c:showLegendKey val="0"/>
                    <c:showVal val="1"/>
                    <c:showCatName val="0"/>
                    <c:showSerName val="0"/>
                    <c:showPercent val="0"/>
                    <c:showBubbleSize val="0"/>
                    <c:extLst>
                      <c:ext uri="{CE6537A1-D6FC-4f65-9D91-7224C49458BB}">
                        <c15:dlblFieldTable>
                          <c15:dlblFTEntry>
                            <c15:txfldGUID>{4DC23721-F8F6-4100-882C-76F22D025BC5}</c15:txfldGUID>
                            <c15:f>'2015'!$A$2</c15:f>
                            <c15:dlblFieldTableCache>
                              <c:ptCount val="1"/>
                              <c:pt idx="0">
                                <c:v>Malaysia</c:v>
                              </c:pt>
                            </c15:dlblFieldTableCache>
                          </c15:dlblFTEntry>
                        </c15:dlblFieldTable>
                        <c15:showDataLabelsRange val="0"/>
                      </c:ext>
                    </c:extLst>
                  </c:dLbl>
                  <c:dLbl>
                    <c:idx val="1"/>
                    <c:tx>
                      <c:strRef>
                        <c:f>'2015'!$A$3</c:f>
                        <c:strCache>
                          <c:ptCount val="1"/>
                          <c:pt idx="0">
                            <c:v>Singapore</c:v>
                          </c:pt>
                        </c:strCache>
                      </c:strRef>
                    </c:tx>
                    <c:dLblPos val="t"/>
                    <c:showLegendKey val="0"/>
                    <c:showVal val="1"/>
                    <c:showCatName val="0"/>
                    <c:showSerName val="0"/>
                    <c:showPercent val="0"/>
                    <c:showBubbleSize val="0"/>
                    <c:extLst>
                      <c:ext uri="{CE6537A1-D6FC-4f65-9D91-7224C49458BB}">
                        <c15:dlblFieldTable>
                          <c15:dlblFTEntry>
                            <c15:txfldGUID>{B16929C7-9035-48DF-8A74-2BFADF1CB22F}</c15:txfldGUID>
                            <c15:f>'2015'!$A$3</c15:f>
                            <c15:dlblFieldTableCache>
                              <c:ptCount val="1"/>
                              <c:pt idx="0">
                                <c:v>Singapore</c:v>
                              </c:pt>
                            </c15:dlblFieldTableCache>
                          </c15:dlblFTEntry>
                        </c15:dlblFieldTable>
                        <c15:showDataLabelsRange val="0"/>
                      </c:ext>
                    </c:extLst>
                  </c:dLbl>
                  <c:dLbl>
                    <c:idx val="2"/>
                    <c:tx>
                      <c:strRef>
                        <c:f>'2015'!$A$4</c:f>
                        <c:strCache>
                          <c:ptCount val="1"/>
                          <c:pt idx="0">
                            <c:v>Nigeria</c:v>
                          </c:pt>
                        </c:strCache>
                      </c:strRef>
                    </c:tx>
                    <c:dLblPos val="t"/>
                    <c:showLegendKey val="0"/>
                    <c:showVal val="1"/>
                    <c:showCatName val="0"/>
                    <c:showSerName val="0"/>
                    <c:showPercent val="0"/>
                    <c:showBubbleSize val="0"/>
                    <c:extLst>
                      <c:ext uri="{CE6537A1-D6FC-4f65-9D91-7224C49458BB}">
                        <c15:dlblFieldTable>
                          <c15:dlblFTEntry>
                            <c15:txfldGUID>{410C9716-668B-454F-8F6B-F67D45294329}</c15:txfldGUID>
                            <c15:f>'2015'!$A$4</c15:f>
                            <c15:dlblFieldTableCache>
                              <c:ptCount val="1"/>
                              <c:pt idx="0">
                                <c:v>Nigeria</c:v>
                              </c:pt>
                            </c15:dlblFieldTableCache>
                          </c15:dlblFTEntry>
                        </c15:dlblFieldTable>
                        <c15:showDataLabelsRange val="0"/>
                      </c:ext>
                    </c:extLst>
                  </c:dLbl>
                  <c:dLbl>
                    <c:idx val="3"/>
                    <c:tx>
                      <c:strRef>
                        <c:f>'2015'!$A$5</c:f>
                        <c:strCache>
                          <c:ptCount val="1"/>
                          <c:pt idx="0">
                            <c:v>India</c:v>
                          </c:pt>
                        </c:strCache>
                      </c:strRef>
                    </c:tx>
                    <c:dLblPos val="t"/>
                    <c:showLegendKey val="0"/>
                    <c:showVal val="1"/>
                    <c:showCatName val="0"/>
                    <c:showSerName val="0"/>
                    <c:showPercent val="0"/>
                    <c:showBubbleSize val="0"/>
                    <c:extLst>
                      <c:ext uri="{CE6537A1-D6FC-4f65-9D91-7224C49458BB}">
                        <c15:dlblFieldTable>
                          <c15:dlblFTEntry>
                            <c15:txfldGUID>{B621A91B-1BA1-4F03-9CCA-D406C43EAC4D}</c15:txfldGUID>
                            <c15:f>'2015'!$A$5</c15:f>
                            <c15:dlblFieldTableCache>
                              <c:ptCount val="1"/>
                              <c:pt idx="0">
                                <c:v>India</c:v>
                              </c:pt>
                            </c15:dlblFieldTableCache>
                          </c15:dlblFTEntry>
                        </c15:dlblFieldTable>
                        <c15:showDataLabelsRange val="0"/>
                      </c:ext>
                    </c:extLst>
                  </c:dLbl>
                  <c:dLbl>
                    <c:idx val="4"/>
                    <c:tx>
                      <c:strRef>
                        <c:f>'2015'!$A$6</c:f>
                        <c:strCache>
                          <c:ptCount val="1"/>
                          <c:pt idx="0">
                            <c:v>Bangladesh</c:v>
                          </c:pt>
                        </c:strCache>
                      </c:strRef>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alibri" panose="020F0502020204030204" pitchFamily="34" charset="0"/>
                            <a:ea typeface="+mn-ea"/>
                            <a:cs typeface="+mn-cs"/>
                          </a:defRPr>
                        </a:pPr>
                        <a:endParaRPr lang="ms-MY"/>
                      </a:p>
                    </c:txPr>
                    <c:dLblPos val="t"/>
                    <c:showLegendKey val="0"/>
                    <c:showVal val="1"/>
                    <c:showCatName val="0"/>
                    <c:showSerName val="0"/>
                    <c:showPercent val="0"/>
                    <c:showBubbleSize val="0"/>
                    <c:extLst>
                      <c:ext uri="{CE6537A1-D6FC-4f65-9D91-7224C49458BB}">
                        <c15:dlblFieldTable>
                          <c15:dlblFTEntry>
                            <c15:txfldGUID>{2B94350D-04EC-418A-B296-4CE635C7E16C}</c15:txfldGUID>
                            <c15:f>'2015'!$A$6</c15:f>
                            <c15:dlblFieldTableCache>
                              <c:ptCount val="1"/>
                              <c:pt idx="0">
                                <c:v>Bangladesh</c:v>
                              </c:pt>
                            </c15:dlblFieldTableCache>
                          </c15:dlblFTEntry>
                        </c15:dlblFieldTable>
                        <c15:showDataLabelsRange val="0"/>
                      </c:ext>
                    </c:extLst>
                  </c:dLbl>
                  <c:dLbl>
                    <c:idx val="5"/>
                    <c:tx>
                      <c:strRef>
                        <c:f>'2015'!$A$7</c:f>
                        <c:strCache>
                          <c:ptCount val="1"/>
                          <c:pt idx="0">
                            <c:v>Ghana</c:v>
                          </c:pt>
                        </c:strCache>
                      </c:strRef>
                    </c:tx>
                    <c:dLblPos val="t"/>
                    <c:showLegendKey val="0"/>
                    <c:showVal val="1"/>
                    <c:showCatName val="0"/>
                    <c:showSerName val="0"/>
                    <c:showPercent val="0"/>
                    <c:showBubbleSize val="0"/>
                    <c:extLst>
                      <c:ext uri="{CE6537A1-D6FC-4f65-9D91-7224C49458BB}">
                        <c15:dlblFieldTable>
                          <c15:dlblFTEntry>
                            <c15:txfldGUID>{C50B0BF8-50A0-4E72-8635-367CACEC8DB5}</c15:txfldGUID>
                            <c15:f>'2015'!$A$7</c15:f>
                            <c15:dlblFieldTableCache>
                              <c:ptCount val="1"/>
                              <c:pt idx="0">
                                <c:v>Ghana</c:v>
                              </c:pt>
                            </c15:dlblFieldTableCache>
                          </c15:dlblFTEntry>
                        </c15:dlblFieldTable>
                        <c15:showDataLabelsRange val="0"/>
                      </c:ext>
                    </c:extLst>
                  </c:dLbl>
                  <c:dLbl>
                    <c:idx val="6"/>
                    <c:tx>
                      <c:strRef>
                        <c:f>'2015'!$A$8</c:f>
                        <c:strCache>
                          <c:ptCount val="1"/>
                          <c:pt idx="0">
                            <c:v>Thailand</c:v>
                          </c:pt>
                        </c:strCache>
                      </c:strRef>
                    </c:tx>
                    <c:dLblPos val="t"/>
                    <c:showLegendKey val="0"/>
                    <c:showVal val="1"/>
                    <c:showCatName val="0"/>
                    <c:showSerName val="0"/>
                    <c:showPercent val="0"/>
                    <c:showBubbleSize val="0"/>
                    <c:extLst>
                      <c:ext uri="{CE6537A1-D6FC-4f65-9D91-7224C49458BB}">
                        <c15:dlblFieldTable>
                          <c15:dlblFTEntry>
                            <c15:txfldGUID>{22F85D1B-6874-416A-AF91-C3FCB45D1052}</c15:txfldGUID>
                            <c15:f>'2015'!$A$8</c15:f>
                            <c15:dlblFieldTableCache>
                              <c:ptCount val="1"/>
                              <c:pt idx="0">
                                <c:v>Thailand</c:v>
                              </c:pt>
                            </c15:dlblFieldTableCache>
                          </c15:dlblFTEntry>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s-MY"/>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c:ext uri="{02D57815-91ED-43cb-92C2-25804820EDAC}">
                        <c15:formulaRef>
                          <c15:sqref>'2015'!$D$2:$D$8</c15:sqref>
                        </c15:formulaRef>
                      </c:ext>
                    </c:extLst>
                    <c:numCache>
                      <c:formatCode>General</c:formatCode>
                      <c:ptCount val="7"/>
                      <c:pt idx="0">
                        <c:v>15847000</c:v>
                      </c:pt>
                      <c:pt idx="1">
                        <c:v>7575800</c:v>
                      </c:pt>
                      <c:pt idx="2">
                        <c:v>1006600</c:v>
                      </c:pt>
                      <c:pt idx="3">
                        <c:v>8484400</c:v>
                      </c:pt>
                      <c:pt idx="4">
                        <c:v>79600</c:v>
                      </c:pt>
                      <c:pt idx="5">
                        <c:v>523800</c:v>
                      </c:pt>
                      <c:pt idx="6">
                        <c:v>18996600</c:v>
                      </c:pt>
                    </c:numCache>
                  </c:numRef>
                </c:xVal>
                <c:yVal>
                  <c:numRef>
                    <c:extLst>
                      <c:ext uri="{02D57815-91ED-43cb-92C2-25804820EDAC}">
                        <c15:formulaRef>
                          <c15:sqref>'2015'!$C$2:$C$8</c15:sqref>
                        </c15:formulaRef>
                      </c:ext>
                    </c:extLst>
                    <c:numCache>
                      <c:formatCode>General</c:formatCode>
                      <c:ptCount val="7"/>
                      <c:pt idx="0">
                        <c:v>52081586.5</c:v>
                      </c:pt>
                      <c:pt idx="1">
                        <c:v>34477862.5</c:v>
                      </c:pt>
                      <c:pt idx="2">
                        <c:v>2433992.2000000002</c:v>
                      </c:pt>
                      <c:pt idx="3">
                        <c:v>71665629</c:v>
                      </c:pt>
                      <c:pt idx="4">
                        <c:v>2319838.6</c:v>
                      </c:pt>
                      <c:pt idx="5">
                        <c:v>209871.4</c:v>
                      </c:pt>
                      <c:pt idx="6">
                        <c:v>37996165.600000001</c:v>
                      </c:pt>
                    </c:numCache>
                  </c:numRef>
                </c:yVal>
                <c:bubbleSize>
                  <c:numRef>
                    <c:extLst>
                      <c:ext uri="{02D57815-91ED-43cb-92C2-25804820EDAC}">
                        <c15:formulaRef>
                          <c15:sqref>'2015'!$B$2:$B$8</c15:sqref>
                        </c15:formulaRef>
                      </c:ext>
                    </c:extLst>
                    <c:numCache>
                      <c:formatCode>General</c:formatCode>
                      <c:ptCount val="7"/>
                      <c:pt idx="0">
                        <c:v>9078050.8000000007</c:v>
                      </c:pt>
                      <c:pt idx="1">
                        <c:v>1950528.8</c:v>
                      </c:pt>
                      <c:pt idx="2">
                        <c:v>34420201.600000001</c:v>
                      </c:pt>
                      <c:pt idx="3">
                        <c:v>307358792.19999999</c:v>
                      </c:pt>
                      <c:pt idx="4">
                        <c:v>39268389.799999997</c:v>
                      </c:pt>
                      <c:pt idx="5">
                        <c:v>7972210.4000000004</c:v>
                      </c:pt>
                      <c:pt idx="6">
                        <c:v>23404373.800000001</c:v>
                      </c:pt>
                    </c:numCache>
                  </c:numRef>
                </c:bubbleSize>
                <c:bubble3D val="1"/>
              </c15:ser>
            </c15:filteredBubbleSeries>
            <c15:filteredBubbleSeries>
              <c15:ser>
                <c:idx val="3"/>
                <c:order val="1"/>
                <c:tx>
                  <c:strRef>
                    <c:extLst xmlns:c15="http://schemas.microsoft.com/office/drawing/2012/chart">
                      <c:ext xmlns:c15="http://schemas.microsoft.com/office/drawing/2012/chart" uri="{02D57815-91ED-43cb-92C2-25804820EDAC}">
                        <c15:formulaRef>
                          <c15:sqref>'2015'!$D$1</c15:sqref>
                        </c15:formulaRef>
                      </c:ext>
                    </c:extLst>
                    <c:strCache>
                      <c:ptCount val="1"/>
                      <c:pt idx="0">
                        <c:v>tourist</c:v>
                      </c:pt>
                    </c:strCache>
                  </c:strRef>
                </c:tx>
                <c:spPr>
                  <a:solidFill>
                    <a:schemeClr val="accent2">
                      <a:lumMod val="60000"/>
                      <a:alpha val="75000"/>
                    </a:schemeClr>
                  </a:solidFill>
                  <a:ln>
                    <a:noFill/>
                  </a:ln>
                  <a:effectLst/>
                </c:spPr>
                <c:invertIfNegative val="0"/>
                <c:xVal>
                  <c:strRef>
                    <c:extLst xmlns:c15="http://schemas.microsoft.com/office/drawing/2012/chart">
                      <c:ext xmlns:c15="http://schemas.microsoft.com/office/drawing/2012/chart" uri="{02D57815-91ED-43cb-92C2-25804820EDAC}">
                        <c15:formulaRef>
                          <c15:sqref>'2015'!$A$2:$A$8</c15:sqref>
                        </c15:formulaRef>
                      </c:ext>
                    </c:extLst>
                    <c:strCache>
                      <c:ptCount val="7"/>
                      <c:pt idx="0">
                        <c:v>Malaysia</c:v>
                      </c:pt>
                      <c:pt idx="1">
                        <c:v>Singapore</c:v>
                      </c:pt>
                      <c:pt idx="2">
                        <c:v>Nigeria</c:v>
                      </c:pt>
                      <c:pt idx="3">
                        <c:v>India</c:v>
                      </c:pt>
                      <c:pt idx="4">
                        <c:v>Bangladesh</c:v>
                      </c:pt>
                      <c:pt idx="5">
                        <c:v>Ghana</c:v>
                      </c:pt>
                      <c:pt idx="6">
                        <c:v>Thailand</c:v>
                      </c:pt>
                    </c:strCache>
                  </c:strRef>
                </c:xVal>
                <c:yVal>
                  <c:numRef>
                    <c:extLst xmlns:c15="http://schemas.microsoft.com/office/drawing/2012/chart">
                      <c:ext xmlns:c15="http://schemas.microsoft.com/office/drawing/2012/chart" uri="{02D57815-91ED-43cb-92C2-25804820EDAC}">
                        <c15:formulaRef>
                          <c15:sqref>'2015'!$D$2:$D$8</c15:sqref>
                        </c15:formulaRef>
                      </c:ext>
                    </c:extLst>
                    <c:numCache>
                      <c:formatCode>General</c:formatCode>
                      <c:ptCount val="7"/>
                      <c:pt idx="0">
                        <c:v>15847000</c:v>
                      </c:pt>
                      <c:pt idx="1">
                        <c:v>7575800</c:v>
                      </c:pt>
                      <c:pt idx="2">
                        <c:v>1006600</c:v>
                      </c:pt>
                      <c:pt idx="3">
                        <c:v>8484400</c:v>
                      </c:pt>
                      <c:pt idx="4">
                        <c:v>79600</c:v>
                      </c:pt>
                      <c:pt idx="5">
                        <c:v>523800</c:v>
                      </c:pt>
                      <c:pt idx="6">
                        <c:v>18996600</c:v>
                      </c:pt>
                    </c:numCache>
                  </c:numRef>
                </c:yVal>
                <c:bubbleSize>
                  <c:numRef>
                    <c:extLst xmlns:c15="http://schemas.microsoft.com/office/drawing/2012/chart">
                      <c:ext xmlns:c15="http://schemas.microsoft.com/office/drawing/2012/chart" uri="{02D57815-91ED-43cb-92C2-25804820EDAC}">
                        <c15:formulaRef>
                          <c15:sqref>'2015'!$E$2:$E$8</c15:sqref>
                        </c15:formulaRef>
                      </c:ext>
                    </c:extLst>
                    <c:numCache>
                      <c:formatCode>General</c:formatCode>
                      <c:ptCount val="7"/>
                    </c:numCache>
                  </c:numRef>
                </c:bubbleSize>
                <c:bubble3D val="1"/>
              </c15:ser>
            </c15:filteredBubbleSeries>
            <c15:filteredBubbleSeries>
              <c15:ser>
                <c:idx val="1"/>
                <c:order val="3"/>
                <c:tx>
                  <c:strRef>
                    <c:extLst xmlns:c15="http://schemas.microsoft.com/office/drawing/2012/chart">
                      <c:ext xmlns:c15="http://schemas.microsoft.com/office/drawing/2012/chart" uri="{02D57815-91ED-43cb-92C2-25804820EDAC}">
                        <c15:formulaRef>
                          <c15:sqref>'2000'!$D$1</c15:sqref>
                        </c15:formulaRef>
                      </c:ext>
                    </c:extLst>
                    <c:strCache>
                      <c:ptCount val="1"/>
                      <c:pt idx="0">
                        <c:v>tourist</c:v>
                      </c:pt>
                    </c:strCache>
                  </c:strRef>
                </c:tx>
                <c:spPr>
                  <a:solidFill>
                    <a:schemeClr val="accent4">
                      <a:alpha val="75000"/>
                    </a:schemeClr>
                  </a:solidFill>
                  <a:ln>
                    <a:noFill/>
                  </a:ln>
                  <a:effectLst/>
                </c:spPr>
                <c:invertIfNegative val="0"/>
                <c:xVal>
                  <c:strRef>
                    <c:extLst xmlns:c15="http://schemas.microsoft.com/office/drawing/2012/chart">
                      <c:ext xmlns:c15="http://schemas.microsoft.com/office/drawing/2012/chart" uri="{02D57815-91ED-43cb-92C2-25804820EDAC}">
                        <c15:formulaRef>
                          <c15:sqref>'2000'!$A$2:$A$8</c15:sqref>
                        </c15:formulaRef>
                      </c:ext>
                    </c:extLst>
                    <c:strCache>
                      <c:ptCount val="7"/>
                      <c:pt idx="0">
                        <c:v>Malaysia</c:v>
                      </c:pt>
                      <c:pt idx="1">
                        <c:v>Singapore</c:v>
                      </c:pt>
                      <c:pt idx="2">
                        <c:v>Nigeria</c:v>
                      </c:pt>
                      <c:pt idx="3">
                        <c:v>India</c:v>
                      </c:pt>
                      <c:pt idx="4">
                        <c:v>Bangladesh</c:v>
                      </c:pt>
                      <c:pt idx="5">
                        <c:v>Ghana</c:v>
                      </c:pt>
                      <c:pt idx="6">
                        <c:v>Thailand</c:v>
                      </c:pt>
                    </c:strCache>
                  </c:strRef>
                </c:xVal>
                <c:yVal>
                  <c:numRef>
                    <c:extLst xmlns:c15="http://schemas.microsoft.com/office/drawing/2012/chart">
                      <c:ext xmlns:c15="http://schemas.microsoft.com/office/drawing/2012/chart" uri="{02D57815-91ED-43cb-92C2-25804820EDAC}">
                        <c15:formulaRef>
                          <c15:sqref>'2000'!$D$2:$D$8</c15:sqref>
                        </c15:formulaRef>
                      </c:ext>
                    </c:extLst>
                    <c:numCache>
                      <c:formatCode>General</c:formatCode>
                      <c:ptCount val="7"/>
                      <c:pt idx="0">
                        <c:v>12513800</c:v>
                      </c:pt>
                      <c:pt idx="1">
                        <c:v>5806000</c:v>
                      </c:pt>
                      <c:pt idx="2">
                        <c:v>887200</c:v>
                      </c:pt>
                      <c:pt idx="3">
                        <c:v>2750600</c:v>
                      </c:pt>
                      <c:pt idx="4">
                        <c:v>225800</c:v>
                      </c:pt>
                      <c:pt idx="5">
                        <c:v>487200</c:v>
                      </c:pt>
                      <c:pt idx="6">
                        <c:v>10480800</c:v>
                      </c:pt>
                    </c:numCache>
                  </c:numRef>
                </c:yVal>
                <c:bubbleSize>
                  <c:numRef>
                    <c:extLst xmlns:c15="http://schemas.microsoft.com/office/drawing/2012/chart">
                      <c:ext xmlns:c15="http://schemas.microsoft.com/office/drawing/2012/chart" uri="{02D57815-91ED-43cb-92C2-25804820EDAC}">
                        <c15:formulaRef>
                          <c15:sqref>'2000'!$E$2:$E$8</c15:sqref>
                        </c15:formulaRef>
                      </c:ext>
                    </c:extLst>
                    <c:numCache>
                      <c:formatCode>General</c:formatCode>
                      <c:ptCount val="7"/>
                    </c:numCache>
                  </c:numRef>
                </c:bubbleSize>
                <c:bubble3D val="1"/>
              </c15:ser>
            </c15:filteredBubbleSeries>
          </c:ext>
        </c:extLst>
      </c:bubbleChart>
      <c:valAx>
        <c:axId val="2238326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ms-MY"/>
                  <a:t>Tourist Arrival</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ms-MY"/>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s-MY"/>
          </a:p>
        </c:txPr>
        <c:crossAx val="225453280"/>
        <c:crosses val="autoZero"/>
        <c:crossBetween val="midCat"/>
      </c:valAx>
      <c:valAx>
        <c:axId val="225453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ms-MY"/>
                  <a:t>Passenger</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ms-MY"/>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s-MY"/>
          </a:p>
        </c:txPr>
        <c:crossAx val="22383260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ms-MY"/>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D98E58-1428-4A84-9C46-BFDB4EE91466}"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MY"/>
        </a:p>
      </dgm:t>
    </dgm:pt>
    <dgm:pt modelId="{638F4B36-9A92-4717-9185-FF690DDCB302}">
      <dgm:prSet phldrT="[Text]" custT="1"/>
      <dgm:spPr/>
      <dgm:t>
        <a:bodyPr/>
        <a:lstStyle/>
        <a:p>
          <a:r>
            <a:rPr lang="en-MY" sz="2400" b="1" dirty="0">
              <a:solidFill>
                <a:schemeClr val="tx1"/>
              </a:solidFill>
            </a:rPr>
            <a:t>Country</a:t>
          </a:r>
        </a:p>
      </dgm:t>
    </dgm:pt>
    <dgm:pt modelId="{87683D57-AB90-422E-BCC7-0C6F0C228CC4}" type="parTrans" cxnId="{3271A362-D51B-4FEA-A0E0-4EA0BB14ABE6}">
      <dgm:prSet/>
      <dgm:spPr/>
      <dgm:t>
        <a:bodyPr/>
        <a:lstStyle/>
        <a:p>
          <a:endParaRPr lang="en-MY"/>
        </a:p>
      </dgm:t>
    </dgm:pt>
    <dgm:pt modelId="{2E4B2327-00D6-455D-ADD7-742DA6135092}" type="sibTrans" cxnId="{3271A362-D51B-4FEA-A0E0-4EA0BB14ABE6}">
      <dgm:prSet/>
      <dgm:spPr/>
      <dgm:t>
        <a:bodyPr/>
        <a:lstStyle/>
        <a:p>
          <a:endParaRPr lang="en-MY"/>
        </a:p>
      </dgm:t>
    </dgm:pt>
    <dgm:pt modelId="{CCEE17E6-276D-4281-8582-90E833A1CD54}">
      <dgm:prSet phldrT="[Text]"/>
      <dgm:spPr/>
      <dgm:t>
        <a:bodyPr/>
        <a:lstStyle/>
        <a:p>
          <a:pPr>
            <a:buFont typeface="Arial" panose="020B0604020202020204" pitchFamily="34" charset="0"/>
            <a:buNone/>
          </a:pPr>
          <a:r>
            <a:rPr lang="en-MY" dirty="0">
              <a:solidFill>
                <a:schemeClr val="tx1"/>
              </a:solidFill>
            </a:rPr>
            <a:t>1.Malaysia</a:t>
          </a:r>
        </a:p>
        <a:p>
          <a:pPr>
            <a:buFont typeface="Arial" panose="020B0604020202020204" pitchFamily="34" charset="0"/>
            <a:buNone/>
          </a:pPr>
          <a:r>
            <a:rPr lang="en-MY" dirty="0">
              <a:solidFill>
                <a:schemeClr val="tx1"/>
              </a:solidFill>
            </a:rPr>
            <a:t>2. Singapore</a:t>
          </a:r>
        </a:p>
        <a:p>
          <a:pPr>
            <a:buFont typeface="Arial" panose="020B0604020202020204" pitchFamily="34" charset="0"/>
            <a:buNone/>
          </a:pPr>
          <a:r>
            <a:rPr lang="en-MY" dirty="0">
              <a:solidFill>
                <a:schemeClr val="tx1"/>
              </a:solidFill>
            </a:rPr>
            <a:t>3. Nigeria</a:t>
          </a:r>
        </a:p>
        <a:p>
          <a:pPr>
            <a:buFont typeface="Arial" panose="020B0604020202020204" pitchFamily="34" charset="0"/>
            <a:buNone/>
          </a:pPr>
          <a:r>
            <a:rPr lang="en-MY" dirty="0">
              <a:solidFill>
                <a:schemeClr val="tx1"/>
              </a:solidFill>
            </a:rPr>
            <a:t>4. India</a:t>
          </a:r>
        </a:p>
      </dgm:t>
    </dgm:pt>
    <dgm:pt modelId="{FEB365C1-3E1C-4209-8075-7391E4B5D36F}" type="parTrans" cxnId="{891F019F-D82F-4021-82C5-64F08804ECD0}">
      <dgm:prSet/>
      <dgm:spPr/>
      <dgm:t>
        <a:bodyPr/>
        <a:lstStyle/>
        <a:p>
          <a:endParaRPr lang="en-MY"/>
        </a:p>
      </dgm:t>
    </dgm:pt>
    <dgm:pt modelId="{381A7B00-85E5-4435-BD3D-D75C0D1FBDAD}" type="sibTrans" cxnId="{891F019F-D82F-4021-82C5-64F08804ECD0}">
      <dgm:prSet/>
      <dgm:spPr/>
      <dgm:t>
        <a:bodyPr/>
        <a:lstStyle/>
        <a:p>
          <a:endParaRPr lang="en-MY"/>
        </a:p>
      </dgm:t>
    </dgm:pt>
    <dgm:pt modelId="{11DE8E3A-8799-45E5-9D0F-1395F0876E1D}">
      <dgm:prSet phldrT="[Text]" custT="1"/>
      <dgm:spPr/>
      <dgm:t>
        <a:bodyPr/>
        <a:lstStyle/>
        <a:p>
          <a:r>
            <a:rPr lang="en-MY" sz="2000" b="1" dirty="0">
              <a:solidFill>
                <a:schemeClr val="tx1"/>
              </a:solidFill>
            </a:rPr>
            <a:t>Category</a:t>
          </a:r>
          <a:r>
            <a:rPr lang="en-MY" sz="1400" dirty="0">
              <a:solidFill>
                <a:schemeClr val="tx1"/>
              </a:solidFill>
            </a:rPr>
            <a:t> 2</a:t>
          </a:r>
        </a:p>
      </dgm:t>
    </dgm:pt>
    <dgm:pt modelId="{0291C72F-8AFB-409F-85AA-3BCCE3569568}" type="parTrans" cxnId="{A441CD60-98F0-4593-9AE9-651921155403}">
      <dgm:prSet/>
      <dgm:spPr/>
      <dgm:t>
        <a:bodyPr/>
        <a:lstStyle/>
        <a:p>
          <a:endParaRPr lang="en-MY"/>
        </a:p>
      </dgm:t>
    </dgm:pt>
    <dgm:pt modelId="{CEE72371-8370-4F25-A2F0-33F1129284BB}" type="sibTrans" cxnId="{A441CD60-98F0-4593-9AE9-651921155403}">
      <dgm:prSet/>
      <dgm:spPr/>
      <dgm:t>
        <a:bodyPr/>
        <a:lstStyle/>
        <a:p>
          <a:endParaRPr lang="en-MY"/>
        </a:p>
      </dgm:t>
    </dgm:pt>
    <dgm:pt modelId="{4A38C4C4-F230-48B6-B6A3-0D3D3CBCD78C}">
      <dgm:prSet custT="1"/>
      <dgm:spPr/>
      <dgm:t>
        <a:bodyPr/>
        <a:lstStyle/>
        <a:p>
          <a:r>
            <a:rPr lang="en-MY" sz="2000" b="1" dirty="0">
              <a:solidFill>
                <a:schemeClr val="tx1"/>
              </a:solidFill>
            </a:rPr>
            <a:t>Category</a:t>
          </a:r>
          <a:r>
            <a:rPr lang="en-MY" sz="2000" b="1" dirty="0"/>
            <a:t> </a:t>
          </a:r>
          <a:r>
            <a:rPr lang="en-MY" sz="2000" b="1" dirty="0">
              <a:solidFill>
                <a:schemeClr val="tx1"/>
              </a:solidFill>
            </a:rPr>
            <a:t>1</a:t>
          </a:r>
        </a:p>
      </dgm:t>
    </dgm:pt>
    <dgm:pt modelId="{2F44EFFD-D787-4DF0-91A2-066B8D946295}" type="parTrans" cxnId="{02D2A4FD-6F74-4401-8F59-BD74EF976551}">
      <dgm:prSet/>
      <dgm:spPr/>
      <dgm:t>
        <a:bodyPr/>
        <a:lstStyle/>
        <a:p>
          <a:endParaRPr lang="en-MY"/>
        </a:p>
      </dgm:t>
    </dgm:pt>
    <dgm:pt modelId="{9C91E111-0CB7-48D4-AF96-65362E0B5A6E}" type="sibTrans" cxnId="{02D2A4FD-6F74-4401-8F59-BD74EF976551}">
      <dgm:prSet/>
      <dgm:spPr/>
      <dgm:t>
        <a:bodyPr/>
        <a:lstStyle/>
        <a:p>
          <a:endParaRPr lang="en-MY"/>
        </a:p>
      </dgm:t>
    </dgm:pt>
    <dgm:pt modelId="{7206CA33-3C2B-4DB3-96B5-582610B86F44}">
      <dgm:prSet/>
      <dgm:spPr/>
      <dgm:t>
        <a:bodyPr/>
        <a:lstStyle/>
        <a:p>
          <a:r>
            <a:rPr lang="en-MY" dirty="0">
              <a:solidFill>
                <a:schemeClr val="tx1"/>
              </a:solidFill>
            </a:rPr>
            <a:t>1. Bangladesh</a:t>
          </a:r>
        </a:p>
        <a:p>
          <a:r>
            <a:rPr lang="en-MY" dirty="0">
              <a:solidFill>
                <a:schemeClr val="tx1"/>
              </a:solidFill>
            </a:rPr>
            <a:t>2. Ghana</a:t>
          </a:r>
        </a:p>
        <a:p>
          <a:r>
            <a:rPr lang="en-MY" dirty="0">
              <a:solidFill>
                <a:schemeClr val="tx1"/>
              </a:solidFill>
            </a:rPr>
            <a:t>3. Thailand</a:t>
          </a:r>
        </a:p>
      </dgm:t>
    </dgm:pt>
    <dgm:pt modelId="{ED8E0E2C-F01A-4294-8208-4669D8E939EA}" type="parTrans" cxnId="{9446DA69-20D4-4893-8D9D-9579907C06B7}">
      <dgm:prSet/>
      <dgm:spPr/>
      <dgm:t>
        <a:bodyPr/>
        <a:lstStyle/>
        <a:p>
          <a:endParaRPr lang="en-MY"/>
        </a:p>
      </dgm:t>
    </dgm:pt>
    <dgm:pt modelId="{412BD912-E941-4FC1-872E-E46883E1C42A}" type="sibTrans" cxnId="{9446DA69-20D4-4893-8D9D-9579907C06B7}">
      <dgm:prSet/>
      <dgm:spPr/>
      <dgm:t>
        <a:bodyPr/>
        <a:lstStyle/>
        <a:p>
          <a:endParaRPr lang="en-MY"/>
        </a:p>
      </dgm:t>
    </dgm:pt>
    <dgm:pt modelId="{E56B0C2D-6F87-45D9-9C94-6AEF5F7F9FDB}" type="pres">
      <dgm:prSet presAssocID="{4ED98E58-1428-4A84-9C46-BFDB4EE91466}" presName="hierChild1" presStyleCnt="0">
        <dgm:presLayoutVars>
          <dgm:orgChart val="1"/>
          <dgm:chPref val="1"/>
          <dgm:dir/>
          <dgm:animOne val="branch"/>
          <dgm:animLvl val="lvl"/>
          <dgm:resizeHandles/>
        </dgm:presLayoutVars>
      </dgm:prSet>
      <dgm:spPr/>
      <dgm:t>
        <a:bodyPr/>
        <a:lstStyle/>
        <a:p>
          <a:endParaRPr lang="en-GB"/>
        </a:p>
      </dgm:t>
    </dgm:pt>
    <dgm:pt modelId="{00A704CA-192F-4F18-99DF-8702071F5C03}" type="pres">
      <dgm:prSet presAssocID="{638F4B36-9A92-4717-9185-FF690DDCB302}" presName="hierRoot1" presStyleCnt="0">
        <dgm:presLayoutVars>
          <dgm:hierBranch val="init"/>
        </dgm:presLayoutVars>
      </dgm:prSet>
      <dgm:spPr/>
    </dgm:pt>
    <dgm:pt modelId="{F7F86B31-5FF6-4062-A53C-A4E90372D1EC}" type="pres">
      <dgm:prSet presAssocID="{638F4B36-9A92-4717-9185-FF690DDCB302}" presName="rootComposite1" presStyleCnt="0"/>
      <dgm:spPr/>
    </dgm:pt>
    <dgm:pt modelId="{88EB03DC-FD93-45E1-A681-28855049D529}" type="pres">
      <dgm:prSet presAssocID="{638F4B36-9A92-4717-9185-FF690DDCB302}" presName="rootText1" presStyleLbl="node0" presStyleIdx="0" presStyleCnt="1" custLinFactNeighborX="2025" custLinFactNeighborY="598">
        <dgm:presLayoutVars>
          <dgm:chPref val="3"/>
        </dgm:presLayoutVars>
      </dgm:prSet>
      <dgm:spPr/>
      <dgm:t>
        <a:bodyPr/>
        <a:lstStyle/>
        <a:p>
          <a:endParaRPr lang="en-GB"/>
        </a:p>
      </dgm:t>
    </dgm:pt>
    <dgm:pt modelId="{3A65B0C1-1DCF-498C-BEBF-8EB5D97F5C9F}" type="pres">
      <dgm:prSet presAssocID="{638F4B36-9A92-4717-9185-FF690DDCB302}" presName="rootConnector1" presStyleLbl="node1" presStyleIdx="0" presStyleCnt="0"/>
      <dgm:spPr/>
      <dgm:t>
        <a:bodyPr/>
        <a:lstStyle/>
        <a:p>
          <a:endParaRPr lang="en-GB"/>
        </a:p>
      </dgm:t>
    </dgm:pt>
    <dgm:pt modelId="{D736E5C4-17A0-4876-AABB-5904A0FC5F63}" type="pres">
      <dgm:prSet presAssocID="{638F4B36-9A92-4717-9185-FF690DDCB302}" presName="hierChild2" presStyleCnt="0"/>
      <dgm:spPr/>
    </dgm:pt>
    <dgm:pt modelId="{493637A9-DFCB-40F8-BC5A-504FAC646531}" type="pres">
      <dgm:prSet presAssocID="{2F44EFFD-D787-4DF0-91A2-066B8D946295}" presName="Name37" presStyleLbl="parChTrans1D2" presStyleIdx="0" presStyleCnt="2"/>
      <dgm:spPr/>
      <dgm:t>
        <a:bodyPr/>
        <a:lstStyle/>
        <a:p>
          <a:endParaRPr lang="en-GB"/>
        </a:p>
      </dgm:t>
    </dgm:pt>
    <dgm:pt modelId="{EEDA6911-C6A7-4E29-97C1-3DC7FDB2061C}" type="pres">
      <dgm:prSet presAssocID="{4A38C4C4-F230-48B6-B6A3-0D3D3CBCD78C}" presName="hierRoot2" presStyleCnt="0">
        <dgm:presLayoutVars>
          <dgm:hierBranch val="init"/>
        </dgm:presLayoutVars>
      </dgm:prSet>
      <dgm:spPr/>
    </dgm:pt>
    <dgm:pt modelId="{C1280951-EECC-44D7-9E0D-7DA3E56E289A}" type="pres">
      <dgm:prSet presAssocID="{4A38C4C4-F230-48B6-B6A3-0D3D3CBCD78C}" presName="rootComposite" presStyleCnt="0"/>
      <dgm:spPr/>
    </dgm:pt>
    <dgm:pt modelId="{CC10616D-8A56-4D4C-B7A6-6895B172A8F9}" type="pres">
      <dgm:prSet presAssocID="{4A38C4C4-F230-48B6-B6A3-0D3D3CBCD78C}" presName="rootText" presStyleLbl="node2" presStyleIdx="0" presStyleCnt="2">
        <dgm:presLayoutVars>
          <dgm:chPref val="3"/>
        </dgm:presLayoutVars>
      </dgm:prSet>
      <dgm:spPr/>
      <dgm:t>
        <a:bodyPr/>
        <a:lstStyle/>
        <a:p>
          <a:endParaRPr lang="en-GB"/>
        </a:p>
      </dgm:t>
    </dgm:pt>
    <dgm:pt modelId="{E66B835A-0460-491B-93C2-A5FB93BF406F}" type="pres">
      <dgm:prSet presAssocID="{4A38C4C4-F230-48B6-B6A3-0D3D3CBCD78C}" presName="rootConnector" presStyleLbl="node2" presStyleIdx="0" presStyleCnt="2"/>
      <dgm:spPr/>
      <dgm:t>
        <a:bodyPr/>
        <a:lstStyle/>
        <a:p>
          <a:endParaRPr lang="en-GB"/>
        </a:p>
      </dgm:t>
    </dgm:pt>
    <dgm:pt modelId="{C1674866-8100-4B97-AA8A-BA8933E39AD0}" type="pres">
      <dgm:prSet presAssocID="{4A38C4C4-F230-48B6-B6A3-0D3D3CBCD78C}" presName="hierChild4" presStyleCnt="0"/>
      <dgm:spPr/>
    </dgm:pt>
    <dgm:pt modelId="{694491BC-A489-4D93-860A-51FB8072BD68}" type="pres">
      <dgm:prSet presAssocID="{FEB365C1-3E1C-4209-8075-7391E4B5D36F}" presName="Name37" presStyleLbl="parChTrans1D3" presStyleIdx="0" presStyleCnt="2"/>
      <dgm:spPr/>
      <dgm:t>
        <a:bodyPr/>
        <a:lstStyle/>
        <a:p>
          <a:endParaRPr lang="en-GB"/>
        </a:p>
      </dgm:t>
    </dgm:pt>
    <dgm:pt modelId="{6334DC60-1286-4D63-B7AE-CDCF299F109A}" type="pres">
      <dgm:prSet presAssocID="{CCEE17E6-276D-4281-8582-90E833A1CD54}" presName="hierRoot2" presStyleCnt="0">
        <dgm:presLayoutVars>
          <dgm:hierBranch val="init"/>
        </dgm:presLayoutVars>
      </dgm:prSet>
      <dgm:spPr/>
    </dgm:pt>
    <dgm:pt modelId="{ABE6804D-6027-4585-9852-8B159C71B55D}" type="pres">
      <dgm:prSet presAssocID="{CCEE17E6-276D-4281-8582-90E833A1CD54}" presName="rootComposite" presStyleCnt="0"/>
      <dgm:spPr/>
    </dgm:pt>
    <dgm:pt modelId="{016066CD-CF69-4DCE-BF88-2ABC61A9F78C}" type="pres">
      <dgm:prSet presAssocID="{CCEE17E6-276D-4281-8582-90E833A1CD54}" presName="rootText" presStyleLbl="node3" presStyleIdx="0" presStyleCnt="2" custScaleY="189170">
        <dgm:presLayoutVars>
          <dgm:chPref val="3"/>
        </dgm:presLayoutVars>
      </dgm:prSet>
      <dgm:spPr/>
      <dgm:t>
        <a:bodyPr/>
        <a:lstStyle/>
        <a:p>
          <a:endParaRPr lang="en-GB"/>
        </a:p>
      </dgm:t>
    </dgm:pt>
    <dgm:pt modelId="{D17348D9-DD0A-41FE-91E8-12445798BCC9}" type="pres">
      <dgm:prSet presAssocID="{CCEE17E6-276D-4281-8582-90E833A1CD54}" presName="rootConnector" presStyleLbl="node3" presStyleIdx="0" presStyleCnt="2"/>
      <dgm:spPr/>
      <dgm:t>
        <a:bodyPr/>
        <a:lstStyle/>
        <a:p>
          <a:endParaRPr lang="en-GB"/>
        </a:p>
      </dgm:t>
    </dgm:pt>
    <dgm:pt modelId="{22D79DDF-08CE-413F-979C-B52A2FC465BA}" type="pres">
      <dgm:prSet presAssocID="{CCEE17E6-276D-4281-8582-90E833A1CD54}" presName="hierChild4" presStyleCnt="0"/>
      <dgm:spPr/>
    </dgm:pt>
    <dgm:pt modelId="{17144009-3747-48B5-B2AE-25E72B67408C}" type="pres">
      <dgm:prSet presAssocID="{CCEE17E6-276D-4281-8582-90E833A1CD54}" presName="hierChild5" presStyleCnt="0"/>
      <dgm:spPr/>
    </dgm:pt>
    <dgm:pt modelId="{CF51C4F7-C7E0-4E6F-A25C-8A328E43C715}" type="pres">
      <dgm:prSet presAssocID="{4A38C4C4-F230-48B6-B6A3-0D3D3CBCD78C}" presName="hierChild5" presStyleCnt="0"/>
      <dgm:spPr/>
    </dgm:pt>
    <dgm:pt modelId="{319A08B1-615A-4C92-9D57-AEB61EE3F3CE}" type="pres">
      <dgm:prSet presAssocID="{0291C72F-8AFB-409F-85AA-3BCCE3569568}" presName="Name37" presStyleLbl="parChTrans1D2" presStyleIdx="1" presStyleCnt="2"/>
      <dgm:spPr/>
      <dgm:t>
        <a:bodyPr/>
        <a:lstStyle/>
        <a:p>
          <a:endParaRPr lang="en-GB"/>
        </a:p>
      </dgm:t>
    </dgm:pt>
    <dgm:pt modelId="{31584746-7D5E-47A2-ADD9-EF21B52ED03A}" type="pres">
      <dgm:prSet presAssocID="{11DE8E3A-8799-45E5-9D0F-1395F0876E1D}" presName="hierRoot2" presStyleCnt="0">
        <dgm:presLayoutVars>
          <dgm:hierBranch val="init"/>
        </dgm:presLayoutVars>
      </dgm:prSet>
      <dgm:spPr/>
    </dgm:pt>
    <dgm:pt modelId="{A587A82B-75C7-469D-9208-BC8F1588D392}" type="pres">
      <dgm:prSet presAssocID="{11DE8E3A-8799-45E5-9D0F-1395F0876E1D}" presName="rootComposite" presStyleCnt="0"/>
      <dgm:spPr/>
    </dgm:pt>
    <dgm:pt modelId="{08BCEB03-52CE-420D-BDD0-335E1BA967EE}" type="pres">
      <dgm:prSet presAssocID="{11DE8E3A-8799-45E5-9D0F-1395F0876E1D}" presName="rootText" presStyleLbl="node2" presStyleIdx="1" presStyleCnt="2">
        <dgm:presLayoutVars>
          <dgm:chPref val="3"/>
        </dgm:presLayoutVars>
      </dgm:prSet>
      <dgm:spPr/>
      <dgm:t>
        <a:bodyPr/>
        <a:lstStyle/>
        <a:p>
          <a:endParaRPr lang="en-GB"/>
        </a:p>
      </dgm:t>
    </dgm:pt>
    <dgm:pt modelId="{3021442A-6D9E-4B6D-8FD0-32FFDDD6B90F}" type="pres">
      <dgm:prSet presAssocID="{11DE8E3A-8799-45E5-9D0F-1395F0876E1D}" presName="rootConnector" presStyleLbl="node2" presStyleIdx="1" presStyleCnt="2"/>
      <dgm:spPr/>
      <dgm:t>
        <a:bodyPr/>
        <a:lstStyle/>
        <a:p>
          <a:endParaRPr lang="en-GB"/>
        </a:p>
      </dgm:t>
    </dgm:pt>
    <dgm:pt modelId="{529E12B6-2A6A-4A10-8717-8D1894A83DC3}" type="pres">
      <dgm:prSet presAssocID="{11DE8E3A-8799-45E5-9D0F-1395F0876E1D}" presName="hierChild4" presStyleCnt="0"/>
      <dgm:spPr/>
    </dgm:pt>
    <dgm:pt modelId="{1DBA1D16-12BA-4C04-8210-EA11E624B602}" type="pres">
      <dgm:prSet presAssocID="{ED8E0E2C-F01A-4294-8208-4669D8E939EA}" presName="Name37" presStyleLbl="parChTrans1D3" presStyleIdx="1" presStyleCnt="2"/>
      <dgm:spPr/>
      <dgm:t>
        <a:bodyPr/>
        <a:lstStyle/>
        <a:p>
          <a:endParaRPr lang="en-GB"/>
        </a:p>
      </dgm:t>
    </dgm:pt>
    <dgm:pt modelId="{939217B7-1BDC-4139-848D-8507B07683D5}" type="pres">
      <dgm:prSet presAssocID="{7206CA33-3C2B-4DB3-96B5-582610B86F44}" presName="hierRoot2" presStyleCnt="0">
        <dgm:presLayoutVars>
          <dgm:hierBranch val="init"/>
        </dgm:presLayoutVars>
      </dgm:prSet>
      <dgm:spPr/>
    </dgm:pt>
    <dgm:pt modelId="{69A14C31-10D8-4750-B720-985282D3AC96}" type="pres">
      <dgm:prSet presAssocID="{7206CA33-3C2B-4DB3-96B5-582610B86F44}" presName="rootComposite" presStyleCnt="0"/>
      <dgm:spPr/>
    </dgm:pt>
    <dgm:pt modelId="{4ABAFDD7-0CBD-42AD-B219-BE35015F68B6}" type="pres">
      <dgm:prSet presAssocID="{7206CA33-3C2B-4DB3-96B5-582610B86F44}" presName="rootText" presStyleLbl="node3" presStyleIdx="1" presStyleCnt="2" custScaleY="155897">
        <dgm:presLayoutVars>
          <dgm:chPref val="3"/>
        </dgm:presLayoutVars>
      </dgm:prSet>
      <dgm:spPr/>
      <dgm:t>
        <a:bodyPr/>
        <a:lstStyle/>
        <a:p>
          <a:endParaRPr lang="en-GB"/>
        </a:p>
      </dgm:t>
    </dgm:pt>
    <dgm:pt modelId="{619ED68C-E54A-4513-B856-2D21F30BEDA9}" type="pres">
      <dgm:prSet presAssocID="{7206CA33-3C2B-4DB3-96B5-582610B86F44}" presName="rootConnector" presStyleLbl="node3" presStyleIdx="1" presStyleCnt="2"/>
      <dgm:spPr/>
      <dgm:t>
        <a:bodyPr/>
        <a:lstStyle/>
        <a:p>
          <a:endParaRPr lang="en-GB"/>
        </a:p>
      </dgm:t>
    </dgm:pt>
    <dgm:pt modelId="{5302B468-8B32-4F5C-BC63-80BEE58A759C}" type="pres">
      <dgm:prSet presAssocID="{7206CA33-3C2B-4DB3-96B5-582610B86F44}" presName="hierChild4" presStyleCnt="0"/>
      <dgm:spPr/>
    </dgm:pt>
    <dgm:pt modelId="{DF96FE51-E463-4B31-A738-4E96D701D168}" type="pres">
      <dgm:prSet presAssocID="{7206CA33-3C2B-4DB3-96B5-582610B86F44}" presName="hierChild5" presStyleCnt="0"/>
      <dgm:spPr/>
    </dgm:pt>
    <dgm:pt modelId="{8C269415-A170-4DC1-B05B-96DA60A20CB2}" type="pres">
      <dgm:prSet presAssocID="{11DE8E3A-8799-45E5-9D0F-1395F0876E1D}" presName="hierChild5" presStyleCnt="0"/>
      <dgm:spPr/>
    </dgm:pt>
    <dgm:pt modelId="{ED541A12-B41E-409A-9300-0BB7548FEB25}" type="pres">
      <dgm:prSet presAssocID="{638F4B36-9A92-4717-9185-FF690DDCB302}" presName="hierChild3" presStyleCnt="0"/>
      <dgm:spPr/>
    </dgm:pt>
  </dgm:ptLst>
  <dgm:cxnLst>
    <dgm:cxn modelId="{891F019F-D82F-4021-82C5-64F08804ECD0}" srcId="{4A38C4C4-F230-48B6-B6A3-0D3D3CBCD78C}" destId="{CCEE17E6-276D-4281-8582-90E833A1CD54}" srcOrd="0" destOrd="0" parTransId="{FEB365C1-3E1C-4209-8075-7391E4B5D36F}" sibTransId="{381A7B00-85E5-4435-BD3D-D75C0D1FBDAD}"/>
    <dgm:cxn modelId="{FC0F51B3-E2C8-430D-87DC-0E3F7BE36BA7}" type="presOf" srcId="{4ED98E58-1428-4A84-9C46-BFDB4EE91466}" destId="{E56B0C2D-6F87-45D9-9C94-6AEF5F7F9FDB}" srcOrd="0" destOrd="0" presId="urn:microsoft.com/office/officeart/2005/8/layout/orgChart1"/>
    <dgm:cxn modelId="{88637FCC-8B2E-44AD-9E73-0108344E0D06}" type="presOf" srcId="{4A38C4C4-F230-48B6-B6A3-0D3D3CBCD78C}" destId="{CC10616D-8A56-4D4C-B7A6-6895B172A8F9}" srcOrd="0" destOrd="0" presId="urn:microsoft.com/office/officeart/2005/8/layout/orgChart1"/>
    <dgm:cxn modelId="{1E29A04A-CBE7-4614-94EC-61B594C0AACE}" type="presOf" srcId="{FEB365C1-3E1C-4209-8075-7391E4B5D36F}" destId="{694491BC-A489-4D93-860A-51FB8072BD68}" srcOrd="0" destOrd="0" presId="urn:microsoft.com/office/officeart/2005/8/layout/orgChart1"/>
    <dgm:cxn modelId="{219052B1-02A3-49A9-8B4A-03D897649C30}" type="presOf" srcId="{638F4B36-9A92-4717-9185-FF690DDCB302}" destId="{3A65B0C1-1DCF-498C-BEBF-8EB5D97F5C9F}" srcOrd="1" destOrd="0" presId="urn:microsoft.com/office/officeart/2005/8/layout/orgChart1"/>
    <dgm:cxn modelId="{A441CD60-98F0-4593-9AE9-651921155403}" srcId="{638F4B36-9A92-4717-9185-FF690DDCB302}" destId="{11DE8E3A-8799-45E5-9D0F-1395F0876E1D}" srcOrd="1" destOrd="0" parTransId="{0291C72F-8AFB-409F-85AA-3BCCE3569568}" sibTransId="{CEE72371-8370-4F25-A2F0-33F1129284BB}"/>
    <dgm:cxn modelId="{9446DA69-20D4-4893-8D9D-9579907C06B7}" srcId="{11DE8E3A-8799-45E5-9D0F-1395F0876E1D}" destId="{7206CA33-3C2B-4DB3-96B5-582610B86F44}" srcOrd="0" destOrd="0" parTransId="{ED8E0E2C-F01A-4294-8208-4669D8E939EA}" sibTransId="{412BD912-E941-4FC1-872E-E46883E1C42A}"/>
    <dgm:cxn modelId="{02D2A4FD-6F74-4401-8F59-BD74EF976551}" srcId="{638F4B36-9A92-4717-9185-FF690DDCB302}" destId="{4A38C4C4-F230-48B6-B6A3-0D3D3CBCD78C}" srcOrd="0" destOrd="0" parTransId="{2F44EFFD-D787-4DF0-91A2-066B8D946295}" sibTransId="{9C91E111-0CB7-48D4-AF96-65362E0B5A6E}"/>
    <dgm:cxn modelId="{AD699A63-2702-4620-834D-D675BAB9C8B9}" type="presOf" srcId="{0291C72F-8AFB-409F-85AA-3BCCE3569568}" destId="{319A08B1-615A-4C92-9D57-AEB61EE3F3CE}" srcOrd="0" destOrd="0" presId="urn:microsoft.com/office/officeart/2005/8/layout/orgChart1"/>
    <dgm:cxn modelId="{85903D7F-6AED-4FC7-AEE9-E08B0FCFF38A}" type="presOf" srcId="{2F44EFFD-D787-4DF0-91A2-066B8D946295}" destId="{493637A9-DFCB-40F8-BC5A-504FAC646531}" srcOrd="0" destOrd="0" presId="urn:microsoft.com/office/officeart/2005/8/layout/orgChart1"/>
    <dgm:cxn modelId="{F4CD70C6-EE8D-4486-AAE7-7488C448DF09}" type="presOf" srcId="{ED8E0E2C-F01A-4294-8208-4669D8E939EA}" destId="{1DBA1D16-12BA-4C04-8210-EA11E624B602}" srcOrd="0" destOrd="0" presId="urn:microsoft.com/office/officeart/2005/8/layout/orgChart1"/>
    <dgm:cxn modelId="{52C15FD4-0011-43CB-AFD0-17A6ED048013}" type="presOf" srcId="{638F4B36-9A92-4717-9185-FF690DDCB302}" destId="{88EB03DC-FD93-45E1-A681-28855049D529}" srcOrd="0" destOrd="0" presId="urn:microsoft.com/office/officeart/2005/8/layout/orgChart1"/>
    <dgm:cxn modelId="{0C909F23-C826-40D9-AEEB-29C15AB86A35}" type="presOf" srcId="{CCEE17E6-276D-4281-8582-90E833A1CD54}" destId="{D17348D9-DD0A-41FE-91E8-12445798BCC9}" srcOrd="1" destOrd="0" presId="urn:microsoft.com/office/officeart/2005/8/layout/orgChart1"/>
    <dgm:cxn modelId="{51048963-39D9-4F6C-9FDA-C21351D5C149}" type="presOf" srcId="{11DE8E3A-8799-45E5-9D0F-1395F0876E1D}" destId="{3021442A-6D9E-4B6D-8FD0-32FFDDD6B90F}" srcOrd="1" destOrd="0" presId="urn:microsoft.com/office/officeart/2005/8/layout/orgChart1"/>
    <dgm:cxn modelId="{3271A362-D51B-4FEA-A0E0-4EA0BB14ABE6}" srcId="{4ED98E58-1428-4A84-9C46-BFDB4EE91466}" destId="{638F4B36-9A92-4717-9185-FF690DDCB302}" srcOrd="0" destOrd="0" parTransId="{87683D57-AB90-422E-BCC7-0C6F0C228CC4}" sibTransId="{2E4B2327-00D6-455D-ADD7-742DA6135092}"/>
    <dgm:cxn modelId="{7B71F09A-7DA2-4F2D-9D56-CFBE77FB3979}" type="presOf" srcId="{CCEE17E6-276D-4281-8582-90E833A1CD54}" destId="{016066CD-CF69-4DCE-BF88-2ABC61A9F78C}" srcOrd="0" destOrd="0" presId="urn:microsoft.com/office/officeart/2005/8/layout/orgChart1"/>
    <dgm:cxn modelId="{C5CF6E6A-E4EA-4A55-A072-FF2B48AF909F}" type="presOf" srcId="{4A38C4C4-F230-48B6-B6A3-0D3D3CBCD78C}" destId="{E66B835A-0460-491B-93C2-A5FB93BF406F}" srcOrd="1" destOrd="0" presId="urn:microsoft.com/office/officeart/2005/8/layout/orgChart1"/>
    <dgm:cxn modelId="{8C2B81B4-E04F-4E62-85FC-AB4E9C1AC0F9}" type="presOf" srcId="{7206CA33-3C2B-4DB3-96B5-582610B86F44}" destId="{619ED68C-E54A-4513-B856-2D21F30BEDA9}" srcOrd="1" destOrd="0" presId="urn:microsoft.com/office/officeart/2005/8/layout/orgChart1"/>
    <dgm:cxn modelId="{5917FE18-5286-42D3-8556-8A6A1CA7D9A9}" type="presOf" srcId="{11DE8E3A-8799-45E5-9D0F-1395F0876E1D}" destId="{08BCEB03-52CE-420D-BDD0-335E1BA967EE}" srcOrd="0" destOrd="0" presId="urn:microsoft.com/office/officeart/2005/8/layout/orgChart1"/>
    <dgm:cxn modelId="{2A438DEB-E10A-40E5-A714-734F0BB3C22A}" type="presOf" srcId="{7206CA33-3C2B-4DB3-96B5-582610B86F44}" destId="{4ABAFDD7-0CBD-42AD-B219-BE35015F68B6}" srcOrd="0" destOrd="0" presId="urn:microsoft.com/office/officeart/2005/8/layout/orgChart1"/>
    <dgm:cxn modelId="{40980752-2E1D-4253-9073-204C0988415D}" type="presParOf" srcId="{E56B0C2D-6F87-45D9-9C94-6AEF5F7F9FDB}" destId="{00A704CA-192F-4F18-99DF-8702071F5C03}" srcOrd="0" destOrd="0" presId="urn:microsoft.com/office/officeart/2005/8/layout/orgChart1"/>
    <dgm:cxn modelId="{77B76CBB-5516-4D7E-A3ED-B11DA617D8F1}" type="presParOf" srcId="{00A704CA-192F-4F18-99DF-8702071F5C03}" destId="{F7F86B31-5FF6-4062-A53C-A4E90372D1EC}" srcOrd="0" destOrd="0" presId="urn:microsoft.com/office/officeart/2005/8/layout/orgChart1"/>
    <dgm:cxn modelId="{32DAC37B-97B7-4D34-9FB0-4B2DE204F390}" type="presParOf" srcId="{F7F86B31-5FF6-4062-A53C-A4E90372D1EC}" destId="{88EB03DC-FD93-45E1-A681-28855049D529}" srcOrd="0" destOrd="0" presId="urn:microsoft.com/office/officeart/2005/8/layout/orgChart1"/>
    <dgm:cxn modelId="{ABC46205-065D-49F0-8AA7-20D7DA9EB6AC}" type="presParOf" srcId="{F7F86B31-5FF6-4062-A53C-A4E90372D1EC}" destId="{3A65B0C1-1DCF-498C-BEBF-8EB5D97F5C9F}" srcOrd="1" destOrd="0" presId="urn:microsoft.com/office/officeart/2005/8/layout/orgChart1"/>
    <dgm:cxn modelId="{D9AA9EE8-54EA-4DF9-B2D8-1FCE939371F8}" type="presParOf" srcId="{00A704CA-192F-4F18-99DF-8702071F5C03}" destId="{D736E5C4-17A0-4876-AABB-5904A0FC5F63}" srcOrd="1" destOrd="0" presId="urn:microsoft.com/office/officeart/2005/8/layout/orgChart1"/>
    <dgm:cxn modelId="{628B80DD-97A4-4883-9416-A5A36E571D5B}" type="presParOf" srcId="{D736E5C4-17A0-4876-AABB-5904A0FC5F63}" destId="{493637A9-DFCB-40F8-BC5A-504FAC646531}" srcOrd="0" destOrd="0" presId="urn:microsoft.com/office/officeart/2005/8/layout/orgChart1"/>
    <dgm:cxn modelId="{5FEA84C4-120B-4213-ADD4-CE7F3329F84C}" type="presParOf" srcId="{D736E5C4-17A0-4876-AABB-5904A0FC5F63}" destId="{EEDA6911-C6A7-4E29-97C1-3DC7FDB2061C}" srcOrd="1" destOrd="0" presId="urn:microsoft.com/office/officeart/2005/8/layout/orgChart1"/>
    <dgm:cxn modelId="{9CD0F3AD-954C-4D93-BBBA-9355AAB99EE8}" type="presParOf" srcId="{EEDA6911-C6A7-4E29-97C1-3DC7FDB2061C}" destId="{C1280951-EECC-44D7-9E0D-7DA3E56E289A}" srcOrd="0" destOrd="0" presId="urn:microsoft.com/office/officeart/2005/8/layout/orgChart1"/>
    <dgm:cxn modelId="{F8D09700-F3C3-45E4-A7F4-0AAC9A52F256}" type="presParOf" srcId="{C1280951-EECC-44D7-9E0D-7DA3E56E289A}" destId="{CC10616D-8A56-4D4C-B7A6-6895B172A8F9}" srcOrd="0" destOrd="0" presId="urn:microsoft.com/office/officeart/2005/8/layout/orgChart1"/>
    <dgm:cxn modelId="{E20B590C-8219-4604-BA78-97645DF9623C}" type="presParOf" srcId="{C1280951-EECC-44D7-9E0D-7DA3E56E289A}" destId="{E66B835A-0460-491B-93C2-A5FB93BF406F}" srcOrd="1" destOrd="0" presId="urn:microsoft.com/office/officeart/2005/8/layout/orgChart1"/>
    <dgm:cxn modelId="{0C6D4024-F50B-43D8-9DFE-072BDE6FA33A}" type="presParOf" srcId="{EEDA6911-C6A7-4E29-97C1-3DC7FDB2061C}" destId="{C1674866-8100-4B97-AA8A-BA8933E39AD0}" srcOrd="1" destOrd="0" presId="urn:microsoft.com/office/officeart/2005/8/layout/orgChart1"/>
    <dgm:cxn modelId="{E0F166A3-D5E5-4AB3-A942-B89B80A52E68}" type="presParOf" srcId="{C1674866-8100-4B97-AA8A-BA8933E39AD0}" destId="{694491BC-A489-4D93-860A-51FB8072BD68}" srcOrd="0" destOrd="0" presId="urn:microsoft.com/office/officeart/2005/8/layout/orgChart1"/>
    <dgm:cxn modelId="{F1DDC7E6-6F39-4046-8096-4E87DA63C860}" type="presParOf" srcId="{C1674866-8100-4B97-AA8A-BA8933E39AD0}" destId="{6334DC60-1286-4D63-B7AE-CDCF299F109A}" srcOrd="1" destOrd="0" presId="urn:microsoft.com/office/officeart/2005/8/layout/orgChart1"/>
    <dgm:cxn modelId="{1080BF8D-983C-454E-8390-8437B244D561}" type="presParOf" srcId="{6334DC60-1286-4D63-B7AE-CDCF299F109A}" destId="{ABE6804D-6027-4585-9852-8B159C71B55D}" srcOrd="0" destOrd="0" presId="urn:microsoft.com/office/officeart/2005/8/layout/orgChart1"/>
    <dgm:cxn modelId="{A59016F8-8FAF-46ED-AD4A-119DA0E2C64F}" type="presParOf" srcId="{ABE6804D-6027-4585-9852-8B159C71B55D}" destId="{016066CD-CF69-4DCE-BF88-2ABC61A9F78C}" srcOrd="0" destOrd="0" presId="urn:microsoft.com/office/officeart/2005/8/layout/orgChart1"/>
    <dgm:cxn modelId="{8699A230-5B5A-425B-843D-14DF82550ECC}" type="presParOf" srcId="{ABE6804D-6027-4585-9852-8B159C71B55D}" destId="{D17348D9-DD0A-41FE-91E8-12445798BCC9}" srcOrd="1" destOrd="0" presId="urn:microsoft.com/office/officeart/2005/8/layout/orgChart1"/>
    <dgm:cxn modelId="{A4BEF128-2646-425F-916D-ED8469040260}" type="presParOf" srcId="{6334DC60-1286-4D63-B7AE-CDCF299F109A}" destId="{22D79DDF-08CE-413F-979C-B52A2FC465BA}" srcOrd="1" destOrd="0" presId="urn:microsoft.com/office/officeart/2005/8/layout/orgChart1"/>
    <dgm:cxn modelId="{10007FD5-9D3C-47F2-98B6-ED84C66869EF}" type="presParOf" srcId="{6334DC60-1286-4D63-B7AE-CDCF299F109A}" destId="{17144009-3747-48B5-B2AE-25E72B67408C}" srcOrd="2" destOrd="0" presId="urn:microsoft.com/office/officeart/2005/8/layout/orgChart1"/>
    <dgm:cxn modelId="{2806442D-6DD7-4B17-8917-D9890FB316D7}" type="presParOf" srcId="{EEDA6911-C6A7-4E29-97C1-3DC7FDB2061C}" destId="{CF51C4F7-C7E0-4E6F-A25C-8A328E43C715}" srcOrd="2" destOrd="0" presId="urn:microsoft.com/office/officeart/2005/8/layout/orgChart1"/>
    <dgm:cxn modelId="{3D373381-1DDB-47ED-9EC7-2EBCCA4F6021}" type="presParOf" srcId="{D736E5C4-17A0-4876-AABB-5904A0FC5F63}" destId="{319A08B1-615A-4C92-9D57-AEB61EE3F3CE}" srcOrd="2" destOrd="0" presId="urn:microsoft.com/office/officeart/2005/8/layout/orgChart1"/>
    <dgm:cxn modelId="{94DE0F79-A1F9-4657-A59C-9EDA6E42D866}" type="presParOf" srcId="{D736E5C4-17A0-4876-AABB-5904A0FC5F63}" destId="{31584746-7D5E-47A2-ADD9-EF21B52ED03A}" srcOrd="3" destOrd="0" presId="urn:microsoft.com/office/officeart/2005/8/layout/orgChart1"/>
    <dgm:cxn modelId="{5E01F366-6252-4A65-8131-418EBE2A89F3}" type="presParOf" srcId="{31584746-7D5E-47A2-ADD9-EF21B52ED03A}" destId="{A587A82B-75C7-469D-9208-BC8F1588D392}" srcOrd="0" destOrd="0" presId="urn:microsoft.com/office/officeart/2005/8/layout/orgChart1"/>
    <dgm:cxn modelId="{BC250194-EF47-46A2-95B2-0C52CA03DA3D}" type="presParOf" srcId="{A587A82B-75C7-469D-9208-BC8F1588D392}" destId="{08BCEB03-52CE-420D-BDD0-335E1BA967EE}" srcOrd="0" destOrd="0" presId="urn:microsoft.com/office/officeart/2005/8/layout/orgChart1"/>
    <dgm:cxn modelId="{EB28BBE5-EA22-4408-8F29-F2BAA40D5454}" type="presParOf" srcId="{A587A82B-75C7-469D-9208-BC8F1588D392}" destId="{3021442A-6D9E-4B6D-8FD0-32FFDDD6B90F}" srcOrd="1" destOrd="0" presId="urn:microsoft.com/office/officeart/2005/8/layout/orgChart1"/>
    <dgm:cxn modelId="{65F8DE01-578B-4DDB-9758-13CA4128524D}" type="presParOf" srcId="{31584746-7D5E-47A2-ADD9-EF21B52ED03A}" destId="{529E12B6-2A6A-4A10-8717-8D1894A83DC3}" srcOrd="1" destOrd="0" presId="urn:microsoft.com/office/officeart/2005/8/layout/orgChart1"/>
    <dgm:cxn modelId="{E749CBC7-8924-422F-873A-E9E41C9B3F9C}" type="presParOf" srcId="{529E12B6-2A6A-4A10-8717-8D1894A83DC3}" destId="{1DBA1D16-12BA-4C04-8210-EA11E624B602}" srcOrd="0" destOrd="0" presId="urn:microsoft.com/office/officeart/2005/8/layout/orgChart1"/>
    <dgm:cxn modelId="{8BF50984-6987-4366-9C51-5172ED6482DB}" type="presParOf" srcId="{529E12B6-2A6A-4A10-8717-8D1894A83DC3}" destId="{939217B7-1BDC-4139-848D-8507B07683D5}" srcOrd="1" destOrd="0" presId="urn:microsoft.com/office/officeart/2005/8/layout/orgChart1"/>
    <dgm:cxn modelId="{7DEFF53F-11CA-470A-A908-ABA897106139}" type="presParOf" srcId="{939217B7-1BDC-4139-848D-8507B07683D5}" destId="{69A14C31-10D8-4750-B720-985282D3AC96}" srcOrd="0" destOrd="0" presId="urn:microsoft.com/office/officeart/2005/8/layout/orgChart1"/>
    <dgm:cxn modelId="{EE1C09CF-5CC8-4EE2-A756-D49F1820D2CF}" type="presParOf" srcId="{69A14C31-10D8-4750-B720-985282D3AC96}" destId="{4ABAFDD7-0CBD-42AD-B219-BE35015F68B6}" srcOrd="0" destOrd="0" presId="urn:microsoft.com/office/officeart/2005/8/layout/orgChart1"/>
    <dgm:cxn modelId="{4B6E8A87-504F-4A4A-9893-ECF23BE7FF1D}" type="presParOf" srcId="{69A14C31-10D8-4750-B720-985282D3AC96}" destId="{619ED68C-E54A-4513-B856-2D21F30BEDA9}" srcOrd="1" destOrd="0" presId="urn:microsoft.com/office/officeart/2005/8/layout/orgChart1"/>
    <dgm:cxn modelId="{0D5026E8-7DDE-4F6F-93B6-F88299E2B77E}" type="presParOf" srcId="{939217B7-1BDC-4139-848D-8507B07683D5}" destId="{5302B468-8B32-4F5C-BC63-80BEE58A759C}" srcOrd="1" destOrd="0" presId="urn:microsoft.com/office/officeart/2005/8/layout/orgChart1"/>
    <dgm:cxn modelId="{29DE858F-23C2-4B85-BAE0-1BA84173EAF8}" type="presParOf" srcId="{939217B7-1BDC-4139-848D-8507B07683D5}" destId="{DF96FE51-E463-4B31-A738-4E96D701D168}" srcOrd="2" destOrd="0" presId="urn:microsoft.com/office/officeart/2005/8/layout/orgChart1"/>
    <dgm:cxn modelId="{65AB5496-0908-48F5-808D-DCF335D7E914}" type="presParOf" srcId="{31584746-7D5E-47A2-ADD9-EF21B52ED03A}" destId="{8C269415-A170-4DC1-B05B-96DA60A20CB2}" srcOrd="2" destOrd="0" presId="urn:microsoft.com/office/officeart/2005/8/layout/orgChart1"/>
    <dgm:cxn modelId="{B3E7447F-358F-4B9B-985B-95B90035DAB2}" type="presParOf" srcId="{00A704CA-192F-4F18-99DF-8702071F5C03}" destId="{ED541A12-B41E-409A-9300-0BB7548FEB2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A1D16-12BA-4C04-8210-EA11E624B602}">
      <dsp:nvSpPr>
        <dsp:cNvPr id="0" name=""/>
        <dsp:cNvSpPr/>
      </dsp:nvSpPr>
      <dsp:spPr>
        <a:xfrm>
          <a:off x="2864543" y="2246427"/>
          <a:ext cx="278025" cy="1111625"/>
        </a:xfrm>
        <a:custGeom>
          <a:avLst/>
          <a:gdLst/>
          <a:ahLst/>
          <a:cxnLst/>
          <a:rect l="0" t="0" r="0" b="0"/>
          <a:pathLst>
            <a:path>
              <a:moveTo>
                <a:pt x="0" y="0"/>
              </a:moveTo>
              <a:lnTo>
                <a:pt x="0" y="1111625"/>
              </a:lnTo>
              <a:lnTo>
                <a:pt x="278025" y="1111625"/>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9A08B1-615A-4C92-9D57-AEB61EE3F3CE}">
      <dsp:nvSpPr>
        <dsp:cNvPr id="0" name=""/>
        <dsp:cNvSpPr/>
      </dsp:nvSpPr>
      <dsp:spPr>
        <a:xfrm>
          <a:off x="2522108" y="935981"/>
          <a:ext cx="1083836" cy="383693"/>
        </a:xfrm>
        <a:custGeom>
          <a:avLst/>
          <a:gdLst/>
          <a:ahLst/>
          <a:cxnLst/>
          <a:rect l="0" t="0" r="0" b="0"/>
          <a:pathLst>
            <a:path>
              <a:moveTo>
                <a:pt x="0" y="0"/>
              </a:moveTo>
              <a:lnTo>
                <a:pt x="0" y="189076"/>
              </a:lnTo>
              <a:lnTo>
                <a:pt x="1083836" y="189076"/>
              </a:lnTo>
              <a:lnTo>
                <a:pt x="1083836" y="38369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4491BC-A489-4D93-860A-51FB8072BD68}">
      <dsp:nvSpPr>
        <dsp:cNvPr id="0" name=""/>
        <dsp:cNvSpPr/>
      </dsp:nvSpPr>
      <dsp:spPr>
        <a:xfrm>
          <a:off x="621802" y="2246427"/>
          <a:ext cx="278025" cy="1265804"/>
        </a:xfrm>
        <a:custGeom>
          <a:avLst/>
          <a:gdLst/>
          <a:ahLst/>
          <a:cxnLst/>
          <a:rect l="0" t="0" r="0" b="0"/>
          <a:pathLst>
            <a:path>
              <a:moveTo>
                <a:pt x="0" y="0"/>
              </a:moveTo>
              <a:lnTo>
                <a:pt x="0" y="1265804"/>
              </a:lnTo>
              <a:lnTo>
                <a:pt x="278025" y="1265804"/>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3637A9-DFCB-40F8-BC5A-504FAC646531}">
      <dsp:nvSpPr>
        <dsp:cNvPr id="0" name=""/>
        <dsp:cNvSpPr/>
      </dsp:nvSpPr>
      <dsp:spPr>
        <a:xfrm>
          <a:off x="1363204" y="935981"/>
          <a:ext cx="1158903" cy="383693"/>
        </a:xfrm>
        <a:custGeom>
          <a:avLst/>
          <a:gdLst/>
          <a:ahLst/>
          <a:cxnLst/>
          <a:rect l="0" t="0" r="0" b="0"/>
          <a:pathLst>
            <a:path>
              <a:moveTo>
                <a:pt x="1158903" y="0"/>
              </a:moveTo>
              <a:lnTo>
                <a:pt x="1158903" y="189076"/>
              </a:lnTo>
              <a:lnTo>
                <a:pt x="0" y="189076"/>
              </a:lnTo>
              <a:lnTo>
                <a:pt x="0" y="38369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EB03DC-FD93-45E1-A681-28855049D529}">
      <dsp:nvSpPr>
        <dsp:cNvPr id="0" name=""/>
        <dsp:cNvSpPr/>
      </dsp:nvSpPr>
      <dsp:spPr>
        <a:xfrm>
          <a:off x="1595356" y="9228"/>
          <a:ext cx="1853504" cy="92675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MY" sz="2400" b="1" kern="1200" dirty="0">
              <a:solidFill>
                <a:schemeClr val="tx1"/>
              </a:solidFill>
            </a:rPr>
            <a:t>Country</a:t>
          </a:r>
        </a:p>
      </dsp:txBody>
      <dsp:txXfrm>
        <a:off x="1595356" y="9228"/>
        <a:ext cx="1853504" cy="926752"/>
      </dsp:txXfrm>
    </dsp:sp>
    <dsp:sp modelId="{CC10616D-8A56-4D4C-B7A6-6895B172A8F9}">
      <dsp:nvSpPr>
        <dsp:cNvPr id="0" name=""/>
        <dsp:cNvSpPr/>
      </dsp:nvSpPr>
      <dsp:spPr>
        <a:xfrm>
          <a:off x="436452" y="1319675"/>
          <a:ext cx="1853504" cy="92675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MY" sz="2000" b="1" kern="1200" dirty="0">
              <a:solidFill>
                <a:schemeClr val="tx1"/>
              </a:solidFill>
            </a:rPr>
            <a:t>Category</a:t>
          </a:r>
          <a:r>
            <a:rPr lang="en-MY" sz="2000" b="1" kern="1200" dirty="0"/>
            <a:t> </a:t>
          </a:r>
          <a:r>
            <a:rPr lang="en-MY" sz="2000" b="1" kern="1200" dirty="0">
              <a:solidFill>
                <a:schemeClr val="tx1"/>
              </a:solidFill>
            </a:rPr>
            <a:t>1</a:t>
          </a:r>
        </a:p>
      </dsp:txBody>
      <dsp:txXfrm>
        <a:off x="436452" y="1319675"/>
        <a:ext cx="1853504" cy="926752"/>
      </dsp:txXfrm>
    </dsp:sp>
    <dsp:sp modelId="{016066CD-CF69-4DCE-BF88-2ABC61A9F78C}">
      <dsp:nvSpPr>
        <dsp:cNvPr id="0" name=""/>
        <dsp:cNvSpPr/>
      </dsp:nvSpPr>
      <dsp:spPr>
        <a:xfrm>
          <a:off x="899828" y="2635663"/>
          <a:ext cx="1853504" cy="17531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buFont typeface="Arial" panose="020B0604020202020204" pitchFamily="34" charset="0"/>
            <a:buNone/>
          </a:pPr>
          <a:r>
            <a:rPr lang="en-MY" sz="2300" kern="1200" dirty="0">
              <a:solidFill>
                <a:schemeClr val="tx1"/>
              </a:solidFill>
            </a:rPr>
            <a:t>1.Malaysia</a:t>
          </a:r>
        </a:p>
        <a:p>
          <a:pPr lvl="0" algn="ctr" defTabSz="1022350">
            <a:lnSpc>
              <a:spcPct val="90000"/>
            </a:lnSpc>
            <a:spcBef>
              <a:spcPct val="0"/>
            </a:spcBef>
            <a:spcAft>
              <a:spcPct val="35000"/>
            </a:spcAft>
            <a:buFont typeface="Arial" panose="020B0604020202020204" pitchFamily="34" charset="0"/>
            <a:buNone/>
          </a:pPr>
          <a:r>
            <a:rPr lang="en-MY" sz="2300" kern="1200" dirty="0">
              <a:solidFill>
                <a:schemeClr val="tx1"/>
              </a:solidFill>
            </a:rPr>
            <a:t>2. Singapore</a:t>
          </a:r>
        </a:p>
        <a:p>
          <a:pPr lvl="0" algn="ctr" defTabSz="1022350">
            <a:lnSpc>
              <a:spcPct val="90000"/>
            </a:lnSpc>
            <a:spcBef>
              <a:spcPct val="0"/>
            </a:spcBef>
            <a:spcAft>
              <a:spcPct val="35000"/>
            </a:spcAft>
            <a:buFont typeface="Arial" panose="020B0604020202020204" pitchFamily="34" charset="0"/>
            <a:buNone/>
          </a:pPr>
          <a:r>
            <a:rPr lang="en-MY" sz="2300" kern="1200" dirty="0">
              <a:solidFill>
                <a:schemeClr val="tx1"/>
              </a:solidFill>
            </a:rPr>
            <a:t>3. Nigeria</a:t>
          </a:r>
        </a:p>
        <a:p>
          <a:pPr lvl="0" algn="ctr" defTabSz="1022350">
            <a:lnSpc>
              <a:spcPct val="90000"/>
            </a:lnSpc>
            <a:spcBef>
              <a:spcPct val="0"/>
            </a:spcBef>
            <a:spcAft>
              <a:spcPct val="35000"/>
            </a:spcAft>
            <a:buFont typeface="Arial" panose="020B0604020202020204" pitchFamily="34" charset="0"/>
            <a:buNone/>
          </a:pPr>
          <a:r>
            <a:rPr lang="en-MY" sz="2300" kern="1200" dirty="0">
              <a:solidFill>
                <a:schemeClr val="tx1"/>
              </a:solidFill>
            </a:rPr>
            <a:t>4. India</a:t>
          </a:r>
        </a:p>
      </dsp:txBody>
      <dsp:txXfrm>
        <a:off x="899828" y="2635663"/>
        <a:ext cx="1853504" cy="1753137"/>
      </dsp:txXfrm>
    </dsp:sp>
    <dsp:sp modelId="{08BCEB03-52CE-420D-BDD0-335E1BA967EE}">
      <dsp:nvSpPr>
        <dsp:cNvPr id="0" name=""/>
        <dsp:cNvSpPr/>
      </dsp:nvSpPr>
      <dsp:spPr>
        <a:xfrm>
          <a:off x="2679192" y="1319675"/>
          <a:ext cx="1853504" cy="92675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MY" sz="2000" b="1" kern="1200" dirty="0">
              <a:solidFill>
                <a:schemeClr val="tx1"/>
              </a:solidFill>
            </a:rPr>
            <a:t>Category</a:t>
          </a:r>
          <a:r>
            <a:rPr lang="en-MY" sz="1400" kern="1200" dirty="0">
              <a:solidFill>
                <a:schemeClr val="tx1"/>
              </a:solidFill>
            </a:rPr>
            <a:t> 2</a:t>
          </a:r>
        </a:p>
      </dsp:txBody>
      <dsp:txXfrm>
        <a:off x="2679192" y="1319675"/>
        <a:ext cx="1853504" cy="926752"/>
      </dsp:txXfrm>
    </dsp:sp>
    <dsp:sp modelId="{4ABAFDD7-0CBD-42AD-B219-BE35015F68B6}">
      <dsp:nvSpPr>
        <dsp:cNvPr id="0" name=""/>
        <dsp:cNvSpPr/>
      </dsp:nvSpPr>
      <dsp:spPr>
        <a:xfrm>
          <a:off x="3142569" y="2635663"/>
          <a:ext cx="1853504" cy="14447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MY" sz="2300" kern="1200" dirty="0">
              <a:solidFill>
                <a:schemeClr val="tx1"/>
              </a:solidFill>
            </a:rPr>
            <a:t>1. Bangladesh</a:t>
          </a:r>
        </a:p>
        <a:p>
          <a:pPr lvl="0" algn="ctr" defTabSz="1022350">
            <a:lnSpc>
              <a:spcPct val="90000"/>
            </a:lnSpc>
            <a:spcBef>
              <a:spcPct val="0"/>
            </a:spcBef>
            <a:spcAft>
              <a:spcPct val="35000"/>
            </a:spcAft>
          </a:pPr>
          <a:r>
            <a:rPr lang="en-MY" sz="2300" kern="1200" dirty="0">
              <a:solidFill>
                <a:schemeClr val="tx1"/>
              </a:solidFill>
            </a:rPr>
            <a:t>2. Ghana</a:t>
          </a:r>
        </a:p>
        <a:p>
          <a:pPr lvl="0" algn="ctr" defTabSz="1022350">
            <a:lnSpc>
              <a:spcPct val="90000"/>
            </a:lnSpc>
            <a:spcBef>
              <a:spcPct val="0"/>
            </a:spcBef>
            <a:spcAft>
              <a:spcPct val="35000"/>
            </a:spcAft>
          </a:pPr>
          <a:r>
            <a:rPr lang="en-MY" sz="2300" kern="1200" dirty="0">
              <a:solidFill>
                <a:schemeClr val="tx1"/>
              </a:solidFill>
            </a:rPr>
            <a:t>3. Thailand</a:t>
          </a:r>
        </a:p>
      </dsp:txBody>
      <dsp:txXfrm>
        <a:off x="3142569" y="2635663"/>
        <a:ext cx="1853504" cy="144477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6D49F2-6FC3-48A7-91BA-69ACC71192B2}" type="datetimeFigureOut">
              <a:rPr lang="en-US" smtClean="0"/>
              <a:pPr/>
              <a:t>12/20/2018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CEABA1-3DDE-4865-BC4C-6ADB99C5D813}" type="slidenum">
              <a:rPr lang="en-US" smtClean="0"/>
              <a:pPr/>
              <a:t>‹#›</a:t>
            </a:fld>
            <a:endParaRPr lang="en-US"/>
          </a:p>
        </p:txBody>
      </p:sp>
    </p:spTree>
    <p:extLst>
      <p:ext uri="{BB962C8B-B14F-4D97-AF65-F5344CB8AC3E}">
        <p14:creationId xmlns:p14="http://schemas.microsoft.com/office/powerpoint/2010/main" val="1624080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9E003F-5475-4C9E-A720-89F464D10692}" type="datetimeFigureOut">
              <a:rPr lang="en-US" smtClean="0"/>
              <a:pPr/>
              <a:t>12/20/2018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4A9F56-D4E4-4699-AB2F-11E5D2CA6B12}" type="slidenum">
              <a:rPr lang="en-US" smtClean="0"/>
              <a:pPr/>
              <a:t>‹#›</a:t>
            </a:fld>
            <a:endParaRPr lang="en-US"/>
          </a:p>
        </p:txBody>
      </p:sp>
    </p:spTree>
    <p:extLst>
      <p:ext uri="{BB962C8B-B14F-4D97-AF65-F5344CB8AC3E}">
        <p14:creationId xmlns:p14="http://schemas.microsoft.com/office/powerpoint/2010/main" val="2087493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s-MY"/>
          </a:p>
        </p:txBody>
      </p:sp>
      <p:sp>
        <p:nvSpPr>
          <p:cNvPr id="4" name="Slide Number Placeholder 3"/>
          <p:cNvSpPr>
            <a:spLocks noGrp="1"/>
          </p:cNvSpPr>
          <p:nvPr>
            <p:ph type="sldNum" sz="quarter" idx="10"/>
          </p:nvPr>
        </p:nvSpPr>
        <p:spPr/>
        <p:txBody>
          <a:bodyPr/>
          <a:lstStyle/>
          <a:p>
            <a:fld id="{5D4A9F56-D4E4-4699-AB2F-11E5D2CA6B12}" type="slidenum">
              <a:rPr lang="en-US" smtClean="0"/>
              <a:pPr/>
              <a:t>1</a:t>
            </a:fld>
            <a:endParaRPr lang="en-US"/>
          </a:p>
        </p:txBody>
      </p:sp>
    </p:spTree>
    <p:extLst>
      <p:ext uri="{BB962C8B-B14F-4D97-AF65-F5344CB8AC3E}">
        <p14:creationId xmlns:p14="http://schemas.microsoft.com/office/powerpoint/2010/main" val="1992082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4E9F85-D50E-48F4-AC93-14A2553BB211}" type="datetime1">
              <a:rPr lang="en-US" smtClean="0"/>
              <a:t>12/20/2018</a:t>
            </a:fld>
            <a:endParaRPr lang="en-US"/>
          </a:p>
        </p:txBody>
      </p:sp>
      <p:sp>
        <p:nvSpPr>
          <p:cNvPr id="5" name="Footer Placeholder 4"/>
          <p:cNvSpPr>
            <a:spLocks noGrp="1"/>
          </p:cNvSpPr>
          <p:nvPr>
            <p:ph type="ftr" sz="quarter" idx="11"/>
          </p:nvPr>
        </p:nvSpPr>
        <p:spPr/>
        <p:txBody>
          <a:bodyPr/>
          <a:lstStyle/>
          <a:p>
            <a:r>
              <a:rPr lang="en-US"/>
              <a:t>Centre of Sustainable and Inclusive Development 2018</a:t>
            </a:r>
          </a:p>
        </p:txBody>
      </p:sp>
      <p:sp>
        <p:nvSpPr>
          <p:cNvPr id="6" name="Slide Number Placeholder 5"/>
          <p:cNvSpPr>
            <a:spLocks noGrp="1"/>
          </p:cNvSpPr>
          <p:nvPr>
            <p:ph type="sldNum" sz="quarter" idx="12"/>
          </p:nvPr>
        </p:nvSpPr>
        <p:spPr/>
        <p:txBody>
          <a:bodyPr/>
          <a:lstStyle/>
          <a:p>
            <a:fld id="{E3B8565A-229A-4E1E-BE80-6C43BCA3ADD9}" type="slidenum">
              <a:rPr lang="en-US" smtClean="0"/>
              <a:pPr/>
              <a:t>‹#›</a:t>
            </a:fld>
            <a:endParaRPr lang="en-US"/>
          </a:p>
        </p:txBody>
      </p:sp>
    </p:spTree>
    <p:extLst>
      <p:ext uri="{BB962C8B-B14F-4D97-AF65-F5344CB8AC3E}">
        <p14:creationId xmlns:p14="http://schemas.microsoft.com/office/powerpoint/2010/main" val="2754436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63A120-945E-4F4C-A189-44152404780A}" type="datetime1">
              <a:rPr lang="en-US" smtClean="0"/>
              <a:t>12/20/2018</a:t>
            </a:fld>
            <a:endParaRPr lang="en-US"/>
          </a:p>
        </p:txBody>
      </p:sp>
      <p:sp>
        <p:nvSpPr>
          <p:cNvPr id="5" name="Footer Placeholder 4"/>
          <p:cNvSpPr>
            <a:spLocks noGrp="1"/>
          </p:cNvSpPr>
          <p:nvPr>
            <p:ph type="ftr" sz="quarter" idx="11"/>
          </p:nvPr>
        </p:nvSpPr>
        <p:spPr/>
        <p:txBody>
          <a:bodyPr/>
          <a:lstStyle/>
          <a:p>
            <a:r>
              <a:rPr lang="en-US"/>
              <a:t>Centre of Sustainable and Inclusive Development 2018</a:t>
            </a:r>
          </a:p>
        </p:txBody>
      </p:sp>
      <p:sp>
        <p:nvSpPr>
          <p:cNvPr id="6" name="Slide Number Placeholder 5"/>
          <p:cNvSpPr>
            <a:spLocks noGrp="1"/>
          </p:cNvSpPr>
          <p:nvPr>
            <p:ph type="sldNum" sz="quarter" idx="12"/>
          </p:nvPr>
        </p:nvSpPr>
        <p:spPr/>
        <p:txBody>
          <a:bodyPr/>
          <a:lstStyle/>
          <a:p>
            <a:fld id="{E3B8565A-229A-4E1E-BE80-6C43BCA3ADD9}" type="slidenum">
              <a:rPr lang="en-US" smtClean="0"/>
              <a:pPr/>
              <a:t>‹#›</a:t>
            </a:fld>
            <a:endParaRPr lang="en-US"/>
          </a:p>
        </p:txBody>
      </p:sp>
    </p:spTree>
    <p:extLst>
      <p:ext uri="{BB962C8B-B14F-4D97-AF65-F5344CB8AC3E}">
        <p14:creationId xmlns:p14="http://schemas.microsoft.com/office/powerpoint/2010/main" val="3512641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348C3F-3A5A-4B6C-8E2B-D27B54F687C2}" type="datetime1">
              <a:rPr lang="en-US" smtClean="0"/>
              <a:t>12/20/2018</a:t>
            </a:fld>
            <a:endParaRPr lang="en-US"/>
          </a:p>
        </p:txBody>
      </p:sp>
      <p:sp>
        <p:nvSpPr>
          <p:cNvPr id="5" name="Footer Placeholder 4"/>
          <p:cNvSpPr>
            <a:spLocks noGrp="1"/>
          </p:cNvSpPr>
          <p:nvPr>
            <p:ph type="ftr" sz="quarter" idx="11"/>
          </p:nvPr>
        </p:nvSpPr>
        <p:spPr/>
        <p:txBody>
          <a:bodyPr/>
          <a:lstStyle/>
          <a:p>
            <a:r>
              <a:rPr lang="en-US"/>
              <a:t>Centre of Sustainable and Inclusive Development 2018</a:t>
            </a:r>
          </a:p>
        </p:txBody>
      </p:sp>
      <p:sp>
        <p:nvSpPr>
          <p:cNvPr id="6" name="Slide Number Placeholder 5"/>
          <p:cNvSpPr>
            <a:spLocks noGrp="1"/>
          </p:cNvSpPr>
          <p:nvPr>
            <p:ph type="sldNum" sz="quarter" idx="12"/>
          </p:nvPr>
        </p:nvSpPr>
        <p:spPr/>
        <p:txBody>
          <a:bodyPr/>
          <a:lstStyle/>
          <a:p>
            <a:fld id="{E3B8565A-229A-4E1E-BE80-6C43BCA3ADD9}" type="slidenum">
              <a:rPr lang="en-US" smtClean="0"/>
              <a:pPr/>
              <a:t>‹#›</a:t>
            </a:fld>
            <a:endParaRPr lang="en-US"/>
          </a:p>
        </p:txBody>
      </p:sp>
    </p:spTree>
    <p:extLst>
      <p:ext uri="{BB962C8B-B14F-4D97-AF65-F5344CB8AC3E}">
        <p14:creationId xmlns:p14="http://schemas.microsoft.com/office/powerpoint/2010/main" val="3797428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72F789-6A68-477F-86CF-781CEF17C07D}" type="datetime1">
              <a:rPr lang="en-US" smtClean="0"/>
              <a:t>12/20/2018</a:t>
            </a:fld>
            <a:endParaRPr lang="en-US"/>
          </a:p>
        </p:txBody>
      </p:sp>
      <p:sp>
        <p:nvSpPr>
          <p:cNvPr id="5" name="Footer Placeholder 4"/>
          <p:cNvSpPr>
            <a:spLocks noGrp="1"/>
          </p:cNvSpPr>
          <p:nvPr>
            <p:ph type="ftr" sz="quarter" idx="11"/>
          </p:nvPr>
        </p:nvSpPr>
        <p:spPr/>
        <p:txBody>
          <a:bodyPr/>
          <a:lstStyle/>
          <a:p>
            <a:r>
              <a:rPr lang="en-US"/>
              <a:t>Centre of Sustainable and Inclusive Development 2018</a:t>
            </a:r>
          </a:p>
        </p:txBody>
      </p:sp>
      <p:sp>
        <p:nvSpPr>
          <p:cNvPr id="6" name="Slide Number Placeholder 5"/>
          <p:cNvSpPr>
            <a:spLocks noGrp="1"/>
          </p:cNvSpPr>
          <p:nvPr>
            <p:ph type="sldNum" sz="quarter" idx="12"/>
          </p:nvPr>
        </p:nvSpPr>
        <p:spPr/>
        <p:txBody>
          <a:bodyPr/>
          <a:lstStyle/>
          <a:p>
            <a:fld id="{E3B8565A-229A-4E1E-BE80-6C43BCA3ADD9}" type="slidenum">
              <a:rPr lang="en-US" smtClean="0"/>
              <a:pPr/>
              <a:t>‹#›</a:t>
            </a:fld>
            <a:endParaRPr lang="en-US"/>
          </a:p>
        </p:txBody>
      </p:sp>
    </p:spTree>
    <p:extLst>
      <p:ext uri="{BB962C8B-B14F-4D97-AF65-F5344CB8AC3E}">
        <p14:creationId xmlns:p14="http://schemas.microsoft.com/office/powerpoint/2010/main" val="2063111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6CD62A-4B75-4FBE-8408-2FDF5209FF5F}" type="datetime1">
              <a:rPr lang="en-US" smtClean="0"/>
              <a:t>12/20/2018</a:t>
            </a:fld>
            <a:endParaRPr lang="en-US"/>
          </a:p>
        </p:txBody>
      </p:sp>
      <p:sp>
        <p:nvSpPr>
          <p:cNvPr id="5" name="Footer Placeholder 4"/>
          <p:cNvSpPr>
            <a:spLocks noGrp="1"/>
          </p:cNvSpPr>
          <p:nvPr>
            <p:ph type="ftr" sz="quarter" idx="11"/>
          </p:nvPr>
        </p:nvSpPr>
        <p:spPr/>
        <p:txBody>
          <a:bodyPr/>
          <a:lstStyle/>
          <a:p>
            <a:r>
              <a:rPr lang="en-US"/>
              <a:t>Centre of Sustainable and Inclusive Development 2018</a:t>
            </a:r>
          </a:p>
        </p:txBody>
      </p:sp>
      <p:sp>
        <p:nvSpPr>
          <p:cNvPr id="6" name="Slide Number Placeholder 5"/>
          <p:cNvSpPr>
            <a:spLocks noGrp="1"/>
          </p:cNvSpPr>
          <p:nvPr>
            <p:ph type="sldNum" sz="quarter" idx="12"/>
          </p:nvPr>
        </p:nvSpPr>
        <p:spPr/>
        <p:txBody>
          <a:bodyPr/>
          <a:lstStyle/>
          <a:p>
            <a:fld id="{E3B8565A-229A-4E1E-BE80-6C43BCA3ADD9}" type="slidenum">
              <a:rPr lang="en-US" smtClean="0"/>
              <a:pPr/>
              <a:t>‹#›</a:t>
            </a:fld>
            <a:endParaRPr lang="en-US"/>
          </a:p>
        </p:txBody>
      </p:sp>
    </p:spTree>
    <p:extLst>
      <p:ext uri="{BB962C8B-B14F-4D97-AF65-F5344CB8AC3E}">
        <p14:creationId xmlns:p14="http://schemas.microsoft.com/office/powerpoint/2010/main" val="316374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A94DA7-51B9-4EBA-A4E9-C7BCCDBC2CBE}" type="datetime1">
              <a:rPr lang="en-US" smtClean="0"/>
              <a:t>12/20/2018</a:t>
            </a:fld>
            <a:endParaRPr lang="en-US"/>
          </a:p>
        </p:txBody>
      </p:sp>
      <p:sp>
        <p:nvSpPr>
          <p:cNvPr id="6" name="Footer Placeholder 5"/>
          <p:cNvSpPr>
            <a:spLocks noGrp="1"/>
          </p:cNvSpPr>
          <p:nvPr>
            <p:ph type="ftr" sz="quarter" idx="11"/>
          </p:nvPr>
        </p:nvSpPr>
        <p:spPr/>
        <p:txBody>
          <a:bodyPr/>
          <a:lstStyle/>
          <a:p>
            <a:r>
              <a:rPr lang="en-US"/>
              <a:t>Centre of Sustainable and Inclusive Development 2018</a:t>
            </a:r>
          </a:p>
        </p:txBody>
      </p:sp>
      <p:sp>
        <p:nvSpPr>
          <p:cNvPr id="7" name="Slide Number Placeholder 6"/>
          <p:cNvSpPr>
            <a:spLocks noGrp="1"/>
          </p:cNvSpPr>
          <p:nvPr>
            <p:ph type="sldNum" sz="quarter" idx="12"/>
          </p:nvPr>
        </p:nvSpPr>
        <p:spPr/>
        <p:txBody>
          <a:bodyPr/>
          <a:lstStyle/>
          <a:p>
            <a:fld id="{E3B8565A-229A-4E1E-BE80-6C43BCA3ADD9}" type="slidenum">
              <a:rPr lang="en-US" smtClean="0"/>
              <a:pPr/>
              <a:t>‹#›</a:t>
            </a:fld>
            <a:endParaRPr lang="en-US"/>
          </a:p>
        </p:txBody>
      </p:sp>
    </p:spTree>
    <p:extLst>
      <p:ext uri="{BB962C8B-B14F-4D97-AF65-F5344CB8AC3E}">
        <p14:creationId xmlns:p14="http://schemas.microsoft.com/office/powerpoint/2010/main" val="2680731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A15FC7-E0DB-44CA-8D8B-7BB9412901BA}" type="datetime1">
              <a:rPr lang="en-US" smtClean="0"/>
              <a:t>12/20/2018</a:t>
            </a:fld>
            <a:endParaRPr lang="en-US"/>
          </a:p>
        </p:txBody>
      </p:sp>
      <p:sp>
        <p:nvSpPr>
          <p:cNvPr id="8" name="Footer Placeholder 7"/>
          <p:cNvSpPr>
            <a:spLocks noGrp="1"/>
          </p:cNvSpPr>
          <p:nvPr>
            <p:ph type="ftr" sz="quarter" idx="11"/>
          </p:nvPr>
        </p:nvSpPr>
        <p:spPr/>
        <p:txBody>
          <a:bodyPr/>
          <a:lstStyle/>
          <a:p>
            <a:r>
              <a:rPr lang="en-US"/>
              <a:t>Centre of Sustainable and Inclusive Development 2018</a:t>
            </a:r>
          </a:p>
        </p:txBody>
      </p:sp>
      <p:sp>
        <p:nvSpPr>
          <p:cNvPr id="9" name="Slide Number Placeholder 8"/>
          <p:cNvSpPr>
            <a:spLocks noGrp="1"/>
          </p:cNvSpPr>
          <p:nvPr>
            <p:ph type="sldNum" sz="quarter" idx="12"/>
          </p:nvPr>
        </p:nvSpPr>
        <p:spPr/>
        <p:txBody>
          <a:bodyPr/>
          <a:lstStyle/>
          <a:p>
            <a:fld id="{E3B8565A-229A-4E1E-BE80-6C43BCA3ADD9}" type="slidenum">
              <a:rPr lang="en-US" smtClean="0"/>
              <a:pPr/>
              <a:t>‹#›</a:t>
            </a:fld>
            <a:endParaRPr lang="en-US"/>
          </a:p>
        </p:txBody>
      </p:sp>
    </p:spTree>
    <p:extLst>
      <p:ext uri="{BB962C8B-B14F-4D97-AF65-F5344CB8AC3E}">
        <p14:creationId xmlns:p14="http://schemas.microsoft.com/office/powerpoint/2010/main" val="2544083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BAB089-961A-4933-9993-F8119C66C4C2}" type="datetime1">
              <a:rPr lang="en-US" smtClean="0"/>
              <a:t>12/20/2018</a:t>
            </a:fld>
            <a:endParaRPr lang="en-US"/>
          </a:p>
        </p:txBody>
      </p:sp>
      <p:sp>
        <p:nvSpPr>
          <p:cNvPr id="4" name="Footer Placeholder 3"/>
          <p:cNvSpPr>
            <a:spLocks noGrp="1"/>
          </p:cNvSpPr>
          <p:nvPr>
            <p:ph type="ftr" sz="quarter" idx="11"/>
          </p:nvPr>
        </p:nvSpPr>
        <p:spPr/>
        <p:txBody>
          <a:bodyPr/>
          <a:lstStyle/>
          <a:p>
            <a:r>
              <a:rPr lang="en-US"/>
              <a:t>Centre of Sustainable and Inclusive Development 2018</a:t>
            </a:r>
          </a:p>
        </p:txBody>
      </p:sp>
      <p:sp>
        <p:nvSpPr>
          <p:cNvPr id="5" name="Slide Number Placeholder 4"/>
          <p:cNvSpPr>
            <a:spLocks noGrp="1"/>
          </p:cNvSpPr>
          <p:nvPr>
            <p:ph type="sldNum" sz="quarter" idx="12"/>
          </p:nvPr>
        </p:nvSpPr>
        <p:spPr/>
        <p:txBody>
          <a:bodyPr/>
          <a:lstStyle/>
          <a:p>
            <a:fld id="{E3B8565A-229A-4E1E-BE80-6C43BCA3ADD9}" type="slidenum">
              <a:rPr lang="en-US" smtClean="0"/>
              <a:pPr/>
              <a:t>‹#›</a:t>
            </a:fld>
            <a:endParaRPr lang="en-US"/>
          </a:p>
        </p:txBody>
      </p:sp>
    </p:spTree>
    <p:extLst>
      <p:ext uri="{BB962C8B-B14F-4D97-AF65-F5344CB8AC3E}">
        <p14:creationId xmlns:p14="http://schemas.microsoft.com/office/powerpoint/2010/main" val="2336292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EC455-34CB-4E0E-8513-D3851744E87B}" type="datetime1">
              <a:rPr lang="en-US" smtClean="0"/>
              <a:t>12/20/2018</a:t>
            </a:fld>
            <a:endParaRPr lang="en-US"/>
          </a:p>
        </p:txBody>
      </p:sp>
      <p:sp>
        <p:nvSpPr>
          <p:cNvPr id="3" name="Footer Placeholder 2"/>
          <p:cNvSpPr>
            <a:spLocks noGrp="1"/>
          </p:cNvSpPr>
          <p:nvPr>
            <p:ph type="ftr" sz="quarter" idx="11"/>
          </p:nvPr>
        </p:nvSpPr>
        <p:spPr/>
        <p:txBody>
          <a:bodyPr/>
          <a:lstStyle/>
          <a:p>
            <a:r>
              <a:rPr lang="en-US"/>
              <a:t>Centre of Sustainable and Inclusive Development 2018</a:t>
            </a:r>
          </a:p>
        </p:txBody>
      </p:sp>
      <p:sp>
        <p:nvSpPr>
          <p:cNvPr id="4" name="Slide Number Placeholder 3"/>
          <p:cNvSpPr>
            <a:spLocks noGrp="1"/>
          </p:cNvSpPr>
          <p:nvPr>
            <p:ph type="sldNum" sz="quarter" idx="12"/>
          </p:nvPr>
        </p:nvSpPr>
        <p:spPr/>
        <p:txBody>
          <a:bodyPr/>
          <a:lstStyle/>
          <a:p>
            <a:fld id="{E3B8565A-229A-4E1E-BE80-6C43BCA3ADD9}" type="slidenum">
              <a:rPr lang="en-US" smtClean="0"/>
              <a:pPr/>
              <a:t>‹#›</a:t>
            </a:fld>
            <a:endParaRPr lang="en-US"/>
          </a:p>
        </p:txBody>
      </p:sp>
    </p:spTree>
    <p:extLst>
      <p:ext uri="{BB962C8B-B14F-4D97-AF65-F5344CB8AC3E}">
        <p14:creationId xmlns:p14="http://schemas.microsoft.com/office/powerpoint/2010/main" val="427704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06A430-2368-4732-ABF6-FB9984ED1F1D}" type="datetime1">
              <a:rPr lang="en-US" smtClean="0"/>
              <a:t>12/20/2018</a:t>
            </a:fld>
            <a:endParaRPr lang="en-US"/>
          </a:p>
        </p:txBody>
      </p:sp>
      <p:sp>
        <p:nvSpPr>
          <p:cNvPr id="6" name="Footer Placeholder 5"/>
          <p:cNvSpPr>
            <a:spLocks noGrp="1"/>
          </p:cNvSpPr>
          <p:nvPr>
            <p:ph type="ftr" sz="quarter" idx="11"/>
          </p:nvPr>
        </p:nvSpPr>
        <p:spPr/>
        <p:txBody>
          <a:bodyPr/>
          <a:lstStyle/>
          <a:p>
            <a:r>
              <a:rPr lang="en-US"/>
              <a:t>Centre of Sustainable and Inclusive Development 2018</a:t>
            </a:r>
          </a:p>
        </p:txBody>
      </p:sp>
      <p:sp>
        <p:nvSpPr>
          <p:cNvPr id="7" name="Slide Number Placeholder 6"/>
          <p:cNvSpPr>
            <a:spLocks noGrp="1"/>
          </p:cNvSpPr>
          <p:nvPr>
            <p:ph type="sldNum" sz="quarter" idx="12"/>
          </p:nvPr>
        </p:nvSpPr>
        <p:spPr/>
        <p:txBody>
          <a:bodyPr/>
          <a:lstStyle/>
          <a:p>
            <a:fld id="{E3B8565A-229A-4E1E-BE80-6C43BCA3ADD9}" type="slidenum">
              <a:rPr lang="en-US" smtClean="0"/>
              <a:pPr/>
              <a:t>‹#›</a:t>
            </a:fld>
            <a:endParaRPr lang="en-US"/>
          </a:p>
        </p:txBody>
      </p:sp>
    </p:spTree>
    <p:extLst>
      <p:ext uri="{BB962C8B-B14F-4D97-AF65-F5344CB8AC3E}">
        <p14:creationId xmlns:p14="http://schemas.microsoft.com/office/powerpoint/2010/main" val="1139901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9E4A59-501F-4068-B336-B349A1B1721B}" type="datetime1">
              <a:rPr lang="en-US" smtClean="0"/>
              <a:t>12/20/2018</a:t>
            </a:fld>
            <a:endParaRPr lang="en-US"/>
          </a:p>
        </p:txBody>
      </p:sp>
      <p:sp>
        <p:nvSpPr>
          <p:cNvPr id="6" name="Footer Placeholder 5"/>
          <p:cNvSpPr>
            <a:spLocks noGrp="1"/>
          </p:cNvSpPr>
          <p:nvPr>
            <p:ph type="ftr" sz="quarter" idx="11"/>
          </p:nvPr>
        </p:nvSpPr>
        <p:spPr/>
        <p:txBody>
          <a:bodyPr/>
          <a:lstStyle/>
          <a:p>
            <a:r>
              <a:rPr lang="en-US"/>
              <a:t>Centre of Sustainable and Inclusive Development 2018</a:t>
            </a:r>
          </a:p>
        </p:txBody>
      </p:sp>
      <p:sp>
        <p:nvSpPr>
          <p:cNvPr id="7" name="Slide Number Placeholder 6"/>
          <p:cNvSpPr>
            <a:spLocks noGrp="1"/>
          </p:cNvSpPr>
          <p:nvPr>
            <p:ph type="sldNum" sz="quarter" idx="12"/>
          </p:nvPr>
        </p:nvSpPr>
        <p:spPr/>
        <p:txBody>
          <a:bodyPr/>
          <a:lstStyle/>
          <a:p>
            <a:fld id="{E3B8565A-229A-4E1E-BE80-6C43BCA3ADD9}" type="slidenum">
              <a:rPr lang="en-US" smtClean="0"/>
              <a:pPr/>
              <a:t>‹#›</a:t>
            </a:fld>
            <a:endParaRPr lang="en-US"/>
          </a:p>
        </p:txBody>
      </p:sp>
    </p:spTree>
    <p:extLst>
      <p:ext uri="{BB962C8B-B14F-4D97-AF65-F5344CB8AC3E}">
        <p14:creationId xmlns:p14="http://schemas.microsoft.com/office/powerpoint/2010/main" val="2032997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1D23E-6118-47D6-8582-F02FA72938DA}" type="datetime1">
              <a:rPr lang="en-US" smtClean="0"/>
              <a:t>12/20/2018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Centre of Sustainable and Inclusive Development 2018</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B8565A-229A-4E1E-BE80-6C43BCA3ADD9}" type="slidenum">
              <a:rPr lang="en-US" smtClean="0"/>
              <a:pPr/>
              <a:t>‹#›</a:t>
            </a:fld>
            <a:endParaRPr lang="en-US"/>
          </a:p>
        </p:txBody>
      </p:sp>
    </p:spTree>
    <p:extLst>
      <p:ext uri="{BB962C8B-B14F-4D97-AF65-F5344CB8AC3E}">
        <p14:creationId xmlns:p14="http://schemas.microsoft.com/office/powerpoint/2010/main" val="2844206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2"/>
          <p:cNvSpPr txBox="1">
            <a:spLocks/>
          </p:cNvSpPr>
          <p:nvPr/>
        </p:nvSpPr>
        <p:spPr>
          <a:xfrm>
            <a:off x="179512" y="1814959"/>
            <a:ext cx="8784976"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MY" sz="3600" b="1" dirty="0">
                <a:solidFill>
                  <a:schemeClr val="bg1"/>
                </a:solidFill>
                <a:latin typeface="Batang" panose="02030600000101010101" pitchFamily="18" charset="-127"/>
                <a:ea typeface="Batang" panose="02030600000101010101" pitchFamily="18" charset="-127"/>
              </a:rPr>
              <a:t>ECONOMIC IMPACT ON DOWNGRADE</a:t>
            </a:r>
            <a:endParaRPr lang="en-MY" sz="3600" dirty="0">
              <a:solidFill>
                <a:schemeClr val="bg1"/>
              </a:solidFill>
              <a:latin typeface="Batang" panose="02030600000101010101" pitchFamily="18" charset="-127"/>
              <a:ea typeface="Batang" panose="02030600000101010101" pitchFamily="18" charset="-127"/>
            </a:endParaRPr>
          </a:p>
        </p:txBody>
      </p:sp>
      <p:sp>
        <p:nvSpPr>
          <p:cNvPr id="6" name="Subtitle 1"/>
          <p:cNvSpPr txBox="1">
            <a:spLocks/>
          </p:cNvSpPr>
          <p:nvPr/>
        </p:nvSpPr>
        <p:spPr>
          <a:xfrm>
            <a:off x="323528" y="3571876"/>
            <a:ext cx="8640960" cy="27374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i="1" dirty="0" err="1">
                <a:solidFill>
                  <a:schemeClr val="tx1"/>
                </a:solidFill>
              </a:rPr>
              <a:t>Tamat</a:t>
            </a:r>
            <a:r>
              <a:rPr lang="en-GB" i="1" dirty="0">
                <a:solidFill>
                  <a:schemeClr val="tx1"/>
                </a:solidFill>
              </a:rPr>
              <a:t> </a:t>
            </a:r>
            <a:r>
              <a:rPr lang="en-GB" i="1" dirty="0" err="1" smtClean="0">
                <a:solidFill>
                  <a:schemeClr val="tx1"/>
                </a:solidFill>
              </a:rPr>
              <a:t>Sarmidi</a:t>
            </a:r>
            <a:r>
              <a:rPr lang="en-GB" i="1" dirty="0" smtClean="0">
                <a:solidFill>
                  <a:schemeClr val="tx1"/>
                </a:solidFill>
              </a:rPr>
              <a:t> and Rizal </a:t>
            </a:r>
            <a:r>
              <a:rPr lang="en-GB" i="1" dirty="0" err="1" smtClean="0">
                <a:solidFill>
                  <a:schemeClr val="tx1"/>
                </a:solidFill>
              </a:rPr>
              <a:t>Palil</a:t>
            </a:r>
            <a:endParaRPr lang="en-GB" sz="1800" i="1" dirty="0">
              <a:solidFill>
                <a:schemeClr val="tx1"/>
              </a:solidFill>
            </a:endParaRPr>
          </a:p>
          <a:p>
            <a:r>
              <a:rPr lang="en-GB" sz="1800" b="1" i="1" smtClean="0">
                <a:solidFill>
                  <a:schemeClr val="tx1"/>
                </a:solidFill>
              </a:rPr>
              <a:t>Faculty </a:t>
            </a:r>
            <a:r>
              <a:rPr lang="en-GB" sz="1800" b="1" i="1" dirty="0">
                <a:solidFill>
                  <a:schemeClr val="tx1"/>
                </a:solidFill>
              </a:rPr>
              <a:t>of Economics and Management</a:t>
            </a:r>
          </a:p>
          <a:p>
            <a:r>
              <a:rPr lang="en-GB" sz="1800" b="1" i="1" dirty="0">
                <a:solidFill>
                  <a:schemeClr val="tx1"/>
                </a:solidFill>
              </a:rPr>
              <a:t>University </a:t>
            </a:r>
            <a:r>
              <a:rPr lang="en-GB" sz="1800" b="1" i="1" dirty="0" err="1">
                <a:solidFill>
                  <a:schemeClr val="tx1"/>
                </a:solidFill>
              </a:rPr>
              <a:t>Kebangsaan</a:t>
            </a:r>
            <a:r>
              <a:rPr lang="en-GB" sz="1800" b="1" i="1" dirty="0">
                <a:solidFill>
                  <a:schemeClr val="tx1"/>
                </a:solidFill>
              </a:rPr>
              <a:t> Malaysia</a:t>
            </a:r>
          </a:p>
          <a:p>
            <a:endParaRPr lang="en-MY" sz="1900" dirty="0"/>
          </a:p>
        </p:txBody>
      </p:sp>
    </p:spTree>
    <p:extLst>
      <p:ext uri="{BB962C8B-B14F-4D97-AF65-F5344CB8AC3E}">
        <p14:creationId xmlns:p14="http://schemas.microsoft.com/office/powerpoint/2010/main" val="3477818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dirty="0"/>
              <a:t>Assessing Tier 2 to Stock Market</a:t>
            </a:r>
          </a:p>
        </p:txBody>
      </p:sp>
      <p:sp>
        <p:nvSpPr>
          <p:cNvPr id="4" name="Slide Number Placeholder 3"/>
          <p:cNvSpPr>
            <a:spLocks noGrp="1"/>
          </p:cNvSpPr>
          <p:nvPr>
            <p:ph type="sldNum" sz="quarter" idx="12"/>
          </p:nvPr>
        </p:nvSpPr>
        <p:spPr>
          <a:xfrm>
            <a:off x="179512" y="6330509"/>
            <a:ext cx="360040" cy="365125"/>
          </a:xfrm>
        </p:spPr>
        <p:txBody>
          <a:bodyPr/>
          <a:lstStyle/>
          <a:p>
            <a:fld id="{AFA9EDB8-B7B4-4583-82B5-26AAF2441603}" type="slidenum">
              <a:rPr lang="en-US" smtClean="0">
                <a:solidFill>
                  <a:schemeClr val="tx1"/>
                </a:solidFill>
              </a:rPr>
              <a:t>10</a:t>
            </a:fld>
            <a:endParaRPr lang="en-US" dirty="0">
              <a:solidFill>
                <a:schemeClr val="tx1"/>
              </a:solidFill>
            </a:endParaRPr>
          </a:p>
        </p:txBody>
      </p:sp>
      <p:sp>
        <p:nvSpPr>
          <p:cNvPr id="5" name="Footer Placeholder 4"/>
          <p:cNvSpPr>
            <a:spLocks noGrp="1"/>
          </p:cNvSpPr>
          <p:nvPr>
            <p:ph type="ftr" sz="quarter" idx="11"/>
          </p:nvPr>
        </p:nvSpPr>
        <p:spPr/>
        <p:txBody>
          <a:bodyPr/>
          <a:lstStyle/>
          <a:p>
            <a:r>
              <a:rPr lang="en-US" dirty="0"/>
              <a:t>Centre of Sustainable and Inclusive Development 2018</a:t>
            </a:r>
          </a:p>
        </p:txBody>
      </p:sp>
      <p:sp>
        <p:nvSpPr>
          <p:cNvPr id="3" name="Content Placeholder 2"/>
          <p:cNvSpPr>
            <a:spLocks noGrp="1"/>
          </p:cNvSpPr>
          <p:nvPr>
            <p:ph idx="1"/>
          </p:nvPr>
        </p:nvSpPr>
        <p:spPr>
          <a:xfrm>
            <a:off x="192777" y="1856810"/>
            <a:ext cx="8229600" cy="4525963"/>
          </a:xfrm>
        </p:spPr>
        <p:txBody>
          <a:bodyPr>
            <a:normAutofit fontScale="77500" lnSpcReduction="20000"/>
          </a:bodyPr>
          <a:lstStyle/>
          <a:p>
            <a:r>
              <a:rPr lang="en-US" dirty="0" err="1"/>
              <a:t>Tripathy</a:t>
            </a:r>
            <a:r>
              <a:rPr lang="en-US" dirty="0"/>
              <a:t> (2014), when the US Federal Aviation Administration (FAA) issues a warning against India's flight that they did not meet the aviation standards has caused aviation </a:t>
            </a:r>
            <a:r>
              <a:rPr lang="en-US" dirty="0">
                <a:solidFill>
                  <a:srgbClr val="FF0000"/>
                </a:solidFill>
              </a:rPr>
              <a:t>stock market share in Mumbai </a:t>
            </a:r>
            <a:r>
              <a:rPr lang="en-US" dirty="0"/>
              <a:t>market to close </a:t>
            </a:r>
            <a:r>
              <a:rPr lang="en-US" dirty="0">
                <a:solidFill>
                  <a:srgbClr val="FF0000"/>
                </a:solidFill>
              </a:rPr>
              <a:t>3.7% lower</a:t>
            </a:r>
            <a:r>
              <a:rPr lang="en-US" dirty="0"/>
              <a:t>. This suggests that the impact of the rating to the stock market for Indian airlines. </a:t>
            </a:r>
          </a:p>
          <a:p>
            <a:r>
              <a:rPr lang="en-US" dirty="0"/>
              <a:t>In addition, India is </a:t>
            </a:r>
            <a:r>
              <a:rPr lang="en-US" dirty="0">
                <a:solidFill>
                  <a:srgbClr val="FF0000"/>
                </a:solidFill>
              </a:rPr>
              <a:t>not allowed to add new routes </a:t>
            </a:r>
            <a:r>
              <a:rPr lang="en-US" dirty="0"/>
              <a:t>to the United States until completion of the assessment.</a:t>
            </a:r>
          </a:p>
          <a:p>
            <a:r>
              <a:rPr lang="en-US" dirty="0"/>
              <a:t>According to sources from Reuters site (2015), shares for national airline Thai Airways International </a:t>
            </a:r>
            <a:r>
              <a:rPr lang="en-US" dirty="0">
                <a:solidFill>
                  <a:srgbClr val="FF0000"/>
                </a:solidFill>
              </a:rPr>
              <a:t>dropped 6.3% </a:t>
            </a:r>
            <a:r>
              <a:rPr lang="en-US" dirty="0"/>
              <a:t>to six-year low.</a:t>
            </a:r>
          </a:p>
          <a:p>
            <a:r>
              <a:rPr lang="en-US" dirty="0"/>
              <a:t>Asia Aviation, </a:t>
            </a:r>
            <a:r>
              <a:rPr lang="en-US" dirty="0">
                <a:solidFill>
                  <a:srgbClr val="FF0000"/>
                </a:solidFill>
              </a:rPr>
              <a:t>a major shareholder </a:t>
            </a:r>
            <a:r>
              <a:rPr lang="en-US" dirty="0"/>
              <a:t>in Thai AirAsia and Bangkok Airways companies, also dropped more than 3 %. </a:t>
            </a:r>
          </a:p>
        </p:txBody>
      </p:sp>
    </p:spTree>
    <p:extLst>
      <p:ext uri="{BB962C8B-B14F-4D97-AF65-F5344CB8AC3E}">
        <p14:creationId xmlns:p14="http://schemas.microsoft.com/office/powerpoint/2010/main" val="2523747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dirty="0"/>
              <a:t>Assessing Current Situation</a:t>
            </a:r>
          </a:p>
        </p:txBody>
      </p:sp>
      <p:sp>
        <p:nvSpPr>
          <p:cNvPr id="4" name="Slide Number Placeholder 3"/>
          <p:cNvSpPr>
            <a:spLocks noGrp="1"/>
          </p:cNvSpPr>
          <p:nvPr>
            <p:ph type="sldNum" sz="quarter" idx="12"/>
          </p:nvPr>
        </p:nvSpPr>
        <p:spPr>
          <a:xfrm>
            <a:off x="179512" y="6330509"/>
            <a:ext cx="360040" cy="365125"/>
          </a:xfrm>
        </p:spPr>
        <p:txBody>
          <a:bodyPr/>
          <a:lstStyle/>
          <a:p>
            <a:fld id="{AFA9EDB8-B7B4-4583-82B5-26AAF2441603}" type="slidenum">
              <a:rPr lang="en-US" smtClean="0">
                <a:solidFill>
                  <a:schemeClr val="tx1"/>
                </a:solidFill>
              </a:rPr>
              <a:t>11</a:t>
            </a:fld>
            <a:endParaRPr lang="en-US" dirty="0">
              <a:solidFill>
                <a:schemeClr val="tx1"/>
              </a:solidFill>
            </a:endParaRPr>
          </a:p>
        </p:txBody>
      </p:sp>
      <p:sp>
        <p:nvSpPr>
          <p:cNvPr id="5" name="Footer Placeholder 4"/>
          <p:cNvSpPr>
            <a:spLocks noGrp="1"/>
          </p:cNvSpPr>
          <p:nvPr>
            <p:ph type="ftr" sz="quarter" idx="11"/>
          </p:nvPr>
        </p:nvSpPr>
        <p:spPr/>
        <p:txBody>
          <a:bodyPr/>
          <a:lstStyle/>
          <a:p>
            <a:r>
              <a:rPr lang="en-US"/>
              <a:t>Centre of Sustainable and Inclusive Development 2018</a:t>
            </a:r>
          </a:p>
        </p:txBody>
      </p:sp>
      <p:sp>
        <p:nvSpPr>
          <p:cNvPr id="3" name="Content Placeholder 2"/>
          <p:cNvSpPr>
            <a:spLocks noGrp="1"/>
          </p:cNvSpPr>
          <p:nvPr>
            <p:ph idx="1"/>
          </p:nvPr>
        </p:nvSpPr>
        <p:spPr>
          <a:xfrm>
            <a:off x="192777" y="1856810"/>
            <a:ext cx="8229600" cy="4525963"/>
          </a:xfrm>
        </p:spPr>
        <p:txBody>
          <a:bodyPr>
            <a:normAutofit fontScale="85000" lnSpcReduction="20000"/>
          </a:bodyPr>
          <a:lstStyle/>
          <a:p>
            <a:r>
              <a:rPr lang="en-US" dirty="0"/>
              <a:t>A study by O'Connell and </a:t>
            </a:r>
            <a:r>
              <a:rPr lang="en-US" dirty="0" err="1"/>
              <a:t>Vanoverbeke</a:t>
            </a:r>
            <a:r>
              <a:rPr lang="en-US" dirty="0"/>
              <a:t> (2015) report that the downgrade of the security has caused Philippine Airlines has limitation </a:t>
            </a:r>
            <a:r>
              <a:rPr lang="en-US" dirty="0">
                <a:solidFill>
                  <a:srgbClr val="FF0000"/>
                </a:solidFill>
              </a:rPr>
              <a:t>to grow </a:t>
            </a:r>
            <a:r>
              <a:rPr lang="en-US" dirty="0"/>
              <a:t>internationally. The fact is that the lack of domestic networks and no feeder traffic from partner airlines has prevented new routes to the Middle East and Europe. </a:t>
            </a:r>
          </a:p>
          <a:p>
            <a:r>
              <a:rPr lang="en-US" dirty="0"/>
              <a:t>Meanwhile, the European Union also </a:t>
            </a:r>
            <a:r>
              <a:rPr lang="en-US" dirty="0">
                <a:solidFill>
                  <a:srgbClr val="FF0000"/>
                </a:solidFill>
              </a:rPr>
              <a:t>banned </a:t>
            </a:r>
            <a:r>
              <a:rPr lang="en-US" dirty="0"/>
              <a:t>all airlines from the Philippines to operate in the European airspace.</a:t>
            </a:r>
          </a:p>
          <a:p>
            <a:r>
              <a:rPr lang="en-US" dirty="0"/>
              <a:t>This has </a:t>
            </a:r>
            <a:r>
              <a:rPr lang="en-US" dirty="0">
                <a:solidFill>
                  <a:srgbClr val="FF0000"/>
                </a:solidFill>
              </a:rPr>
              <a:t>significantly restricting </a:t>
            </a:r>
            <a:r>
              <a:rPr lang="en-US" dirty="0"/>
              <a:t>networking and tourism potential of Philippine Airlines.</a:t>
            </a:r>
          </a:p>
        </p:txBody>
      </p:sp>
    </p:spTree>
    <p:extLst>
      <p:ext uri="{BB962C8B-B14F-4D97-AF65-F5344CB8AC3E}">
        <p14:creationId xmlns:p14="http://schemas.microsoft.com/office/powerpoint/2010/main" val="3447777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rmAutofit fontScale="90000"/>
          </a:bodyPr>
          <a:lstStyle/>
          <a:p>
            <a:r>
              <a:rPr lang="en-MY" dirty="0"/>
              <a:t>Assessing Current Situation: the Potential Impact</a:t>
            </a:r>
          </a:p>
        </p:txBody>
      </p:sp>
      <p:sp>
        <p:nvSpPr>
          <p:cNvPr id="4" name="Slide Number Placeholder 3"/>
          <p:cNvSpPr>
            <a:spLocks noGrp="1"/>
          </p:cNvSpPr>
          <p:nvPr>
            <p:ph type="sldNum" sz="quarter" idx="12"/>
          </p:nvPr>
        </p:nvSpPr>
        <p:spPr>
          <a:xfrm>
            <a:off x="179512" y="6330509"/>
            <a:ext cx="432048" cy="365125"/>
          </a:xfrm>
        </p:spPr>
        <p:txBody>
          <a:bodyPr/>
          <a:lstStyle/>
          <a:p>
            <a:fld id="{AFA9EDB8-B7B4-4583-82B5-26AAF2441603}" type="slidenum">
              <a:rPr lang="en-US" smtClean="0">
                <a:solidFill>
                  <a:schemeClr val="tx1"/>
                </a:solidFill>
              </a:rPr>
              <a:t>12</a:t>
            </a:fld>
            <a:endParaRPr lang="en-US" dirty="0">
              <a:solidFill>
                <a:schemeClr val="tx1"/>
              </a:solidFill>
            </a:endParaRPr>
          </a:p>
        </p:txBody>
      </p:sp>
      <p:sp>
        <p:nvSpPr>
          <p:cNvPr id="5" name="Footer Placeholder 4"/>
          <p:cNvSpPr>
            <a:spLocks noGrp="1"/>
          </p:cNvSpPr>
          <p:nvPr>
            <p:ph type="ftr" sz="quarter" idx="11"/>
          </p:nvPr>
        </p:nvSpPr>
        <p:spPr/>
        <p:txBody>
          <a:bodyPr/>
          <a:lstStyle/>
          <a:p>
            <a:r>
              <a:rPr lang="en-US"/>
              <a:t>Centre of Sustainable and Inclusive Development 2018</a:t>
            </a:r>
          </a:p>
        </p:txBody>
      </p:sp>
      <p:pic>
        <p:nvPicPr>
          <p:cNvPr id="6" name="Content Placeholder 5"/>
          <p:cNvPicPr>
            <a:picLocks noGrp="1" noChangeAspect="1"/>
          </p:cNvPicPr>
          <p:nvPr>
            <p:ph idx="1"/>
          </p:nvPr>
        </p:nvPicPr>
        <p:blipFill>
          <a:blip r:embed="rId2"/>
          <a:stretch>
            <a:fillRect/>
          </a:stretch>
        </p:blipFill>
        <p:spPr>
          <a:xfrm>
            <a:off x="251520" y="1857375"/>
            <a:ext cx="8280920" cy="4307929"/>
          </a:xfrm>
          <a:prstGeom prst="rect">
            <a:avLst/>
          </a:prstGeom>
        </p:spPr>
      </p:pic>
    </p:spTree>
    <p:extLst>
      <p:ext uri="{BB962C8B-B14F-4D97-AF65-F5344CB8AC3E}">
        <p14:creationId xmlns:p14="http://schemas.microsoft.com/office/powerpoint/2010/main" val="2034661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rmAutofit fontScale="90000"/>
          </a:bodyPr>
          <a:lstStyle/>
          <a:p>
            <a:r>
              <a:rPr lang="en-MY" dirty="0"/>
              <a:t>Assessing Current Situation: the Potential Impact</a:t>
            </a:r>
          </a:p>
        </p:txBody>
      </p:sp>
      <p:sp>
        <p:nvSpPr>
          <p:cNvPr id="4" name="Slide Number Placeholder 3"/>
          <p:cNvSpPr>
            <a:spLocks noGrp="1"/>
          </p:cNvSpPr>
          <p:nvPr>
            <p:ph type="sldNum" sz="quarter" idx="12"/>
          </p:nvPr>
        </p:nvSpPr>
        <p:spPr>
          <a:xfrm>
            <a:off x="179512" y="6330509"/>
            <a:ext cx="360040" cy="365125"/>
          </a:xfrm>
        </p:spPr>
        <p:txBody>
          <a:bodyPr/>
          <a:lstStyle/>
          <a:p>
            <a:fld id="{AFA9EDB8-B7B4-4583-82B5-26AAF2441603}" type="slidenum">
              <a:rPr lang="en-US" smtClean="0">
                <a:solidFill>
                  <a:schemeClr val="tx1"/>
                </a:solidFill>
              </a:rPr>
              <a:t>13</a:t>
            </a:fld>
            <a:endParaRPr lang="en-US" dirty="0">
              <a:solidFill>
                <a:schemeClr val="tx1"/>
              </a:solidFill>
            </a:endParaRPr>
          </a:p>
        </p:txBody>
      </p:sp>
      <p:sp>
        <p:nvSpPr>
          <p:cNvPr id="5" name="Footer Placeholder 4"/>
          <p:cNvSpPr>
            <a:spLocks noGrp="1"/>
          </p:cNvSpPr>
          <p:nvPr>
            <p:ph type="ftr" sz="quarter" idx="11"/>
          </p:nvPr>
        </p:nvSpPr>
        <p:spPr/>
        <p:txBody>
          <a:bodyPr/>
          <a:lstStyle/>
          <a:p>
            <a:r>
              <a:rPr lang="en-US"/>
              <a:t>Centre of Sustainable and Inclusive Development 2018</a:t>
            </a:r>
          </a:p>
        </p:txBody>
      </p:sp>
      <p:pic>
        <p:nvPicPr>
          <p:cNvPr id="7" name="Content Placeholder 6"/>
          <p:cNvPicPr>
            <a:picLocks noGrp="1" noChangeAspect="1"/>
          </p:cNvPicPr>
          <p:nvPr>
            <p:ph idx="1"/>
          </p:nvPr>
        </p:nvPicPr>
        <p:blipFill>
          <a:blip r:embed="rId2"/>
          <a:stretch>
            <a:fillRect/>
          </a:stretch>
        </p:blipFill>
        <p:spPr>
          <a:xfrm>
            <a:off x="457200" y="2317363"/>
            <a:ext cx="8229600" cy="3091636"/>
          </a:xfrm>
          <a:prstGeom prst="rect">
            <a:avLst/>
          </a:prstGeom>
        </p:spPr>
      </p:pic>
    </p:spTree>
    <p:extLst>
      <p:ext uri="{BB962C8B-B14F-4D97-AF65-F5344CB8AC3E}">
        <p14:creationId xmlns:p14="http://schemas.microsoft.com/office/powerpoint/2010/main" val="1749346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846" y="476672"/>
            <a:ext cx="8229600" cy="1143000"/>
          </a:xfrm>
        </p:spPr>
        <p:txBody>
          <a:bodyPr>
            <a:normAutofit fontScale="90000"/>
          </a:bodyPr>
          <a:lstStyle/>
          <a:p>
            <a:r>
              <a:rPr lang="en-MY" dirty="0"/>
              <a:t>Assessing Current Situation: the Potential Impact</a:t>
            </a:r>
          </a:p>
        </p:txBody>
      </p:sp>
      <p:sp>
        <p:nvSpPr>
          <p:cNvPr id="4" name="Slide Number Placeholder 3"/>
          <p:cNvSpPr>
            <a:spLocks noGrp="1"/>
          </p:cNvSpPr>
          <p:nvPr>
            <p:ph type="sldNum" sz="quarter" idx="12"/>
          </p:nvPr>
        </p:nvSpPr>
        <p:spPr>
          <a:xfrm>
            <a:off x="179512" y="6330509"/>
            <a:ext cx="360040" cy="365125"/>
          </a:xfrm>
        </p:spPr>
        <p:txBody>
          <a:bodyPr/>
          <a:lstStyle/>
          <a:p>
            <a:fld id="{AFA9EDB8-B7B4-4583-82B5-26AAF2441603}" type="slidenum">
              <a:rPr lang="en-US" smtClean="0">
                <a:solidFill>
                  <a:schemeClr val="tx1"/>
                </a:solidFill>
              </a:rPr>
              <a:t>14</a:t>
            </a:fld>
            <a:endParaRPr lang="en-US" dirty="0">
              <a:solidFill>
                <a:schemeClr val="tx1"/>
              </a:solidFill>
            </a:endParaRPr>
          </a:p>
        </p:txBody>
      </p:sp>
      <p:sp>
        <p:nvSpPr>
          <p:cNvPr id="5" name="Footer Placeholder 4"/>
          <p:cNvSpPr>
            <a:spLocks noGrp="1"/>
          </p:cNvSpPr>
          <p:nvPr>
            <p:ph type="ftr" sz="quarter" idx="11"/>
          </p:nvPr>
        </p:nvSpPr>
        <p:spPr/>
        <p:txBody>
          <a:bodyPr/>
          <a:lstStyle/>
          <a:p>
            <a:r>
              <a:rPr lang="en-US"/>
              <a:t>Centre of Sustainable and Inclusive Development 2018</a:t>
            </a:r>
          </a:p>
        </p:txBody>
      </p:sp>
      <p:pic>
        <p:nvPicPr>
          <p:cNvPr id="6" name="Content Placeholder 5"/>
          <p:cNvPicPr>
            <a:picLocks noGrp="1" noChangeAspect="1"/>
          </p:cNvPicPr>
          <p:nvPr>
            <p:ph idx="1"/>
          </p:nvPr>
        </p:nvPicPr>
        <p:blipFill>
          <a:blip r:embed="rId2"/>
          <a:stretch>
            <a:fillRect/>
          </a:stretch>
        </p:blipFill>
        <p:spPr>
          <a:xfrm>
            <a:off x="204866" y="2093815"/>
            <a:ext cx="8075240" cy="3816424"/>
          </a:xfrm>
          <a:prstGeom prst="rect">
            <a:avLst/>
          </a:prstGeom>
        </p:spPr>
      </p:pic>
    </p:spTree>
    <p:extLst>
      <p:ext uri="{BB962C8B-B14F-4D97-AF65-F5344CB8AC3E}">
        <p14:creationId xmlns:p14="http://schemas.microsoft.com/office/powerpoint/2010/main" val="2503655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rmAutofit fontScale="90000"/>
          </a:bodyPr>
          <a:lstStyle/>
          <a:p>
            <a:r>
              <a:rPr lang="en-MY" dirty="0"/>
              <a:t>Assessing Current Situation: the Potential Impact</a:t>
            </a:r>
          </a:p>
        </p:txBody>
      </p:sp>
      <p:sp>
        <p:nvSpPr>
          <p:cNvPr id="4" name="Slide Number Placeholder 3"/>
          <p:cNvSpPr>
            <a:spLocks noGrp="1"/>
          </p:cNvSpPr>
          <p:nvPr>
            <p:ph type="sldNum" sz="quarter" idx="12"/>
          </p:nvPr>
        </p:nvSpPr>
        <p:spPr>
          <a:xfrm>
            <a:off x="179512" y="6330509"/>
            <a:ext cx="360040" cy="365125"/>
          </a:xfrm>
        </p:spPr>
        <p:txBody>
          <a:bodyPr/>
          <a:lstStyle/>
          <a:p>
            <a:fld id="{AFA9EDB8-B7B4-4583-82B5-26AAF2441603}" type="slidenum">
              <a:rPr lang="en-US" smtClean="0">
                <a:solidFill>
                  <a:schemeClr val="tx1"/>
                </a:solidFill>
              </a:rPr>
              <a:t>15</a:t>
            </a:fld>
            <a:endParaRPr lang="en-US" dirty="0">
              <a:solidFill>
                <a:schemeClr val="tx1"/>
              </a:solidFill>
            </a:endParaRPr>
          </a:p>
        </p:txBody>
      </p:sp>
      <p:sp>
        <p:nvSpPr>
          <p:cNvPr id="5" name="Footer Placeholder 4"/>
          <p:cNvSpPr>
            <a:spLocks noGrp="1"/>
          </p:cNvSpPr>
          <p:nvPr>
            <p:ph type="ftr" sz="quarter" idx="11"/>
          </p:nvPr>
        </p:nvSpPr>
        <p:spPr/>
        <p:txBody>
          <a:bodyPr/>
          <a:lstStyle/>
          <a:p>
            <a:r>
              <a:rPr lang="en-US"/>
              <a:t>Centre of Sustainable and Inclusive Development 2018</a:t>
            </a:r>
          </a:p>
        </p:txBody>
      </p:sp>
      <p:pic>
        <p:nvPicPr>
          <p:cNvPr id="6" name="Content Placeholder 5"/>
          <p:cNvPicPr>
            <a:picLocks noGrp="1" noChangeAspect="1"/>
          </p:cNvPicPr>
          <p:nvPr>
            <p:ph idx="1"/>
          </p:nvPr>
        </p:nvPicPr>
        <p:blipFill>
          <a:blip r:embed="rId2"/>
          <a:stretch>
            <a:fillRect/>
          </a:stretch>
        </p:blipFill>
        <p:spPr>
          <a:xfrm>
            <a:off x="323528" y="1856811"/>
            <a:ext cx="8064896" cy="4308494"/>
          </a:xfrm>
          <a:prstGeom prst="rect">
            <a:avLst/>
          </a:prstGeom>
        </p:spPr>
      </p:pic>
    </p:spTree>
    <p:extLst>
      <p:ext uri="{BB962C8B-B14F-4D97-AF65-F5344CB8AC3E}">
        <p14:creationId xmlns:p14="http://schemas.microsoft.com/office/powerpoint/2010/main" val="3878175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7" y="476672"/>
            <a:ext cx="8229600" cy="1143000"/>
          </a:xfrm>
        </p:spPr>
        <p:txBody>
          <a:bodyPr>
            <a:normAutofit fontScale="90000"/>
          </a:bodyPr>
          <a:lstStyle/>
          <a:p>
            <a:r>
              <a:rPr lang="en-MY" dirty="0"/>
              <a:t>Assessing Current Situation: the Potential Impact</a:t>
            </a:r>
          </a:p>
        </p:txBody>
      </p:sp>
      <p:sp>
        <p:nvSpPr>
          <p:cNvPr id="4" name="Slide Number Placeholder 3"/>
          <p:cNvSpPr>
            <a:spLocks noGrp="1"/>
          </p:cNvSpPr>
          <p:nvPr>
            <p:ph type="sldNum" sz="quarter" idx="12"/>
          </p:nvPr>
        </p:nvSpPr>
        <p:spPr>
          <a:xfrm>
            <a:off x="179512" y="6330509"/>
            <a:ext cx="360040" cy="365125"/>
          </a:xfrm>
        </p:spPr>
        <p:txBody>
          <a:bodyPr/>
          <a:lstStyle/>
          <a:p>
            <a:fld id="{AFA9EDB8-B7B4-4583-82B5-26AAF2441603}" type="slidenum">
              <a:rPr lang="en-US" smtClean="0">
                <a:solidFill>
                  <a:schemeClr val="tx1"/>
                </a:solidFill>
              </a:rPr>
              <a:t>16</a:t>
            </a:fld>
            <a:endParaRPr lang="en-US" dirty="0">
              <a:solidFill>
                <a:schemeClr val="tx1"/>
              </a:solidFill>
            </a:endParaRPr>
          </a:p>
        </p:txBody>
      </p:sp>
      <p:sp>
        <p:nvSpPr>
          <p:cNvPr id="5" name="Footer Placeholder 4"/>
          <p:cNvSpPr>
            <a:spLocks noGrp="1"/>
          </p:cNvSpPr>
          <p:nvPr>
            <p:ph type="ftr" sz="quarter" idx="11"/>
          </p:nvPr>
        </p:nvSpPr>
        <p:spPr/>
        <p:txBody>
          <a:bodyPr/>
          <a:lstStyle/>
          <a:p>
            <a:r>
              <a:rPr lang="en-US"/>
              <a:t>Centre of Sustainable and Inclusive Development 2018</a:t>
            </a:r>
          </a:p>
        </p:txBody>
      </p:sp>
      <p:pic>
        <p:nvPicPr>
          <p:cNvPr id="6" name="Content Placeholder 5"/>
          <p:cNvPicPr>
            <a:picLocks noGrp="1" noChangeAspect="1"/>
          </p:cNvPicPr>
          <p:nvPr>
            <p:ph idx="1"/>
          </p:nvPr>
        </p:nvPicPr>
        <p:blipFill>
          <a:blip r:embed="rId2"/>
          <a:stretch>
            <a:fillRect/>
          </a:stretch>
        </p:blipFill>
        <p:spPr>
          <a:xfrm>
            <a:off x="174319" y="2665787"/>
            <a:ext cx="8229600" cy="2592766"/>
          </a:xfrm>
          <a:prstGeom prst="rect">
            <a:avLst/>
          </a:prstGeom>
        </p:spPr>
      </p:pic>
    </p:spTree>
    <p:extLst>
      <p:ext uri="{BB962C8B-B14F-4D97-AF65-F5344CB8AC3E}">
        <p14:creationId xmlns:p14="http://schemas.microsoft.com/office/powerpoint/2010/main" val="916246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dirty="0" smtClean="0"/>
              <a:t>Impact Channels</a:t>
            </a:r>
            <a:endParaRPr lang="en-MY" dirty="0"/>
          </a:p>
        </p:txBody>
      </p:sp>
      <p:sp>
        <p:nvSpPr>
          <p:cNvPr id="4" name="Slide Number Placeholder 3"/>
          <p:cNvSpPr>
            <a:spLocks noGrp="1"/>
          </p:cNvSpPr>
          <p:nvPr>
            <p:ph type="sldNum" sz="quarter" idx="12"/>
          </p:nvPr>
        </p:nvSpPr>
        <p:spPr>
          <a:xfrm>
            <a:off x="179512" y="6330509"/>
            <a:ext cx="360040" cy="365125"/>
          </a:xfrm>
        </p:spPr>
        <p:txBody>
          <a:bodyPr/>
          <a:lstStyle/>
          <a:p>
            <a:fld id="{AFA9EDB8-B7B4-4583-82B5-26AAF2441603}" type="slidenum">
              <a:rPr lang="en-US" smtClean="0">
                <a:solidFill>
                  <a:schemeClr val="tx1"/>
                </a:solidFill>
              </a:rPr>
              <a:t>17</a:t>
            </a:fld>
            <a:endParaRPr lang="en-US" dirty="0">
              <a:solidFill>
                <a:schemeClr val="tx1"/>
              </a:solidFill>
            </a:endParaRPr>
          </a:p>
        </p:txBody>
      </p:sp>
      <p:sp>
        <p:nvSpPr>
          <p:cNvPr id="5" name="Footer Placeholder 4"/>
          <p:cNvSpPr>
            <a:spLocks noGrp="1"/>
          </p:cNvSpPr>
          <p:nvPr>
            <p:ph type="ftr" sz="quarter" idx="11"/>
          </p:nvPr>
        </p:nvSpPr>
        <p:spPr/>
        <p:txBody>
          <a:bodyPr/>
          <a:lstStyle/>
          <a:p>
            <a:r>
              <a:rPr lang="en-US"/>
              <a:t>Centre of Sustainable and Inclusive Development 2018</a:t>
            </a:r>
          </a:p>
        </p:txBody>
      </p:sp>
      <p:pic>
        <p:nvPicPr>
          <p:cNvPr id="6" name="Content Placeholder 5"/>
          <p:cNvPicPr>
            <a:picLocks noGrp="1" noChangeAspect="1"/>
          </p:cNvPicPr>
          <p:nvPr>
            <p:ph idx="1"/>
          </p:nvPr>
        </p:nvPicPr>
        <p:blipFill>
          <a:blip r:embed="rId2"/>
          <a:stretch>
            <a:fillRect/>
          </a:stretch>
        </p:blipFill>
        <p:spPr>
          <a:xfrm>
            <a:off x="179512" y="1844824"/>
            <a:ext cx="8352928" cy="4392487"/>
          </a:xfrm>
          <a:prstGeom prst="rect">
            <a:avLst/>
          </a:prstGeom>
        </p:spPr>
      </p:pic>
    </p:spTree>
    <p:extLst>
      <p:ext uri="{BB962C8B-B14F-4D97-AF65-F5344CB8AC3E}">
        <p14:creationId xmlns:p14="http://schemas.microsoft.com/office/powerpoint/2010/main" val="3164639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736" y="471512"/>
            <a:ext cx="8229600" cy="1143000"/>
          </a:xfrm>
        </p:spPr>
        <p:txBody>
          <a:bodyPr>
            <a:normAutofit/>
          </a:bodyPr>
          <a:lstStyle/>
          <a:p>
            <a:r>
              <a:rPr lang="en-MY" dirty="0"/>
              <a:t>Data</a:t>
            </a:r>
          </a:p>
        </p:txBody>
      </p:sp>
      <p:sp>
        <p:nvSpPr>
          <p:cNvPr id="4" name="Slide Number Placeholder 3"/>
          <p:cNvSpPr>
            <a:spLocks noGrp="1"/>
          </p:cNvSpPr>
          <p:nvPr>
            <p:ph type="sldNum" sz="quarter" idx="12"/>
          </p:nvPr>
        </p:nvSpPr>
        <p:spPr>
          <a:xfrm>
            <a:off x="179512" y="6330509"/>
            <a:ext cx="360040" cy="365125"/>
          </a:xfrm>
        </p:spPr>
        <p:txBody>
          <a:bodyPr/>
          <a:lstStyle/>
          <a:p>
            <a:fld id="{AFA9EDB8-B7B4-4583-82B5-26AAF2441603}" type="slidenum">
              <a:rPr lang="en-US" smtClean="0">
                <a:solidFill>
                  <a:schemeClr val="tx1"/>
                </a:solidFill>
              </a:rPr>
              <a:t>18</a:t>
            </a:fld>
            <a:endParaRPr lang="en-US" dirty="0">
              <a:solidFill>
                <a:schemeClr val="tx1"/>
              </a:solidFill>
            </a:endParaRPr>
          </a:p>
        </p:txBody>
      </p:sp>
      <p:sp>
        <p:nvSpPr>
          <p:cNvPr id="5" name="Footer Placeholder 4"/>
          <p:cNvSpPr>
            <a:spLocks noGrp="1"/>
          </p:cNvSpPr>
          <p:nvPr>
            <p:ph type="ftr" sz="quarter" idx="11"/>
          </p:nvPr>
        </p:nvSpPr>
        <p:spPr/>
        <p:txBody>
          <a:bodyPr/>
          <a:lstStyle/>
          <a:p>
            <a:r>
              <a:rPr lang="en-US"/>
              <a:t>Centre of Sustainable and Inclusive Development 2018</a:t>
            </a:r>
          </a:p>
        </p:txBody>
      </p:sp>
      <p:sp>
        <p:nvSpPr>
          <p:cNvPr id="3" name="Content Placeholder 2"/>
          <p:cNvSpPr>
            <a:spLocks noGrp="1"/>
          </p:cNvSpPr>
          <p:nvPr>
            <p:ph idx="1"/>
          </p:nvPr>
        </p:nvSpPr>
        <p:spPr>
          <a:xfrm>
            <a:off x="210402" y="1988840"/>
            <a:ext cx="8394304" cy="4196097"/>
          </a:xfrm>
        </p:spPr>
        <p:txBody>
          <a:bodyPr>
            <a:normAutofit/>
          </a:bodyPr>
          <a:lstStyle/>
          <a:p>
            <a:pPr marL="285750" indent="-285750"/>
            <a:r>
              <a:rPr lang="en-US" sz="2400" dirty="0">
                <a:latin typeface="Times New Roman" panose="02020603050405020304" pitchFamily="18" charset="0"/>
                <a:cs typeface="Times New Roman" panose="02020603050405020304" pitchFamily="18" charset="0"/>
              </a:rPr>
              <a:t>The data have been collected from </a:t>
            </a:r>
            <a:r>
              <a:rPr lang="en-US" sz="2400" dirty="0">
                <a:solidFill>
                  <a:srgbClr val="FF0000"/>
                </a:solidFill>
                <a:latin typeface="Times New Roman" panose="02020603050405020304" pitchFamily="18" charset="0"/>
                <a:cs typeface="Times New Roman" panose="02020603050405020304" pitchFamily="18" charset="0"/>
              </a:rPr>
              <a:t>World Development Indicators</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WDI</a:t>
            </a:r>
            <a:r>
              <a:rPr lang="en-US" sz="2400" dirty="0" smtClean="0">
                <a:latin typeface="Times New Roman" panose="02020603050405020304" pitchFamily="18" charset="0"/>
                <a:cs typeface="Times New Roman" panose="02020603050405020304" pitchFamily="18" charset="0"/>
              </a:rPr>
              <a:t>) of </a:t>
            </a:r>
            <a:r>
              <a:rPr lang="en-US" sz="2400" dirty="0">
                <a:latin typeface="Times New Roman" panose="02020603050405020304" pitchFamily="18" charset="0"/>
                <a:cs typeface="Times New Roman" panose="02020603050405020304" pitchFamily="18" charset="0"/>
              </a:rPr>
              <a:t>World Bank.</a:t>
            </a:r>
          </a:p>
          <a:p>
            <a:pPr marL="285750" indent="-285750"/>
            <a:r>
              <a:rPr lang="en-US" sz="2400" dirty="0">
                <a:latin typeface="Times New Roman" panose="02020603050405020304" pitchFamily="18" charset="0"/>
                <a:cs typeface="Times New Roman" panose="02020603050405020304" pitchFamily="18" charset="0"/>
              </a:rPr>
              <a:t>This study uses </a:t>
            </a:r>
            <a:r>
              <a:rPr lang="en-US" sz="2400" dirty="0" smtClean="0">
                <a:solidFill>
                  <a:srgbClr val="FF0000"/>
                </a:solidFill>
                <a:latin typeface="Times New Roman" panose="02020603050405020304" pitchFamily="18" charset="0"/>
                <a:cs typeface="Times New Roman" panose="02020603050405020304" pitchFamily="18" charset="0"/>
              </a:rPr>
              <a:t>panel </a:t>
            </a:r>
            <a:r>
              <a:rPr lang="en-US" sz="2400" dirty="0">
                <a:solidFill>
                  <a:srgbClr val="FF0000"/>
                </a:solidFill>
                <a:latin typeface="Times New Roman" panose="02020603050405020304" pitchFamily="18" charset="0"/>
                <a:cs typeface="Times New Roman" panose="02020603050405020304" pitchFamily="18" charset="0"/>
              </a:rPr>
              <a:t>data</a:t>
            </a:r>
            <a:r>
              <a:rPr lang="en-US" sz="2400" dirty="0">
                <a:latin typeface="Times New Roman" panose="02020603050405020304" pitchFamily="18" charset="0"/>
                <a:cs typeface="Times New Roman" panose="02020603050405020304" pitchFamily="18" charset="0"/>
              </a:rPr>
              <a:t>.</a:t>
            </a:r>
          </a:p>
          <a:p>
            <a:pPr marL="285750" indent="-285750"/>
            <a:r>
              <a:rPr lang="en-US" sz="2400" dirty="0">
                <a:latin typeface="Times New Roman" panose="02020603050405020304" pitchFamily="18" charset="0"/>
                <a:cs typeface="Times New Roman" panose="02020603050405020304" pitchFamily="18" charset="0"/>
              </a:rPr>
              <a:t>The time series data covers the period </a:t>
            </a:r>
            <a:r>
              <a:rPr lang="en-US" sz="2400" dirty="0">
                <a:solidFill>
                  <a:srgbClr val="FF0000"/>
                </a:solidFill>
                <a:latin typeface="Times New Roman" panose="02020603050405020304" pitchFamily="18" charset="0"/>
                <a:cs typeface="Times New Roman" panose="02020603050405020304" pitchFamily="18" charset="0"/>
              </a:rPr>
              <a:t>1990 until </a:t>
            </a:r>
            <a:r>
              <a:rPr lang="en-US" sz="2400" dirty="0" smtClean="0">
                <a:solidFill>
                  <a:srgbClr val="FF0000"/>
                </a:solidFill>
                <a:latin typeface="Times New Roman" panose="02020603050405020304" pitchFamily="18" charset="0"/>
                <a:cs typeface="Times New Roman" panose="02020603050405020304" pitchFamily="18" charset="0"/>
              </a:rPr>
              <a:t>2017</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285750" indent="-285750"/>
            <a:r>
              <a:rPr lang="en-US" sz="2400" dirty="0">
                <a:latin typeface="Times New Roman" panose="02020603050405020304" pitchFamily="18" charset="0"/>
                <a:cs typeface="Times New Roman" panose="02020603050405020304" pitchFamily="18" charset="0"/>
              </a:rPr>
              <a:t>The panel data consisting of 7 countries -</a:t>
            </a:r>
            <a:r>
              <a:rPr lang="en-US" sz="2400" dirty="0">
                <a:solidFill>
                  <a:srgbClr val="FF0000"/>
                </a:solidFill>
                <a:latin typeface="Times New Roman" panose="02020603050405020304" pitchFamily="18" charset="0"/>
                <a:cs typeface="Times New Roman" panose="02020603050405020304" pitchFamily="18" charset="0"/>
              </a:rPr>
              <a:t>Malaysia, Singapore, Nigeria, India,</a:t>
            </a:r>
            <a:r>
              <a:rPr lang="en-US" sz="2400" dirty="0">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Bangladesh, Ghana and </a:t>
            </a:r>
            <a:r>
              <a:rPr lang="en-US" sz="2400" dirty="0" smtClean="0">
                <a:solidFill>
                  <a:srgbClr val="0070C0"/>
                </a:solidFill>
                <a:latin typeface="Times New Roman" panose="02020603050405020304" pitchFamily="18" charset="0"/>
                <a:cs typeface="Times New Roman" panose="02020603050405020304" pitchFamily="18" charset="0"/>
              </a:rPr>
              <a:t>Thailand</a:t>
            </a:r>
            <a:r>
              <a:rPr lang="en-US" sz="2400" dirty="0" smtClean="0">
                <a:latin typeface="Times New Roman" panose="02020603050405020304" pitchFamily="18" charset="0"/>
                <a:cs typeface="Times New Roman" panose="02020603050405020304" pitchFamily="18" charset="0"/>
              </a:rPr>
              <a:t>.</a:t>
            </a:r>
          </a:p>
          <a:p>
            <a:pPr marL="285750" indent="-285750"/>
            <a:r>
              <a:rPr lang="en-US" sz="2400" dirty="0" smtClean="0">
                <a:solidFill>
                  <a:srgbClr val="FF0000"/>
                </a:solidFill>
                <a:latin typeface="Times New Roman" panose="02020603050405020304" pitchFamily="18" charset="0"/>
                <a:cs typeface="Times New Roman" panose="02020603050405020304" pitchFamily="18" charset="0"/>
              </a:rPr>
              <a:t>Tier 2</a:t>
            </a:r>
            <a:r>
              <a:rPr lang="en-US" sz="2400" dirty="0" smtClean="0">
                <a:latin typeface="Times New Roman" panose="02020603050405020304" pitchFamily="18" charset="0"/>
                <a:cs typeface="Times New Roman" panose="02020603050405020304" pitchFamily="18" charset="0"/>
              </a:rPr>
              <a:t> are Bangladesh, Ghana and Thailand</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0216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736" y="471512"/>
            <a:ext cx="8229600" cy="1143000"/>
          </a:xfrm>
        </p:spPr>
        <p:txBody>
          <a:bodyPr>
            <a:normAutofit/>
          </a:bodyPr>
          <a:lstStyle/>
          <a:p>
            <a:r>
              <a:rPr lang="en-MY" dirty="0" smtClean="0"/>
              <a:t>Methodology</a:t>
            </a:r>
            <a:endParaRPr lang="en-MY" dirty="0"/>
          </a:p>
        </p:txBody>
      </p:sp>
      <p:sp>
        <p:nvSpPr>
          <p:cNvPr id="4" name="Slide Number Placeholder 3"/>
          <p:cNvSpPr>
            <a:spLocks noGrp="1"/>
          </p:cNvSpPr>
          <p:nvPr>
            <p:ph type="sldNum" sz="quarter" idx="12"/>
          </p:nvPr>
        </p:nvSpPr>
        <p:spPr>
          <a:xfrm>
            <a:off x="179512" y="6330509"/>
            <a:ext cx="360040" cy="365125"/>
          </a:xfrm>
        </p:spPr>
        <p:txBody>
          <a:bodyPr/>
          <a:lstStyle/>
          <a:p>
            <a:fld id="{AFA9EDB8-B7B4-4583-82B5-26AAF2441603}" type="slidenum">
              <a:rPr lang="en-US" smtClean="0">
                <a:solidFill>
                  <a:schemeClr val="tx1"/>
                </a:solidFill>
              </a:rPr>
              <a:t>19</a:t>
            </a:fld>
            <a:endParaRPr lang="en-US" dirty="0">
              <a:solidFill>
                <a:schemeClr val="tx1"/>
              </a:solidFill>
            </a:endParaRPr>
          </a:p>
        </p:txBody>
      </p:sp>
      <p:sp>
        <p:nvSpPr>
          <p:cNvPr id="5" name="Footer Placeholder 4"/>
          <p:cNvSpPr>
            <a:spLocks noGrp="1"/>
          </p:cNvSpPr>
          <p:nvPr>
            <p:ph type="ftr" sz="quarter" idx="11"/>
          </p:nvPr>
        </p:nvSpPr>
        <p:spPr/>
        <p:txBody>
          <a:bodyPr/>
          <a:lstStyle/>
          <a:p>
            <a:r>
              <a:rPr lang="en-US"/>
              <a:t>Centre of Sustainable and Inclusive Development 2018</a:t>
            </a:r>
          </a:p>
        </p:txBody>
      </p:sp>
      <p:sp>
        <p:nvSpPr>
          <p:cNvPr id="3" name="Content Placeholder 2"/>
          <p:cNvSpPr>
            <a:spLocks noGrp="1"/>
          </p:cNvSpPr>
          <p:nvPr>
            <p:ph idx="1"/>
          </p:nvPr>
        </p:nvSpPr>
        <p:spPr>
          <a:xfrm>
            <a:off x="192776" y="1856810"/>
            <a:ext cx="8771712" cy="4596526"/>
          </a:xfrm>
        </p:spPr>
        <p:txBody>
          <a:bodyPr>
            <a:normAutofit fontScale="77500" lnSpcReduction="20000"/>
          </a:bodyPr>
          <a:lstStyle/>
          <a:p>
            <a:r>
              <a:rPr lang="en-US" dirty="0" smtClean="0">
                <a:solidFill>
                  <a:srgbClr val="FF0000"/>
                </a:solidFill>
              </a:rPr>
              <a:t>Panel data </a:t>
            </a:r>
            <a:r>
              <a:rPr lang="en-US" dirty="0" smtClean="0"/>
              <a:t>setup is used for 7 countries  which divided into 2 groups</a:t>
            </a:r>
          </a:p>
          <a:p>
            <a:r>
              <a:rPr lang="en-US" dirty="0" smtClean="0">
                <a:solidFill>
                  <a:srgbClr val="FF0000"/>
                </a:solidFill>
              </a:rPr>
              <a:t>First</a:t>
            </a:r>
            <a:r>
              <a:rPr lang="en-US" dirty="0" smtClean="0"/>
              <a:t> category include countries with Tier 1 and </a:t>
            </a:r>
            <a:r>
              <a:rPr lang="en-US" dirty="0" smtClean="0">
                <a:solidFill>
                  <a:srgbClr val="FF0000"/>
                </a:solidFill>
              </a:rPr>
              <a:t>Second </a:t>
            </a:r>
            <a:r>
              <a:rPr lang="en-US" dirty="0" smtClean="0"/>
              <a:t>group consist of Tier 2</a:t>
            </a:r>
          </a:p>
          <a:p>
            <a:r>
              <a:rPr lang="en-US" dirty="0" smtClean="0"/>
              <a:t>The effect of Tier two category is estimated using </a:t>
            </a:r>
            <a:r>
              <a:rPr lang="en-US" dirty="0" smtClean="0">
                <a:solidFill>
                  <a:srgbClr val="FF0000"/>
                </a:solidFill>
              </a:rPr>
              <a:t>Difference-In-Difference </a:t>
            </a:r>
            <a:r>
              <a:rPr lang="en-US" dirty="0" smtClean="0"/>
              <a:t>(DID) methodology</a:t>
            </a:r>
          </a:p>
          <a:p>
            <a:r>
              <a:rPr lang="en-US" dirty="0" smtClean="0"/>
              <a:t>DID </a:t>
            </a:r>
            <a:r>
              <a:rPr lang="en-US" dirty="0"/>
              <a:t>is used in </a:t>
            </a:r>
            <a:r>
              <a:rPr lang="en-US" dirty="0">
                <a:solidFill>
                  <a:srgbClr val="FF0000"/>
                </a:solidFill>
              </a:rPr>
              <a:t>observational settings </a:t>
            </a:r>
            <a:r>
              <a:rPr lang="en-US" dirty="0"/>
              <a:t>where exchangeability cannot be assumed between the treatment and control groups</a:t>
            </a:r>
            <a:r>
              <a:rPr lang="en-US" dirty="0" smtClean="0"/>
              <a:t>.</a:t>
            </a:r>
          </a:p>
          <a:p>
            <a:r>
              <a:rPr lang="en-US" dirty="0" smtClean="0"/>
              <a:t>DID </a:t>
            </a:r>
            <a:r>
              <a:rPr lang="en-US" dirty="0"/>
              <a:t>relies on a less strict exchangeability assumption, i.e., in absence of treatment, the unobserved differences between treatment and control groups </a:t>
            </a:r>
            <a:r>
              <a:rPr lang="en-US" dirty="0" smtClean="0"/>
              <a:t>are the </a:t>
            </a:r>
            <a:r>
              <a:rPr lang="en-US" dirty="0"/>
              <a:t>same overtime. </a:t>
            </a:r>
            <a:endParaRPr lang="en-US" dirty="0" smtClean="0"/>
          </a:p>
        </p:txBody>
      </p:sp>
    </p:spTree>
    <p:extLst>
      <p:ext uri="{BB962C8B-B14F-4D97-AF65-F5344CB8AC3E}">
        <p14:creationId xmlns:p14="http://schemas.microsoft.com/office/powerpoint/2010/main" val="291507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dirty="0" smtClean="0"/>
              <a:t>Organization</a:t>
            </a:r>
            <a:endParaRPr lang="en-MY" dirty="0"/>
          </a:p>
        </p:txBody>
      </p:sp>
      <p:sp>
        <p:nvSpPr>
          <p:cNvPr id="4" name="Slide Number Placeholder 3"/>
          <p:cNvSpPr>
            <a:spLocks noGrp="1"/>
          </p:cNvSpPr>
          <p:nvPr>
            <p:ph type="sldNum" sz="quarter" idx="12"/>
          </p:nvPr>
        </p:nvSpPr>
        <p:spPr>
          <a:xfrm>
            <a:off x="179512" y="6330509"/>
            <a:ext cx="277688" cy="365125"/>
          </a:xfrm>
        </p:spPr>
        <p:txBody>
          <a:bodyPr/>
          <a:lstStyle/>
          <a:p>
            <a:fld id="{AFA9EDB8-B7B4-4583-82B5-26AAF2441603}" type="slidenum">
              <a:rPr lang="en-US" smtClean="0">
                <a:solidFill>
                  <a:schemeClr val="tx1"/>
                </a:solidFill>
              </a:rPr>
              <a:t>2</a:t>
            </a:fld>
            <a:endParaRPr lang="en-US" dirty="0">
              <a:solidFill>
                <a:schemeClr val="tx1"/>
              </a:solidFill>
            </a:endParaRPr>
          </a:p>
        </p:txBody>
      </p:sp>
      <p:sp>
        <p:nvSpPr>
          <p:cNvPr id="5" name="Footer Placeholder 4"/>
          <p:cNvSpPr>
            <a:spLocks noGrp="1"/>
          </p:cNvSpPr>
          <p:nvPr>
            <p:ph type="ftr" sz="quarter" idx="11"/>
          </p:nvPr>
        </p:nvSpPr>
        <p:spPr/>
        <p:txBody>
          <a:bodyPr/>
          <a:lstStyle/>
          <a:p>
            <a:r>
              <a:rPr lang="en-US"/>
              <a:t>Centre of Sustainable and Inclusive Development 2018</a:t>
            </a:r>
          </a:p>
        </p:txBody>
      </p:sp>
      <p:sp>
        <p:nvSpPr>
          <p:cNvPr id="3" name="Content Placeholder 2"/>
          <p:cNvSpPr>
            <a:spLocks noGrp="1"/>
          </p:cNvSpPr>
          <p:nvPr>
            <p:ph idx="1"/>
          </p:nvPr>
        </p:nvSpPr>
        <p:spPr>
          <a:xfrm>
            <a:off x="192777" y="1856810"/>
            <a:ext cx="8229600" cy="4525963"/>
          </a:xfrm>
        </p:spPr>
        <p:txBody>
          <a:bodyPr>
            <a:normAutofit lnSpcReduction="10000"/>
          </a:bodyPr>
          <a:lstStyle/>
          <a:p>
            <a:r>
              <a:rPr lang="en-US" dirty="0" smtClean="0"/>
              <a:t>Background</a:t>
            </a:r>
          </a:p>
          <a:p>
            <a:r>
              <a:rPr lang="en-US" dirty="0" smtClean="0"/>
              <a:t>Assessing current scenario</a:t>
            </a:r>
          </a:p>
          <a:p>
            <a:r>
              <a:rPr lang="en-US" dirty="0" smtClean="0"/>
              <a:t>Problems</a:t>
            </a:r>
          </a:p>
          <a:p>
            <a:r>
              <a:rPr lang="en-US" dirty="0" smtClean="0"/>
              <a:t>Objectives</a:t>
            </a:r>
          </a:p>
          <a:p>
            <a:r>
              <a:rPr lang="en-US" dirty="0" smtClean="0"/>
              <a:t>Economic effect to downgrade</a:t>
            </a:r>
          </a:p>
          <a:p>
            <a:r>
              <a:rPr lang="en-US" dirty="0" smtClean="0"/>
              <a:t>Data and methodology</a:t>
            </a:r>
          </a:p>
          <a:p>
            <a:r>
              <a:rPr lang="en-US" dirty="0" smtClean="0"/>
              <a:t>Results</a:t>
            </a:r>
          </a:p>
          <a:p>
            <a:r>
              <a:rPr lang="en-US" dirty="0" smtClean="0"/>
              <a:t>Conclusions</a:t>
            </a:r>
          </a:p>
          <a:p>
            <a:endParaRPr lang="en-US" dirty="0" smtClean="0"/>
          </a:p>
          <a:p>
            <a:endParaRPr lang="en-US" dirty="0" smtClean="0"/>
          </a:p>
          <a:p>
            <a:endParaRPr lang="en-US" dirty="0"/>
          </a:p>
        </p:txBody>
      </p:sp>
    </p:spTree>
    <p:extLst>
      <p:ext uri="{BB962C8B-B14F-4D97-AF65-F5344CB8AC3E}">
        <p14:creationId xmlns:p14="http://schemas.microsoft.com/office/powerpoint/2010/main" val="1018848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736" y="471512"/>
            <a:ext cx="8229600" cy="1143000"/>
          </a:xfrm>
        </p:spPr>
        <p:txBody>
          <a:bodyPr>
            <a:normAutofit/>
          </a:bodyPr>
          <a:lstStyle/>
          <a:p>
            <a:r>
              <a:rPr lang="en-MY" dirty="0" smtClean="0"/>
              <a:t>Methodology</a:t>
            </a:r>
            <a:endParaRPr lang="en-MY" dirty="0"/>
          </a:p>
        </p:txBody>
      </p:sp>
      <p:sp>
        <p:nvSpPr>
          <p:cNvPr id="4" name="Slide Number Placeholder 3"/>
          <p:cNvSpPr>
            <a:spLocks noGrp="1"/>
          </p:cNvSpPr>
          <p:nvPr>
            <p:ph type="sldNum" sz="quarter" idx="12"/>
          </p:nvPr>
        </p:nvSpPr>
        <p:spPr>
          <a:xfrm>
            <a:off x="179512" y="6330509"/>
            <a:ext cx="360040" cy="365125"/>
          </a:xfrm>
        </p:spPr>
        <p:txBody>
          <a:bodyPr/>
          <a:lstStyle/>
          <a:p>
            <a:fld id="{AFA9EDB8-B7B4-4583-82B5-26AAF2441603}" type="slidenum">
              <a:rPr lang="en-US" smtClean="0">
                <a:solidFill>
                  <a:schemeClr val="tx1"/>
                </a:solidFill>
              </a:rPr>
              <a:t>20</a:t>
            </a:fld>
            <a:endParaRPr lang="en-US" dirty="0">
              <a:solidFill>
                <a:schemeClr val="tx1"/>
              </a:solidFill>
            </a:endParaRPr>
          </a:p>
        </p:txBody>
      </p:sp>
      <p:sp>
        <p:nvSpPr>
          <p:cNvPr id="5" name="Footer Placeholder 4"/>
          <p:cNvSpPr>
            <a:spLocks noGrp="1"/>
          </p:cNvSpPr>
          <p:nvPr>
            <p:ph type="ftr" sz="quarter" idx="11"/>
          </p:nvPr>
        </p:nvSpPr>
        <p:spPr/>
        <p:txBody>
          <a:bodyPr/>
          <a:lstStyle/>
          <a:p>
            <a:r>
              <a:rPr lang="en-US"/>
              <a:t>Centre of Sustainable and Inclusive Development 2018</a:t>
            </a:r>
          </a:p>
        </p:txBody>
      </p:sp>
      <p:sp>
        <p:nvSpPr>
          <p:cNvPr id="3" name="Content Placeholder 2"/>
          <p:cNvSpPr>
            <a:spLocks noGrp="1"/>
          </p:cNvSpPr>
          <p:nvPr>
            <p:ph idx="1"/>
          </p:nvPr>
        </p:nvSpPr>
        <p:spPr>
          <a:xfrm>
            <a:off x="192776" y="1856810"/>
            <a:ext cx="8771712" cy="4596526"/>
          </a:xfrm>
        </p:spPr>
        <p:txBody>
          <a:bodyPr>
            <a:normAutofit fontScale="92500" lnSpcReduction="20000"/>
          </a:bodyPr>
          <a:lstStyle/>
          <a:p>
            <a:r>
              <a:rPr lang="en-US" dirty="0" smtClean="0"/>
              <a:t>DID </a:t>
            </a:r>
            <a:r>
              <a:rPr lang="en-US" dirty="0"/>
              <a:t>requires data from </a:t>
            </a:r>
            <a:r>
              <a:rPr lang="en-US" dirty="0" smtClean="0">
                <a:solidFill>
                  <a:srgbClr val="FF0000"/>
                </a:solidFill>
              </a:rPr>
              <a:t>treatment/control</a:t>
            </a:r>
            <a:r>
              <a:rPr lang="en-US" dirty="0" smtClean="0"/>
              <a:t> or pre-</a:t>
            </a:r>
            <a:r>
              <a:rPr lang="en-US" dirty="0"/>
              <a:t>/post-intervention, such as cohort or panel data (individual level data over time) or repeated cross-sectional data (individual or group level</a:t>
            </a:r>
            <a:r>
              <a:rPr lang="en-US" dirty="0" smtClean="0"/>
              <a:t>).</a:t>
            </a:r>
          </a:p>
          <a:p>
            <a:r>
              <a:rPr lang="en-US" dirty="0" smtClean="0"/>
              <a:t>The </a:t>
            </a:r>
            <a:r>
              <a:rPr lang="en-US" dirty="0"/>
              <a:t>approach </a:t>
            </a:r>
            <a:r>
              <a:rPr lang="en-US" dirty="0">
                <a:solidFill>
                  <a:srgbClr val="FF0000"/>
                </a:solidFill>
              </a:rPr>
              <a:t>removes biases </a:t>
            </a:r>
            <a:r>
              <a:rPr lang="en-US" dirty="0"/>
              <a:t>in post-intervention period comparisons between the treatment and control group that could be the result from permanent differences between those groups, as well as biases from comparisons over time in the treatment group that could be the result of trends due to other causes of the outcome.</a:t>
            </a:r>
          </a:p>
        </p:txBody>
      </p:sp>
    </p:spTree>
    <p:extLst>
      <p:ext uri="{BB962C8B-B14F-4D97-AF65-F5344CB8AC3E}">
        <p14:creationId xmlns:p14="http://schemas.microsoft.com/office/powerpoint/2010/main" val="697603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736" y="471512"/>
            <a:ext cx="8229600" cy="1143000"/>
          </a:xfrm>
        </p:spPr>
        <p:txBody>
          <a:bodyPr>
            <a:normAutofit/>
          </a:bodyPr>
          <a:lstStyle/>
          <a:p>
            <a:r>
              <a:rPr lang="en-MY" dirty="0" smtClean="0"/>
              <a:t>Methodology</a:t>
            </a:r>
            <a:endParaRPr lang="en-MY" dirty="0"/>
          </a:p>
        </p:txBody>
      </p:sp>
      <p:sp>
        <p:nvSpPr>
          <p:cNvPr id="4" name="Slide Number Placeholder 3"/>
          <p:cNvSpPr>
            <a:spLocks noGrp="1"/>
          </p:cNvSpPr>
          <p:nvPr>
            <p:ph type="sldNum" sz="quarter" idx="12"/>
          </p:nvPr>
        </p:nvSpPr>
        <p:spPr>
          <a:xfrm>
            <a:off x="179512" y="6330509"/>
            <a:ext cx="360040" cy="365125"/>
          </a:xfrm>
        </p:spPr>
        <p:txBody>
          <a:bodyPr/>
          <a:lstStyle/>
          <a:p>
            <a:fld id="{AFA9EDB8-B7B4-4583-82B5-26AAF2441603}" type="slidenum">
              <a:rPr lang="en-US" smtClean="0">
                <a:solidFill>
                  <a:schemeClr val="tx1"/>
                </a:solidFill>
              </a:rPr>
              <a:t>21</a:t>
            </a:fld>
            <a:endParaRPr lang="en-US" dirty="0">
              <a:solidFill>
                <a:schemeClr val="tx1"/>
              </a:solidFill>
            </a:endParaRPr>
          </a:p>
        </p:txBody>
      </p:sp>
      <p:sp>
        <p:nvSpPr>
          <p:cNvPr id="5" name="Footer Placeholder 4"/>
          <p:cNvSpPr>
            <a:spLocks noGrp="1"/>
          </p:cNvSpPr>
          <p:nvPr>
            <p:ph type="ftr" sz="quarter" idx="11"/>
          </p:nvPr>
        </p:nvSpPr>
        <p:spPr/>
        <p:txBody>
          <a:bodyPr/>
          <a:lstStyle/>
          <a:p>
            <a:r>
              <a:rPr lang="en-US"/>
              <a:t>Centre of Sustainable and Inclusive Development 2018</a:t>
            </a:r>
          </a:p>
        </p:txBody>
      </p:sp>
      <p:sp>
        <p:nvSpPr>
          <p:cNvPr id="3" name="Content Placeholder 2"/>
          <p:cNvSpPr>
            <a:spLocks noGrp="1"/>
          </p:cNvSpPr>
          <p:nvPr>
            <p:ph idx="1"/>
          </p:nvPr>
        </p:nvSpPr>
        <p:spPr>
          <a:xfrm>
            <a:off x="192776" y="1856810"/>
            <a:ext cx="8771712" cy="4596526"/>
          </a:xfrm>
        </p:spPr>
        <p:txBody>
          <a:bodyPr>
            <a:normAutofit fontScale="85000" lnSpcReduction="20000"/>
          </a:bodyPr>
          <a:lstStyle/>
          <a:p>
            <a:r>
              <a:rPr lang="en-US" dirty="0" smtClean="0"/>
              <a:t>Estimating DID as </a:t>
            </a:r>
            <a:r>
              <a:rPr lang="en-US" dirty="0"/>
              <a:t>an </a:t>
            </a:r>
            <a:r>
              <a:rPr lang="en-US" dirty="0">
                <a:solidFill>
                  <a:srgbClr val="FF0000"/>
                </a:solidFill>
              </a:rPr>
              <a:t>interaction term </a:t>
            </a:r>
            <a:r>
              <a:rPr lang="en-US" dirty="0"/>
              <a:t>between </a:t>
            </a:r>
            <a:r>
              <a:rPr lang="en-US" dirty="0" smtClean="0"/>
              <a:t>variable under study and </a:t>
            </a:r>
            <a:r>
              <a:rPr lang="en-US" dirty="0"/>
              <a:t>treatment group dummy variables in a regression model</a:t>
            </a:r>
            <a:r>
              <a:rPr lang="en-US" dirty="0" smtClean="0"/>
              <a:t>.</a:t>
            </a:r>
          </a:p>
          <a:p>
            <a:r>
              <a:rPr lang="en-US" i="1" dirty="0" err="1" smtClean="0"/>
              <a:t>Passenger</a:t>
            </a:r>
            <a:r>
              <a:rPr lang="en-US" i="1" baseline="-25000" dirty="0" err="1" smtClean="0"/>
              <a:t>it</a:t>
            </a:r>
            <a:r>
              <a:rPr lang="en-US" dirty="0" smtClean="0"/>
              <a:t>= </a:t>
            </a:r>
            <a:r>
              <a:rPr lang="en-US" dirty="0"/>
              <a:t>β</a:t>
            </a:r>
            <a:r>
              <a:rPr lang="en-US" baseline="-25000" dirty="0"/>
              <a:t>0</a:t>
            </a:r>
            <a:r>
              <a:rPr lang="en-US" dirty="0"/>
              <a:t> + β</a:t>
            </a:r>
            <a:r>
              <a:rPr lang="en-US" baseline="-25000" dirty="0"/>
              <a:t>1</a:t>
            </a:r>
            <a:r>
              <a:rPr lang="en-US" dirty="0" smtClean="0"/>
              <a:t>*[</a:t>
            </a:r>
            <a:r>
              <a:rPr lang="en-US" i="1" dirty="0" err="1" smtClean="0"/>
              <a:t>Variable</a:t>
            </a:r>
            <a:r>
              <a:rPr lang="en-US" i="1" baseline="-25000" dirty="0" err="1" smtClean="0"/>
              <a:t>it</a:t>
            </a:r>
            <a:r>
              <a:rPr lang="en-US" dirty="0" smtClean="0"/>
              <a:t>] </a:t>
            </a:r>
            <a:r>
              <a:rPr lang="en-US" dirty="0"/>
              <a:t>+ β</a:t>
            </a:r>
            <a:r>
              <a:rPr lang="en-US" baseline="-25000" dirty="0"/>
              <a:t>2</a:t>
            </a:r>
            <a:r>
              <a:rPr lang="en-US" dirty="0" smtClean="0"/>
              <a:t>*[</a:t>
            </a:r>
            <a:r>
              <a:rPr lang="en-US" i="1" dirty="0" err="1" smtClean="0"/>
              <a:t>Tier2</a:t>
            </a:r>
            <a:r>
              <a:rPr lang="en-US" i="1" baseline="-25000" dirty="0" err="1" smtClean="0"/>
              <a:t>it</a:t>
            </a:r>
            <a:r>
              <a:rPr lang="en-US" dirty="0" smtClean="0"/>
              <a:t>] </a:t>
            </a:r>
            <a:r>
              <a:rPr lang="en-US" dirty="0"/>
              <a:t>+ β</a:t>
            </a:r>
            <a:r>
              <a:rPr lang="en-US" baseline="-25000" dirty="0"/>
              <a:t>3</a:t>
            </a:r>
            <a:r>
              <a:rPr lang="en-US" dirty="0" smtClean="0"/>
              <a:t>*[</a:t>
            </a:r>
            <a:r>
              <a:rPr lang="en-US" i="1" dirty="0" err="1" smtClean="0"/>
              <a:t>Variable</a:t>
            </a:r>
            <a:r>
              <a:rPr lang="en-US" i="1" baseline="-25000" dirty="0" err="1" smtClean="0"/>
              <a:t>it</a:t>
            </a:r>
            <a:r>
              <a:rPr lang="en-US" dirty="0" smtClean="0"/>
              <a:t>*</a:t>
            </a:r>
            <a:r>
              <a:rPr lang="en-US" i="1" dirty="0" err="1" smtClean="0"/>
              <a:t>Tier2</a:t>
            </a:r>
            <a:r>
              <a:rPr lang="en-US" i="1" baseline="-25000" dirty="0" err="1" smtClean="0"/>
              <a:t>it</a:t>
            </a:r>
            <a:r>
              <a:rPr lang="en-US" dirty="0" smtClean="0"/>
              <a:t>] </a:t>
            </a:r>
            <a:r>
              <a:rPr lang="en-US" dirty="0"/>
              <a:t>+ β</a:t>
            </a:r>
            <a:r>
              <a:rPr lang="en-US" baseline="-25000" dirty="0"/>
              <a:t>4</a:t>
            </a:r>
            <a:r>
              <a:rPr lang="en-US" dirty="0" smtClean="0"/>
              <a:t>*[</a:t>
            </a:r>
            <a:r>
              <a:rPr lang="en-US" i="1" dirty="0" err="1" smtClean="0"/>
              <a:t>Covariates</a:t>
            </a:r>
            <a:r>
              <a:rPr lang="en-US" i="1" baseline="-25000" dirty="0" err="1" smtClean="0"/>
              <a:t>it</a:t>
            </a:r>
            <a:r>
              <a:rPr lang="en-US" dirty="0" smtClean="0"/>
              <a:t>]+</a:t>
            </a:r>
            <a:r>
              <a:rPr lang="en-US" dirty="0" err="1" smtClean="0"/>
              <a:t>ε</a:t>
            </a:r>
            <a:r>
              <a:rPr lang="en-US" baseline="-25000" dirty="0" err="1" smtClean="0"/>
              <a:t>it</a:t>
            </a:r>
            <a:endParaRPr lang="en-US" baseline="-25000" dirty="0" smtClean="0"/>
          </a:p>
          <a:p>
            <a:r>
              <a:rPr lang="en-US" dirty="0" smtClean="0"/>
              <a:t>Passenger = Air transport passenger</a:t>
            </a:r>
          </a:p>
          <a:p>
            <a:r>
              <a:rPr lang="en-US" dirty="0" smtClean="0"/>
              <a:t>Variable = 1. tourist, 2. freight, 3. carrier</a:t>
            </a:r>
          </a:p>
          <a:p>
            <a:r>
              <a:rPr lang="en-US" dirty="0" err="1" smtClean="0"/>
              <a:t>Tier2</a:t>
            </a:r>
            <a:r>
              <a:rPr lang="en-US" dirty="0" smtClean="0"/>
              <a:t> = Dummy for country classified as Tier 2</a:t>
            </a:r>
          </a:p>
          <a:p>
            <a:r>
              <a:rPr lang="en-US" dirty="0" smtClean="0"/>
              <a:t>Covariates = Growth</a:t>
            </a:r>
            <a:endParaRPr lang="en-US" dirty="0"/>
          </a:p>
          <a:p>
            <a:r>
              <a:rPr lang="en-US" i="1" dirty="0" err="1" smtClean="0"/>
              <a:t>i</a:t>
            </a:r>
            <a:r>
              <a:rPr lang="en-US" dirty="0" smtClean="0"/>
              <a:t> = Cross section</a:t>
            </a:r>
          </a:p>
          <a:p>
            <a:r>
              <a:rPr lang="en-US" i="1" dirty="0" smtClean="0"/>
              <a:t>t</a:t>
            </a:r>
            <a:r>
              <a:rPr lang="en-US" dirty="0" smtClean="0"/>
              <a:t> = time series 1990 to 2017</a:t>
            </a:r>
          </a:p>
        </p:txBody>
      </p:sp>
    </p:spTree>
    <p:extLst>
      <p:ext uri="{BB962C8B-B14F-4D97-AF65-F5344CB8AC3E}">
        <p14:creationId xmlns:p14="http://schemas.microsoft.com/office/powerpoint/2010/main" val="1396066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736" y="471512"/>
            <a:ext cx="8229600" cy="1143000"/>
          </a:xfrm>
        </p:spPr>
        <p:txBody>
          <a:bodyPr>
            <a:normAutofit/>
          </a:bodyPr>
          <a:lstStyle/>
          <a:p>
            <a:r>
              <a:rPr lang="en-MY" dirty="0" smtClean="0"/>
              <a:t>Methodology</a:t>
            </a:r>
            <a:endParaRPr lang="en-MY" dirty="0"/>
          </a:p>
        </p:txBody>
      </p:sp>
      <p:sp>
        <p:nvSpPr>
          <p:cNvPr id="4" name="Slide Number Placeholder 3"/>
          <p:cNvSpPr>
            <a:spLocks noGrp="1"/>
          </p:cNvSpPr>
          <p:nvPr>
            <p:ph type="sldNum" sz="quarter" idx="12"/>
          </p:nvPr>
        </p:nvSpPr>
        <p:spPr>
          <a:xfrm>
            <a:off x="179512" y="6330509"/>
            <a:ext cx="360040" cy="365125"/>
          </a:xfrm>
        </p:spPr>
        <p:txBody>
          <a:bodyPr/>
          <a:lstStyle/>
          <a:p>
            <a:fld id="{AFA9EDB8-B7B4-4583-82B5-26AAF2441603}" type="slidenum">
              <a:rPr lang="en-US" smtClean="0">
                <a:solidFill>
                  <a:schemeClr val="tx1"/>
                </a:solidFill>
              </a:rPr>
              <a:t>22</a:t>
            </a:fld>
            <a:endParaRPr lang="en-US" dirty="0">
              <a:solidFill>
                <a:schemeClr val="tx1"/>
              </a:solidFill>
            </a:endParaRPr>
          </a:p>
        </p:txBody>
      </p:sp>
      <p:sp>
        <p:nvSpPr>
          <p:cNvPr id="5" name="Footer Placeholder 4"/>
          <p:cNvSpPr>
            <a:spLocks noGrp="1"/>
          </p:cNvSpPr>
          <p:nvPr>
            <p:ph type="ftr" sz="quarter" idx="11"/>
          </p:nvPr>
        </p:nvSpPr>
        <p:spPr/>
        <p:txBody>
          <a:bodyPr/>
          <a:lstStyle/>
          <a:p>
            <a:r>
              <a:rPr lang="en-US"/>
              <a:t>Centre of Sustainable and Inclusive Development 2018</a:t>
            </a:r>
          </a:p>
        </p:txBody>
      </p:sp>
      <p:sp>
        <p:nvSpPr>
          <p:cNvPr id="3" name="Content Placeholder 2"/>
          <p:cNvSpPr>
            <a:spLocks noGrp="1"/>
          </p:cNvSpPr>
          <p:nvPr>
            <p:ph idx="1"/>
          </p:nvPr>
        </p:nvSpPr>
        <p:spPr>
          <a:xfrm>
            <a:off x="192776" y="1856810"/>
            <a:ext cx="8771712" cy="4596526"/>
          </a:xfrm>
        </p:spPr>
        <p:txBody>
          <a:bodyPr>
            <a:normAutofit fontScale="92500" lnSpcReduction="20000"/>
          </a:bodyPr>
          <a:lstStyle/>
          <a:p>
            <a:r>
              <a:rPr lang="en-US" dirty="0" smtClean="0"/>
              <a:t>Panel data estimation </a:t>
            </a:r>
            <a:r>
              <a:rPr lang="en-US" dirty="0" smtClean="0">
                <a:solidFill>
                  <a:srgbClr val="FF0000"/>
                </a:solidFill>
              </a:rPr>
              <a:t>without country specific </a:t>
            </a:r>
            <a:r>
              <a:rPr lang="en-US" dirty="0" smtClean="0"/>
              <a:t>effect because we </a:t>
            </a:r>
            <a:r>
              <a:rPr lang="en-US" dirty="0" smtClean="0">
                <a:solidFill>
                  <a:srgbClr val="FF0000"/>
                </a:solidFill>
              </a:rPr>
              <a:t>control</a:t>
            </a:r>
            <a:r>
              <a:rPr lang="en-US" dirty="0" smtClean="0"/>
              <a:t> by labor force in the country</a:t>
            </a:r>
          </a:p>
          <a:p>
            <a:r>
              <a:rPr lang="en-US" dirty="0" smtClean="0"/>
              <a:t>Tourist arrival is </a:t>
            </a:r>
            <a:r>
              <a:rPr lang="en-US" dirty="0" smtClean="0">
                <a:solidFill>
                  <a:srgbClr val="FF0000"/>
                </a:solidFill>
              </a:rPr>
              <a:t>mediating</a:t>
            </a:r>
            <a:r>
              <a:rPr lang="en-US" dirty="0" smtClean="0"/>
              <a:t> variable</a:t>
            </a:r>
          </a:p>
          <a:p>
            <a:r>
              <a:rPr lang="en-US" dirty="0" smtClean="0"/>
              <a:t>Interaction term can be interpreted as </a:t>
            </a:r>
            <a:r>
              <a:rPr lang="en-US" dirty="0" smtClean="0">
                <a:solidFill>
                  <a:srgbClr val="FF0000"/>
                </a:solidFill>
              </a:rPr>
              <a:t>moderating</a:t>
            </a:r>
            <a:r>
              <a:rPr lang="en-US" dirty="0" smtClean="0"/>
              <a:t> effect to air </a:t>
            </a:r>
            <a:r>
              <a:rPr lang="en-US" dirty="0" err="1" smtClean="0"/>
              <a:t>pessanger</a:t>
            </a:r>
            <a:r>
              <a:rPr lang="en-US" dirty="0" smtClean="0"/>
              <a:t> (+sign) or effect (-sign)</a:t>
            </a:r>
          </a:p>
          <a:p>
            <a:r>
              <a:rPr lang="en-US" dirty="0" smtClean="0"/>
              <a:t>The </a:t>
            </a:r>
            <a:r>
              <a:rPr lang="en-US" dirty="0" smtClean="0">
                <a:solidFill>
                  <a:srgbClr val="FF0000"/>
                </a:solidFill>
              </a:rPr>
              <a:t>turning point/threshold </a:t>
            </a:r>
            <a:r>
              <a:rPr lang="en-US" dirty="0" smtClean="0"/>
              <a:t>can be found using standard differentiation technique of d[Passenger]/d[</a:t>
            </a:r>
            <a:r>
              <a:rPr lang="en-US" dirty="0" err="1" smtClean="0"/>
              <a:t>Tier2</a:t>
            </a:r>
            <a:r>
              <a:rPr lang="en-US" dirty="0" smtClean="0"/>
              <a:t>]</a:t>
            </a:r>
            <a:endParaRPr lang="en-US" dirty="0"/>
          </a:p>
          <a:p>
            <a:r>
              <a:rPr lang="en-US" dirty="0" smtClean="0">
                <a:solidFill>
                  <a:srgbClr val="FF0000"/>
                </a:solidFill>
              </a:rPr>
              <a:t>Robustness</a:t>
            </a:r>
            <a:r>
              <a:rPr lang="en-US" dirty="0" smtClean="0"/>
              <a:t> checking using;</a:t>
            </a:r>
          </a:p>
          <a:p>
            <a:pPr lvl="1"/>
            <a:r>
              <a:rPr lang="en-US" dirty="0" smtClean="0"/>
              <a:t>econometric tools to have </a:t>
            </a:r>
            <a:r>
              <a:rPr lang="en-US" dirty="0" smtClean="0">
                <a:solidFill>
                  <a:srgbClr val="FF0000"/>
                </a:solidFill>
              </a:rPr>
              <a:t>robust standard error</a:t>
            </a:r>
          </a:p>
          <a:p>
            <a:pPr lvl="1"/>
            <a:r>
              <a:rPr lang="en-US" dirty="0" smtClean="0"/>
              <a:t>Variables </a:t>
            </a:r>
            <a:r>
              <a:rPr lang="en-US" dirty="0" smtClean="0">
                <a:solidFill>
                  <a:srgbClr val="FF0000"/>
                </a:solidFill>
              </a:rPr>
              <a:t>Carrier and Freight </a:t>
            </a:r>
            <a:r>
              <a:rPr lang="en-US" dirty="0" smtClean="0"/>
              <a:t>to avoid co-incident </a:t>
            </a:r>
          </a:p>
        </p:txBody>
      </p:sp>
    </p:spTree>
    <p:extLst>
      <p:ext uri="{BB962C8B-B14F-4D97-AF65-F5344CB8AC3E}">
        <p14:creationId xmlns:p14="http://schemas.microsoft.com/office/powerpoint/2010/main" val="1986784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736" y="471512"/>
            <a:ext cx="8229600" cy="1143000"/>
          </a:xfrm>
        </p:spPr>
        <p:txBody>
          <a:bodyPr>
            <a:normAutofit/>
          </a:bodyPr>
          <a:lstStyle/>
          <a:p>
            <a:r>
              <a:rPr lang="ms-MY" sz="2800" dirty="0" smtClean="0"/>
              <a:t>Relationship </a:t>
            </a:r>
            <a:r>
              <a:rPr lang="ms-MY" sz="2800" dirty="0"/>
              <a:t>Between Tourist Arrival, Air Passenger and Economy Size in </a:t>
            </a:r>
            <a:r>
              <a:rPr lang="ms-MY" sz="2800" dirty="0" smtClean="0"/>
              <a:t>1990</a:t>
            </a:r>
            <a:endParaRPr lang="en-MY" sz="2800" dirty="0"/>
          </a:p>
        </p:txBody>
      </p:sp>
      <p:sp>
        <p:nvSpPr>
          <p:cNvPr id="4" name="Slide Number Placeholder 3"/>
          <p:cNvSpPr>
            <a:spLocks noGrp="1"/>
          </p:cNvSpPr>
          <p:nvPr>
            <p:ph type="sldNum" sz="quarter" idx="12"/>
          </p:nvPr>
        </p:nvSpPr>
        <p:spPr>
          <a:xfrm>
            <a:off x="37639" y="6356350"/>
            <a:ext cx="446097" cy="365125"/>
          </a:xfrm>
        </p:spPr>
        <p:txBody>
          <a:bodyPr/>
          <a:lstStyle/>
          <a:p>
            <a:fld id="{AFA9EDB8-B7B4-4583-82B5-26AAF2441603}" type="slidenum">
              <a:rPr lang="en-US" smtClean="0">
                <a:solidFill>
                  <a:schemeClr val="tx1"/>
                </a:solidFill>
              </a:rPr>
              <a:t>23</a:t>
            </a:fld>
            <a:endParaRPr lang="en-US" dirty="0">
              <a:solidFill>
                <a:schemeClr val="tx1"/>
              </a:solidFill>
            </a:endParaRPr>
          </a:p>
        </p:txBody>
      </p:sp>
      <p:sp>
        <p:nvSpPr>
          <p:cNvPr id="5" name="Footer Placeholder 4"/>
          <p:cNvSpPr>
            <a:spLocks noGrp="1"/>
          </p:cNvSpPr>
          <p:nvPr>
            <p:ph type="ftr" sz="quarter" idx="11"/>
          </p:nvPr>
        </p:nvSpPr>
        <p:spPr/>
        <p:txBody>
          <a:bodyPr/>
          <a:lstStyle/>
          <a:p>
            <a:r>
              <a:rPr lang="en-US"/>
              <a:t>Centre of Sustainable and Inclusive Development 2018</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111589862"/>
              </p:ext>
            </p:extLst>
          </p:nvPr>
        </p:nvGraphicFramePr>
        <p:xfrm>
          <a:off x="236521" y="1722449"/>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9126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736" y="471512"/>
            <a:ext cx="8229600" cy="1143000"/>
          </a:xfrm>
        </p:spPr>
        <p:txBody>
          <a:bodyPr>
            <a:normAutofit/>
          </a:bodyPr>
          <a:lstStyle/>
          <a:p>
            <a:r>
              <a:rPr lang="ms-MY" sz="2800" dirty="0" smtClean="0"/>
              <a:t>Relationship </a:t>
            </a:r>
            <a:r>
              <a:rPr lang="ms-MY" sz="2800" dirty="0"/>
              <a:t>Between Tourist Arrival, Air Passenger and Economy Size in </a:t>
            </a:r>
            <a:r>
              <a:rPr lang="ms-MY" sz="2800" dirty="0" smtClean="0"/>
              <a:t>2015</a:t>
            </a:r>
            <a:endParaRPr lang="en-MY" sz="2800" dirty="0"/>
          </a:p>
        </p:txBody>
      </p:sp>
      <p:sp>
        <p:nvSpPr>
          <p:cNvPr id="4" name="Slide Number Placeholder 3"/>
          <p:cNvSpPr>
            <a:spLocks noGrp="1"/>
          </p:cNvSpPr>
          <p:nvPr>
            <p:ph type="sldNum" sz="quarter" idx="12"/>
          </p:nvPr>
        </p:nvSpPr>
        <p:spPr>
          <a:xfrm>
            <a:off x="37639" y="6356350"/>
            <a:ext cx="446097" cy="365125"/>
          </a:xfrm>
        </p:spPr>
        <p:txBody>
          <a:bodyPr/>
          <a:lstStyle/>
          <a:p>
            <a:fld id="{AFA9EDB8-B7B4-4583-82B5-26AAF2441603}" type="slidenum">
              <a:rPr lang="en-US" smtClean="0">
                <a:solidFill>
                  <a:schemeClr val="tx1"/>
                </a:solidFill>
              </a:rPr>
              <a:t>24</a:t>
            </a:fld>
            <a:endParaRPr lang="en-US" dirty="0">
              <a:solidFill>
                <a:schemeClr val="tx1"/>
              </a:solidFill>
            </a:endParaRPr>
          </a:p>
        </p:txBody>
      </p:sp>
      <p:sp>
        <p:nvSpPr>
          <p:cNvPr id="5" name="Footer Placeholder 4"/>
          <p:cNvSpPr>
            <a:spLocks noGrp="1"/>
          </p:cNvSpPr>
          <p:nvPr>
            <p:ph type="ftr" sz="quarter" idx="11"/>
          </p:nvPr>
        </p:nvSpPr>
        <p:spPr/>
        <p:txBody>
          <a:bodyPr/>
          <a:lstStyle/>
          <a:p>
            <a:r>
              <a:rPr lang="en-US"/>
              <a:t>Centre of Sustainable and Inclusive Development 2018</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34554"/>
              </p:ext>
            </p:extLst>
          </p:nvPr>
        </p:nvGraphicFramePr>
        <p:xfrm>
          <a:off x="185737" y="1700809"/>
          <a:ext cx="8772525" cy="46555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2741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736" y="471512"/>
            <a:ext cx="8229600" cy="1143000"/>
          </a:xfrm>
        </p:spPr>
        <p:txBody>
          <a:bodyPr>
            <a:normAutofit/>
          </a:bodyPr>
          <a:lstStyle/>
          <a:p>
            <a:r>
              <a:rPr lang="en-US" altLang="en-US" sz="2800" b="1" dirty="0">
                <a:solidFill>
                  <a:srgbClr val="000000"/>
                </a:solidFill>
                <a:ea typeface="Times New Roman" panose="02020603050405020304" pitchFamily="18" charset="0"/>
              </a:rPr>
              <a:t>Impact of Tier-2 Status to Air Passenger</a:t>
            </a:r>
            <a:br>
              <a:rPr lang="en-US" altLang="en-US" sz="2800" b="1" dirty="0">
                <a:solidFill>
                  <a:srgbClr val="000000"/>
                </a:solidFill>
                <a:ea typeface="Times New Roman" panose="02020603050405020304" pitchFamily="18" charset="0"/>
              </a:rPr>
            </a:br>
            <a:r>
              <a:rPr lang="en-US" altLang="en-US" sz="2800" b="1" dirty="0">
                <a:solidFill>
                  <a:srgbClr val="000000"/>
                </a:solidFill>
                <a:ea typeface="Times New Roman" panose="02020603050405020304" pitchFamily="18" charset="0"/>
              </a:rPr>
              <a:t> 1990-2017 </a:t>
            </a:r>
            <a:endParaRPr lang="en-MY" sz="2800" dirty="0"/>
          </a:p>
        </p:txBody>
      </p:sp>
      <p:sp>
        <p:nvSpPr>
          <p:cNvPr id="4" name="Slide Number Placeholder 3"/>
          <p:cNvSpPr>
            <a:spLocks noGrp="1"/>
          </p:cNvSpPr>
          <p:nvPr>
            <p:ph type="sldNum" sz="quarter" idx="12"/>
          </p:nvPr>
        </p:nvSpPr>
        <p:spPr>
          <a:xfrm>
            <a:off x="37639" y="6356350"/>
            <a:ext cx="446097" cy="365125"/>
          </a:xfrm>
        </p:spPr>
        <p:txBody>
          <a:bodyPr/>
          <a:lstStyle/>
          <a:p>
            <a:fld id="{AFA9EDB8-B7B4-4583-82B5-26AAF2441603}" type="slidenum">
              <a:rPr lang="en-US" smtClean="0">
                <a:solidFill>
                  <a:schemeClr val="tx1"/>
                </a:solidFill>
              </a:rPr>
              <a:t>25</a:t>
            </a:fld>
            <a:endParaRPr lang="en-US" dirty="0">
              <a:solidFill>
                <a:schemeClr val="tx1"/>
              </a:solidFill>
            </a:endParaRPr>
          </a:p>
        </p:txBody>
      </p:sp>
      <p:sp>
        <p:nvSpPr>
          <p:cNvPr id="5" name="Footer Placeholder 4"/>
          <p:cNvSpPr>
            <a:spLocks noGrp="1"/>
          </p:cNvSpPr>
          <p:nvPr>
            <p:ph type="ftr" sz="quarter" idx="11"/>
          </p:nvPr>
        </p:nvSpPr>
        <p:spPr/>
        <p:txBody>
          <a:bodyPr/>
          <a:lstStyle/>
          <a:p>
            <a:r>
              <a:rPr lang="en-US"/>
              <a:t>Centre of Sustainable and Inclusive Development 2018</a:t>
            </a:r>
          </a:p>
        </p:txBody>
      </p:sp>
      <p:pic>
        <p:nvPicPr>
          <p:cNvPr id="7" name="Content Placeholder 6"/>
          <p:cNvPicPr>
            <a:picLocks noGrp="1" noChangeAspect="1"/>
          </p:cNvPicPr>
          <p:nvPr>
            <p:ph idx="1"/>
          </p:nvPr>
        </p:nvPicPr>
        <p:blipFill>
          <a:blip r:embed="rId2"/>
          <a:stretch>
            <a:fillRect/>
          </a:stretch>
        </p:blipFill>
        <p:spPr>
          <a:xfrm>
            <a:off x="179512" y="1700808"/>
            <a:ext cx="8280920" cy="4536504"/>
          </a:xfrm>
          <a:prstGeom prst="rect">
            <a:avLst/>
          </a:prstGeom>
        </p:spPr>
      </p:pic>
    </p:spTree>
    <p:extLst>
      <p:ext uri="{BB962C8B-B14F-4D97-AF65-F5344CB8AC3E}">
        <p14:creationId xmlns:p14="http://schemas.microsoft.com/office/powerpoint/2010/main" val="419586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736" y="471512"/>
            <a:ext cx="8229600" cy="1143000"/>
          </a:xfrm>
        </p:spPr>
        <p:txBody>
          <a:bodyPr>
            <a:normAutofit/>
          </a:bodyPr>
          <a:lstStyle/>
          <a:p>
            <a:r>
              <a:rPr lang="en-MY" dirty="0" smtClean="0"/>
              <a:t>Results</a:t>
            </a:r>
            <a:endParaRPr lang="en-MY" dirty="0"/>
          </a:p>
        </p:txBody>
      </p:sp>
      <p:sp>
        <p:nvSpPr>
          <p:cNvPr id="4" name="Slide Number Placeholder 3"/>
          <p:cNvSpPr>
            <a:spLocks noGrp="1"/>
          </p:cNvSpPr>
          <p:nvPr>
            <p:ph type="sldNum" sz="quarter" idx="12"/>
          </p:nvPr>
        </p:nvSpPr>
        <p:spPr>
          <a:xfrm>
            <a:off x="179512" y="6330509"/>
            <a:ext cx="360040" cy="365125"/>
          </a:xfrm>
        </p:spPr>
        <p:txBody>
          <a:bodyPr/>
          <a:lstStyle/>
          <a:p>
            <a:fld id="{AFA9EDB8-B7B4-4583-82B5-26AAF2441603}" type="slidenum">
              <a:rPr lang="en-US" smtClean="0">
                <a:solidFill>
                  <a:schemeClr val="tx1"/>
                </a:solidFill>
              </a:rPr>
              <a:t>26</a:t>
            </a:fld>
            <a:endParaRPr lang="en-US" dirty="0">
              <a:solidFill>
                <a:schemeClr val="tx1"/>
              </a:solidFill>
            </a:endParaRPr>
          </a:p>
        </p:txBody>
      </p:sp>
      <p:sp>
        <p:nvSpPr>
          <p:cNvPr id="5" name="Footer Placeholder 4"/>
          <p:cNvSpPr>
            <a:spLocks noGrp="1"/>
          </p:cNvSpPr>
          <p:nvPr>
            <p:ph type="ftr" sz="quarter" idx="11"/>
          </p:nvPr>
        </p:nvSpPr>
        <p:spPr/>
        <p:txBody>
          <a:bodyPr/>
          <a:lstStyle/>
          <a:p>
            <a:r>
              <a:rPr lang="en-US"/>
              <a:t>Centre of Sustainable and Inclusive Development 2018</a:t>
            </a:r>
          </a:p>
        </p:txBody>
      </p:sp>
      <p:sp>
        <p:nvSpPr>
          <p:cNvPr id="3" name="Content Placeholder 2"/>
          <p:cNvSpPr>
            <a:spLocks noGrp="1"/>
          </p:cNvSpPr>
          <p:nvPr>
            <p:ph idx="1"/>
          </p:nvPr>
        </p:nvSpPr>
        <p:spPr>
          <a:xfrm>
            <a:off x="192776" y="1856810"/>
            <a:ext cx="8771712" cy="4596526"/>
          </a:xfrm>
        </p:spPr>
        <p:txBody>
          <a:bodyPr>
            <a:normAutofit fontScale="92500"/>
          </a:bodyPr>
          <a:lstStyle/>
          <a:p>
            <a:r>
              <a:rPr lang="en-US" dirty="0" smtClean="0"/>
              <a:t>Tourist has </a:t>
            </a:r>
            <a:r>
              <a:rPr lang="en-US" dirty="0" smtClean="0">
                <a:solidFill>
                  <a:srgbClr val="FF0000"/>
                </a:solidFill>
              </a:rPr>
              <a:t>mediating</a:t>
            </a:r>
            <a:r>
              <a:rPr lang="en-US" dirty="0" smtClean="0"/>
              <a:t> positive impact on number of air passenger</a:t>
            </a:r>
          </a:p>
          <a:p>
            <a:r>
              <a:rPr lang="en-US" dirty="0" smtClean="0"/>
              <a:t>Tier 2 </a:t>
            </a:r>
            <a:r>
              <a:rPr lang="en-US" dirty="0" smtClean="0">
                <a:solidFill>
                  <a:srgbClr val="FF0000"/>
                </a:solidFill>
              </a:rPr>
              <a:t>moderates</a:t>
            </a:r>
            <a:r>
              <a:rPr lang="en-US" dirty="0" smtClean="0"/>
              <a:t> air passenger activities</a:t>
            </a:r>
          </a:p>
          <a:p>
            <a:r>
              <a:rPr lang="en-US" dirty="0" smtClean="0"/>
              <a:t>Tier 2 classification </a:t>
            </a:r>
            <a:r>
              <a:rPr lang="en-US" dirty="0" smtClean="0">
                <a:solidFill>
                  <a:srgbClr val="FF0000"/>
                </a:solidFill>
              </a:rPr>
              <a:t>significantly reduces </a:t>
            </a:r>
            <a:r>
              <a:rPr lang="en-US" dirty="0" smtClean="0"/>
              <a:t>number of air passenger by -1.6 or about </a:t>
            </a:r>
            <a:r>
              <a:rPr lang="en-US" smtClean="0"/>
              <a:t>41 </a:t>
            </a:r>
            <a:r>
              <a:rPr lang="en-US" smtClean="0"/>
              <a:t>person/labor </a:t>
            </a:r>
            <a:r>
              <a:rPr lang="en-US" dirty="0" smtClean="0"/>
              <a:t>force</a:t>
            </a:r>
            <a:endParaRPr lang="en-US" dirty="0" smtClean="0"/>
          </a:p>
          <a:p>
            <a:r>
              <a:rPr lang="en-US" dirty="0" smtClean="0"/>
              <a:t>To </a:t>
            </a:r>
            <a:r>
              <a:rPr lang="en-US" dirty="0" smtClean="0">
                <a:solidFill>
                  <a:srgbClr val="FF0000"/>
                </a:solidFill>
              </a:rPr>
              <a:t>nullify the negative </a:t>
            </a:r>
            <a:r>
              <a:rPr lang="en-US" dirty="0" smtClean="0"/>
              <a:t>effect of Tier 2, at least country need to have 13.85 number of tourist</a:t>
            </a:r>
          </a:p>
          <a:p>
            <a:r>
              <a:rPr lang="en-US" dirty="0" smtClean="0"/>
              <a:t>The </a:t>
            </a:r>
            <a:r>
              <a:rPr lang="en-US" dirty="0" smtClean="0">
                <a:solidFill>
                  <a:srgbClr val="FF0000"/>
                </a:solidFill>
              </a:rPr>
              <a:t>model 31.7% </a:t>
            </a:r>
            <a:r>
              <a:rPr lang="en-US" dirty="0" smtClean="0"/>
              <a:t>explained the variation in the number of air passenger</a:t>
            </a:r>
          </a:p>
          <a:p>
            <a:endParaRPr lang="en-US" dirty="0" smtClean="0"/>
          </a:p>
          <a:p>
            <a:endParaRPr lang="en-US" dirty="0"/>
          </a:p>
        </p:txBody>
      </p:sp>
    </p:spTree>
    <p:extLst>
      <p:ext uri="{BB962C8B-B14F-4D97-AF65-F5344CB8AC3E}">
        <p14:creationId xmlns:p14="http://schemas.microsoft.com/office/powerpoint/2010/main" val="4065234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736" y="471512"/>
            <a:ext cx="8229600" cy="1143000"/>
          </a:xfrm>
        </p:spPr>
        <p:txBody>
          <a:bodyPr>
            <a:normAutofit/>
          </a:bodyPr>
          <a:lstStyle/>
          <a:p>
            <a:r>
              <a:rPr lang="en-US" altLang="en-US" sz="2800" b="1" dirty="0" smtClean="0">
                <a:solidFill>
                  <a:srgbClr val="000000"/>
                </a:solidFill>
                <a:ea typeface="Times New Roman" panose="02020603050405020304" pitchFamily="18" charset="0"/>
              </a:rPr>
              <a:t>Policy Implication</a:t>
            </a:r>
            <a:endParaRPr lang="en-MY" sz="2800" dirty="0"/>
          </a:p>
        </p:txBody>
      </p:sp>
      <p:sp>
        <p:nvSpPr>
          <p:cNvPr id="4" name="Slide Number Placeholder 3"/>
          <p:cNvSpPr>
            <a:spLocks noGrp="1"/>
          </p:cNvSpPr>
          <p:nvPr>
            <p:ph type="sldNum" sz="quarter" idx="12"/>
          </p:nvPr>
        </p:nvSpPr>
        <p:spPr>
          <a:xfrm>
            <a:off x="37639" y="6356350"/>
            <a:ext cx="446097" cy="365125"/>
          </a:xfrm>
        </p:spPr>
        <p:txBody>
          <a:bodyPr/>
          <a:lstStyle/>
          <a:p>
            <a:fld id="{AFA9EDB8-B7B4-4583-82B5-26AAF2441603}" type="slidenum">
              <a:rPr lang="en-US" smtClean="0">
                <a:solidFill>
                  <a:schemeClr val="tx1"/>
                </a:solidFill>
              </a:rPr>
              <a:t>27</a:t>
            </a:fld>
            <a:endParaRPr lang="en-US" dirty="0">
              <a:solidFill>
                <a:schemeClr val="tx1"/>
              </a:solidFill>
            </a:endParaRPr>
          </a:p>
        </p:txBody>
      </p:sp>
      <p:sp>
        <p:nvSpPr>
          <p:cNvPr id="5" name="Footer Placeholder 4"/>
          <p:cNvSpPr>
            <a:spLocks noGrp="1"/>
          </p:cNvSpPr>
          <p:nvPr>
            <p:ph type="ftr" sz="quarter" idx="11"/>
          </p:nvPr>
        </p:nvSpPr>
        <p:spPr/>
        <p:txBody>
          <a:bodyPr/>
          <a:lstStyle/>
          <a:p>
            <a:r>
              <a:rPr lang="en-US"/>
              <a:t>Centre of Sustainable and Inclusive Development 2018</a:t>
            </a:r>
          </a:p>
        </p:txBody>
      </p:sp>
      <p:sp>
        <p:nvSpPr>
          <p:cNvPr id="3" name="Content Placeholder 2"/>
          <p:cNvSpPr>
            <a:spLocks noGrp="1"/>
          </p:cNvSpPr>
          <p:nvPr>
            <p:ph idx="1"/>
          </p:nvPr>
        </p:nvSpPr>
        <p:spPr>
          <a:xfrm>
            <a:off x="251520" y="1844824"/>
            <a:ext cx="8435280" cy="4281339"/>
          </a:xfrm>
        </p:spPr>
        <p:txBody>
          <a:bodyPr/>
          <a:lstStyle/>
          <a:p>
            <a:r>
              <a:rPr lang="en-GB" dirty="0" smtClean="0"/>
              <a:t>Loosely based on assuming that previous study holds, </a:t>
            </a:r>
            <a:r>
              <a:rPr lang="en-GB" dirty="0" smtClean="0">
                <a:solidFill>
                  <a:srgbClr val="FF0000"/>
                </a:solidFill>
              </a:rPr>
              <a:t>tourism has direct effect </a:t>
            </a:r>
            <a:r>
              <a:rPr lang="en-GB" dirty="0" smtClean="0"/>
              <a:t>to economy</a:t>
            </a:r>
          </a:p>
          <a:p>
            <a:r>
              <a:rPr lang="en-GB" dirty="0" smtClean="0"/>
              <a:t>Tier 2 has </a:t>
            </a:r>
            <a:r>
              <a:rPr lang="en-GB" dirty="0" smtClean="0">
                <a:solidFill>
                  <a:srgbClr val="FF0000"/>
                </a:solidFill>
              </a:rPr>
              <a:t>moderating effect </a:t>
            </a:r>
            <a:r>
              <a:rPr lang="en-GB" dirty="0" smtClean="0"/>
              <a:t>to Malaysia economy</a:t>
            </a:r>
          </a:p>
          <a:p>
            <a:r>
              <a:rPr lang="en-GB" dirty="0" smtClean="0">
                <a:solidFill>
                  <a:srgbClr val="FF0000"/>
                </a:solidFill>
              </a:rPr>
              <a:t>Avoiding</a:t>
            </a:r>
            <a:r>
              <a:rPr lang="en-GB" dirty="0" smtClean="0"/>
              <a:t> for downgrade to Tier 2 is utmost priority</a:t>
            </a:r>
          </a:p>
          <a:p>
            <a:pPr marL="0" indent="0">
              <a:buNone/>
            </a:pPr>
            <a:endParaRPr lang="en-GB" dirty="0"/>
          </a:p>
        </p:txBody>
      </p:sp>
    </p:spTree>
    <p:extLst>
      <p:ext uri="{BB962C8B-B14F-4D97-AF65-F5344CB8AC3E}">
        <p14:creationId xmlns:p14="http://schemas.microsoft.com/office/powerpoint/2010/main" val="2665532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590800"/>
            <a:ext cx="8229600" cy="3535363"/>
          </a:xfrm>
        </p:spPr>
        <p:txBody>
          <a:bodyPr>
            <a:normAutofit/>
          </a:bodyPr>
          <a:lstStyle/>
          <a:p>
            <a:pPr algn="ctr">
              <a:buNone/>
            </a:pPr>
            <a:r>
              <a:rPr lang="en-US" sz="8800" dirty="0"/>
              <a:t>Thank you</a:t>
            </a:r>
          </a:p>
        </p:txBody>
      </p:sp>
      <p:sp>
        <p:nvSpPr>
          <p:cNvPr id="4" name="Slide Number Placeholder 3"/>
          <p:cNvSpPr>
            <a:spLocks noGrp="1"/>
          </p:cNvSpPr>
          <p:nvPr>
            <p:ph type="sldNum" sz="quarter" idx="12"/>
          </p:nvPr>
        </p:nvSpPr>
        <p:spPr/>
        <p:txBody>
          <a:bodyPr/>
          <a:lstStyle/>
          <a:p>
            <a:fld id="{E3B8565A-229A-4E1E-BE80-6C43BCA3ADD9}" type="slidenum">
              <a:rPr lang="en-US" smtClean="0"/>
              <a:pPr/>
              <a:t>28</a:t>
            </a:fld>
            <a:endParaRPr lang="en-US"/>
          </a:p>
        </p:txBody>
      </p:sp>
      <p:sp>
        <p:nvSpPr>
          <p:cNvPr id="5" name="Footer Placeholder 4"/>
          <p:cNvSpPr>
            <a:spLocks noGrp="1"/>
          </p:cNvSpPr>
          <p:nvPr>
            <p:ph type="ftr" sz="quarter" idx="11"/>
          </p:nvPr>
        </p:nvSpPr>
        <p:spPr/>
        <p:txBody>
          <a:bodyPr/>
          <a:lstStyle/>
          <a:p>
            <a:r>
              <a:rPr lang="en-US"/>
              <a:t>Centre of Sustainable and Inclusive Development 2018</a:t>
            </a:r>
          </a:p>
        </p:txBody>
      </p:sp>
    </p:spTree>
    <p:extLst>
      <p:ext uri="{BB962C8B-B14F-4D97-AF65-F5344CB8AC3E}">
        <p14:creationId xmlns:p14="http://schemas.microsoft.com/office/powerpoint/2010/main" val="3122381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dirty="0" smtClean="0"/>
              <a:t>Background of Study</a:t>
            </a:r>
            <a:endParaRPr lang="en-MY" dirty="0"/>
          </a:p>
        </p:txBody>
      </p:sp>
      <p:sp>
        <p:nvSpPr>
          <p:cNvPr id="4" name="Slide Number Placeholder 3"/>
          <p:cNvSpPr>
            <a:spLocks noGrp="1"/>
          </p:cNvSpPr>
          <p:nvPr>
            <p:ph type="sldNum" sz="quarter" idx="12"/>
          </p:nvPr>
        </p:nvSpPr>
        <p:spPr>
          <a:xfrm>
            <a:off x="179512" y="6330509"/>
            <a:ext cx="277688" cy="365125"/>
          </a:xfrm>
        </p:spPr>
        <p:txBody>
          <a:bodyPr/>
          <a:lstStyle/>
          <a:p>
            <a:fld id="{AFA9EDB8-B7B4-4583-82B5-26AAF2441603}" type="slidenum">
              <a:rPr lang="en-US" smtClean="0">
                <a:solidFill>
                  <a:schemeClr val="tx1"/>
                </a:solidFill>
              </a:rPr>
              <a:t>3</a:t>
            </a:fld>
            <a:endParaRPr lang="en-US" dirty="0">
              <a:solidFill>
                <a:schemeClr val="tx1"/>
              </a:solidFill>
            </a:endParaRPr>
          </a:p>
        </p:txBody>
      </p:sp>
      <p:sp>
        <p:nvSpPr>
          <p:cNvPr id="5" name="Footer Placeholder 4"/>
          <p:cNvSpPr>
            <a:spLocks noGrp="1"/>
          </p:cNvSpPr>
          <p:nvPr>
            <p:ph type="ftr" sz="quarter" idx="11"/>
          </p:nvPr>
        </p:nvSpPr>
        <p:spPr/>
        <p:txBody>
          <a:bodyPr/>
          <a:lstStyle/>
          <a:p>
            <a:r>
              <a:rPr lang="en-US"/>
              <a:t>Centre of Sustainable and Inclusive Development 2018</a:t>
            </a:r>
          </a:p>
        </p:txBody>
      </p:sp>
      <p:sp>
        <p:nvSpPr>
          <p:cNvPr id="3" name="Content Placeholder 2"/>
          <p:cNvSpPr>
            <a:spLocks noGrp="1"/>
          </p:cNvSpPr>
          <p:nvPr>
            <p:ph idx="1"/>
          </p:nvPr>
        </p:nvSpPr>
        <p:spPr>
          <a:xfrm>
            <a:off x="192777" y="1856810"/>
            <a:ext cx="8229600" cy="4525963"/>
          </a:xfrm>
        </p:spPr>
        <p:txBody>
          <a:bodyPr>
            <a:normAutofit fontScale="62500" lnSpcReduction="20000"/>
          </a:bodyPr>
          <a:lstStyle/>
          <a:p>
            <a:r>
              <a:rPr lang="en-US" dirty="0" smtClean="0"/>
              <a:t>In </a:t>
            </a:r>
            <a:r>
              <a:rPr lang="en-US" dirty="0"/>
              <a:t>2015, the Federal Aviation Administration has </a:t>
            </a:r>
            <a:r>
              <a:rPr lang="en-US" dirty="0">
                <a:solidFill>
                  <a:srgbClr val="FF0000"/>
                </a:solidFill>
              </a:rPr>
              <a:t>downgrade</a:t>
            </a:r>
            <a:r>
              <a:rPr lang="en-US" dirty="0"/>
              <a:t> Thailand to Tier 2 because Thailand does not comply with international aviation standards</a:t>
            </a:r>
            <a:r>
              <a:rPr lang="en-US" dirty="0" smtClean="0"/>
              <a:t>.</a:t>
            </a:r>
            <a:r>
              <a:rPr lang="en-US" dirty="0"/>
              <a:t> </a:t>
            </a:r>
            <a:endParaRPr lang="en-US" dirty="0" smtClean="0"/>
          </a:p>
          <a:p>
            <a:r>
              <a:rPr lang="en-US" dirty="0" smtClean="0"/>
              <a:t>Category </a:t>
            </a:r>
            <a:r>
              <a:rPr lang="en-US" dirty="0"/>
              <a:t>2 means that the country </a:t>
            </a:r>
            <a:r>
              <a:rPr lang="en-US" dirty="0">
                <a:solidFill>
                  <a:srgbClr val="FF0000"/>
                </a:solidFill>
              </a:rPr>
              <a:t>does not comply </a:t>
            </a:r>
            <a:r>
              <a:rPr lang="en-US" dirty="0"/>
              <a:t>to the minimum international flight standards (FAA Press Release December 1, 2015). </a:t>
            </a:r>
          </a:p>
          <a:p>
            <a:r>
              <a:rPr lang="en-US" dirty="0"/>
              <a:t>The </a:t>
            </a:r>
            <a:r>
              <a:rPr lang="en-US" dirty="0">
                <a:solidFill>
                  <a:srgbClr val="FF0000"/>
                </a:solidFill>
              </a:rPr>
              <a:t>International Civil Aviation Organization </a:t>
            </a:r>
            <a:r>
              <a:rPr lang="en-US" dirty="0"/>
              <a:t>(</a:t>
            </a:r>
            <a:r>
              <a:rPr lang="en-US" dirty="0" err="1"/>
              <a:t>ICAO</a:t>
            </a:r>
            <a:r>
              <a:rPr lang="en-US" dirty="0"/>
              <a:t>) which provides </a:t>
            </a:r>
            <a:r>
              <a:rPr lang="en-US" dirty="0">
                <a:solidFill>
                  <a:srgbClr val="FF0000"/>
                </a:solidFill>
              </a:rPr>
              <a:t>Standard and Recommended Practices </a:t>
            </a:r>
            <a:r>
              <a:rPr lang="en-US" dirty="0"/>
              <a:t>(</a:t>
            </a:r>
            <a:r>
              <a:rPr lang="en-US" dirty="0" err="1"/>
              <a:t>SARPs</a:t>
            </a:r>
            <a:r>
              <a:rPr lang="en-US" dirty="0"/>
              <a:t>) is a platform or benchmark for airlines industry. </a:t>
            </a:r>
          </a:p>
          <a:p>
            <a:r>
              <a:rPr lang="en-US" dirty="0"/>
              <a:t>In general, every industry aviation worldwide, in particular the member countries (192 states) is constantly monitored and assessed to ensure that each airline complies with international standards and practices to ensure the safety of the aviation sector to carry out operations worldwide</a:t>
            </a:r>
            <a:r>
              <a:rPr lang="en-US" dirty="0" smtClean="0"/>
              <a:t>.</a:t>
            </a:r>
          </a:p>
          <a:p>
            <a:r>
              <a:rPr lang="en-US" dirty="0" smtClean="0"/>
              <a:t>Thai </a:t>
            </a:r>
            <a:r>
              <a:rPr lang="en-US" dirty="0"/>
              <a:t>Airways was </a:t>
            </a:r>
            <a:r>
              <a:rPr lang="en-US" dirty="0">
                <a:solidFill>
                  <a:srgbClr val="FF0000"/>
                </a:solidFill>
              </a:rPr>
              <a:t>banned</a:t>
            </a:r>
            <a:r>
              <a:rPr lang="en-US" dirty="0"/>
              <a:t> by China, Japan, Korea, </a:t>
            </a:r>
            <a:r>
              <a:rPr lang="en-US" dirty="0" err="1"/>
              <a:t>U.S</a:t>
            </a:r>
            <a:r>
              <a:rPr lang="en-US" dirty="0"/>
              <a:t> to fly to their country. </a:t>
            </a:r>
            <a:endParaRPr lang="en-US" dirty="0" smtClean="0"/>
          </a:p>
        </p:txBody>
      </p:sp>
    </p:spTree>
    <p:extLst>
      <p:ext uri="{BB962C8B-B14F-4D97-AF65-F5344CB8AC3E}">
        <p14:creationId xmlns:p14="http://schemas.microsoft.com/office/powerpoint/2010/main" val="2871332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dirty="0" smtClean="0"/>
              <a:t>Background of Study</a:t>
            </a:r>
            <a:endParaRPr lang="en-MY" dirty="0"/>
          </a:p>
        </p:txBody>
      </p:sp>
      <p:sp>
        <p:nvSpPr>
          <p:cNvPr id="4" name="Slide Number Placeholder 3"/>
          <p:cNvSpPr>
            <a:spLocks noGrp="1"/>
          </p:cNvSpPr>
          <p:nvPr>
            <p:ph type="sldNum" sz="quarter" idx="12"/>
          </p:nvPr>
        </p:nvSpPr>
        <p:spPr>
          <a:xfrm>
            <a:off x="179512" y="6330509"/>
            <a:ext cx="277688" cy="365125"/>
          </a:xfrm>
        </p:spPr>
        <p:txBody>
          <a:bodyPr/>
          <a:lstStyle/>
          <a:p>
            <a:fld id="{AFA9EDB8-B7B4-4583-82B5-26AAF2441603}" type="slidenum">
              <a:rPr lang="en-US" smtClean="0">
                <a:solidFill>
                  <a:schemeClr val="tx1"/>
                </a:solidFill>
              </a:rPr>
              <a:t>4</a:t>
            </a:fld>
            <a:endParaRPr lang="en-US" dirty="0">
              <a:solidFill>
                <a:schemeClr val="tx1"/>
              </a:solidFill>
            </a:endParaRPr>
          </a:p>
        </p:txBody>
      </p:sp>
      <p:sp>
        <p:nvSpPr>
          <p:cNvPr id="5" name="Footer Placeholder 4"/>
          <p:cNvSpPr>
            <a:spLocks noGrp="1"/>
          </p:cNvSpPr>
          <p:nvPr>
            <p:ph type="ftr" sz="quarter" idx="11"/>
          </p:nvPr>
        </p:nvSpPr>
        <p:spPr/>
        <p:txBody>
          <a:bodyPr/>
          <a:lstStyle/>
          <a:p>
            <a:r>
              <a:rPr lang="en-US"/>
              <a:t>Centre of Sustainable and Inclusive Development 2018</a:t>
            </a:r>
          </a:p>
        </p:txBody>
      </p:sp>
      <p:sp>
        <p:nvSpPr>
          <p:cNvPr id="3" name="Content Placeholder 2"/>
          <p:cNvSpPr>
            <a:spLocks noGrp="1"/>
          </p:cNvSpPr>
          <p:nvPr>
            <p:ph idx="1"/>
          </p:nvPr>
        </p:nvSpPr>
        <p:spPr>
          <a:xfrm>
            <a:off x="192777" y="1856810"/>
            <a:ext cx="8229600" cy="4525963"/>
          </a:xfrm>
        </p:spPr>
        <p:txBody>
          <a:bodyPr>
            <a:normAutofit fontScale="70000" lnSpcReduction="20000"/>
          </a:bodyPr>
          <a:lstStyle/>
          <a:p>
            <a:r>
              <a:rPr lang="en-US" dirty="0" smtClean="0"/>
              <a:t>According </a:t>
            </a:r>
            <a:r>
              <a:rPr lang="en-US" dirty="0"/>
              <a:t>to aviation industry experts, Malaysia is in a very </a:t>
            </a:r>
            <a:r>
              <a:rPr lang="en-US" dirty="0">
                <a:solidFill>
                  <a:srgbClr val="FF0000"/>
                </a:solidFill>
              </a:rPr>
              <a:t>uncertain position </a:t>
            </a:r>
            <a:r>
              <a:rPr lang="en-US" dirty="0"/>
              <a:t>and is likely to be downgraded by </a:t>
            </a:r>
            <a:r>
              <a:rPr lang="en-US" dirty="0" err="1"/>
              <a:t>ICAO's</a:t>
            </a:r>
            <a:r>
              <a:rPr lang="en-US" dirty="0"/>
              <a:t> as has happened to Thailand.</a:t>
            </a:r>
          </a:p>
          <a:p>
            <a:r>
              <a:rPr lang="en-US" dirty="0" smtClean="0"/>
              <a:t>This </a:t>
            </a:r>
            <a:r>
              <a:rPr lang="en-US" dirty="0"/>
              <a:t>concern is due to the issue of the </a:t>
            </a:r>
            <a:r>
              <a:rPr lang="en-US" dirty="0">
                <a:solidFill>
                  <a:srgbClr val="FF0000"/>
                </a:solidFill>
              </a:rPr>
              <a:t>delinquency</a:t>
            </a:r>
            <a:r>
              <a:rPr lang="en-US" dirty="0"/>
              <a:t> of the Aviation Legislation Act and the responsible authority in the aviation sector</a:t>
            </a:r>
            <a:r>
              <a:rPr lang="en-US" dirty="0" smtClean="0"/>
              <a:t>.</a:t>
            </a:r>
          </a:p>
          <a:p>
            <a:r>
              <a:rPr lang="en-US" dirty="0" smtClean="0"/>
              <a:t>Although </a:t>
            </a:r>
            <a:r>
              <a:rPr lang="en-US" dirty="0"/>
              <a:t>each country has its own flight authority and legislative body, it is very important to recognize and certify that the airline is eligible to fly or not based on international standards.</a:t>
            </a:r>
          </a:p>
          <a:p>
            <a:r>
              <a:rPr lang="en-US" dirty="0" smtClean="0"/>
              <a:t>Getting </a:t>
            </a:r>
            <a:r>
              <a:rPr lang="en-US" dirty="0"/>
              <a:t>worst with the </a:t>
            </a:r>
            <a:r>
              <a:rPr lang="en-US" dirty="0">
                <a:solidFill>
                  <a:srgbClr val="FF0000"/>
                </a:solidFill>
              </a:rPr>
              <a:t>missing of </a:t>
            </a:r>
            <a:r>
              <a:rPr lang="en-US" dirty="0" err="1">
                <a:solidFill>
                  <a:srgbClr val="FF0000"/>
                </a:solidFill>
              </a:rPr>
              <a:t>MH17</a:t>
            </a:r>
            <a:r>
              <a:rPr lang="en-US" dirty="0">
                <a:solidFill>
                  <a:srgbClr val="FF0000"/>
                </a:solidFill>
              </a:rPr>
              <a:t> </a:t>
            </a:r>
            <a:r>
              <a:rPr lang="en-US" dirty="0"/>
              <a:t>and </a:t>
            </a:r>
            <a:r>
              <a:rPr lang="en-US" dirty="0">
                <a:solidFill>
                  <a:srgbClr val="FF0000"/>
                </a:solidFill>
              </a:rPr>
              <a:t>incident of </a:t>
            </a:r>
            <a:r>
              <a:rPr lang="en-US" dirty="0" err="1">
                <a:solidFill>
                  <a:srgbClr val="FF0000"/>
                </a:solidFill>
              </a:rPr>
              <a:t>MH370</a:t>
            </a:r>
            <a:r>
              <a:rPr lang="en-US" dirty="0"/>
              <a:t>. Both incidents pose biggest threats to the aviation industry in Malaysia.</a:t>
            </a:r>
          </a:p>
          <a:p>
            <a:r>
              <a:rPr lang="en-US" dirty="0"/>
              <a:t>The incidents show that aircraft safety and flight management systems are still </a:t>
            </a:r>
            <a:r>
              <a:rPr lang="en-US" dirty="0">
                <a:solidFill>
                  <a:srgbClr val="FF0000"/>
                </a:solidFill>
              </a:rPr>
              <a:t>not managed satisfactorily</a:t>
            </a:r>
            <a:r>
              <a:rPr lang="en-US" dirty="0"/>
              <a:t>, and quick action are needed to fix the problems. </a:t>
            </a:r>
          </a:p>
          <a:p>
            <a:pPr marL="0" indent="0">
              <a:buNone/>
            </a:pPr>
            <a:endParaRPr lang="en-US" dirty="0"/>
          </a:p>
        </p:txBody>
      </p:sp>
    </p:spTree>
    <p:extLst>
      <p:ext uri="{BB962C8B-B14F-4D97-AF65-F5344CB8AC3E}">
        <p14:creationId xmlns:p14="http://schemas.microsoft.com/office/powerpoint/2010/main" val="3636674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xmlns="" id="{963CD959-66F5-47DC-B2DC-C580B7405883}"/>
              </a:ext>
            </a:extLst>
          </p:cNvPr>
          <p:cNvSpPr txBox="1">
            <a:spLocks/>
          </p:cNvSpPr>
          <p:nvPr/>
        </p:nvSpPr>
        <p:spPr>
          <a:xfrm>
            <a:off x="251520" y="1916832"/>
            <a:ext cx="3459954" cy="460851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b="1" dirty="0">
                <a:solidFill>
                  <a:schemeClr val="tx1"/>
                </a:solidFill>
              </a:rPr>
              <a:t>Category 1, Does Comply with ICAO Standards:</a:t>
            </a:r>
            <a:r>
              <a:rPr lang="en-US" dirty="0">
                <a:solidFill>
                  <a:schemeClr val="tx1"/>
                </a:solidFill>
              </a:rPr>
              <a:t> A country's civil aviation authority has been assessed by FAA inspectors and has been found to license and oversee air carriers in accordance with ICAO aviation safety standards.</a:t>
            </a:r>
          </a:p>
          <a:p>
            <a:pPr algn="just"/>
            <a:endParaRPr lang="ms-MY" dirty="0">
              <a:solidFill>
                <a:schemeClr val="tx1"/>
              </a:solidFill>
            </a:endParaRPr>
          </a:p>
          <a:p>
            <a:pPr algn="just"/>
            <a:r>
              <a:rPr lang="en-US" b="1" dirty="0">
                <a:solidFill>
                  <a:schemeClr val="tx1"/>
                </a:solidFill>
              </a:rPr>
              <a:t>Category 2, Does Not Comply with ICAO Standards:</a:t>
            </a:r>
            <a:r>
              <a:rPr lang="en-US" dirty="0">
                <a:solidFill>
                  <a:schemeClr val="tx1"/>
                </a:solidFill>
              </a:rPr>
              <a:t> The Federal Aviation Administration assessed this country's civil aviation authority (CAA) and determined that it does not provide safety oversight of its air carrier operators in accordance with the minimum safety oversight standards established by the International Civil Aviation Organization (ICAO).</a:t>
            </a:r>
          </a:p>
          <a:p>
            <a:pPr algn="just"/>
            <a:endParaRPr lang="ms-MY" dirty="0">
              <a:solidFill>
                <a:schemeClr val="tx1"/>
              </a:solidFill>
              <a:highlight>
                <a:srgbClr val="FFFF00"/>
              </a:highlight>
            </a:endParaRPr>
          </a:p>
          <a:p>
            <a:pPr algn="just"/>
            <a:endParaRPr lang="ms-MY" dirty="0">
              <a:highlight>
                <a:srgbClr val="FFFF00"/>
              </a:highlight>
            </a:endParaRPr>
          </a:p>
          <a:p>
            <a:pPr algn="just"/>
            <a:endParaRPr lang="ms-MY" dirty="0">
              <a:highlight>
                <a:srgbClr val="FFFF00"/>
              </a:highlight>
            </a:endParaRPr>
          </a:p>
        </p:txBody>
      </p:sp>
      <p:sp>
        <p:nvSpPr>
          <p:cNvPr id="7" name="Rectangle 6">
            <a:extLst>
              <a:ext uri="{FF2B5EF4-FFF2-40B4-BE49-F238E27FC236}">
                <a16:creationId xmlns:a16="http://schemas.microsoft.com/office/drawing/2014/main" xmlns="" id="{71FEB627-198D-4ADA-B513-D54DDD5D8A7E}"/>
              </a:ext>
            </a:extLst>
          </p:cNvPr>
          <p:cNvSpPr/>
          <p:nvPr/>
        </p:nvSpPr>
        <p:spPr>
          <a:xfrm>
            <a:off x="1619672" y="764704"/>
            <a:ext cx="6487802" cy="584775"/>
          </a:xfrm>
          <a:prstGeom prst="rect">
            <a:avLst/>
          </a:prstGeom>
        </p:spPr>
        <p:txBody>
          <a:bodyPr wrap="none">
            <a:spAutoFit/>
          </a:bodyPr>
          <a:lstStyle/>
          <a:p>
            <a:r>
              <a:rPr lang="en-US" sz="3200" dirty="0">
                <a:solidFill>
                  <a:srgbClr val="333333"/>
                </a:solidFill>
                <a:latin typeface="FreeSans"/>
              </a:rPr>
              <a:t>Two ratings for the status of countries</a:t>
            </a:r>
            <a:endParaRPr lang="en-MY" sz="3200" dirty="0"/>
          </a:p>
        </p:txBody>
      </p:sp>
      <p:graphicFrame>
        <p:nvGraphicFramePr>
          <p:cNvPr id="8" name="Content Placeholder 6">
            <a:extLst>
              <a:ext uri="{FF2B5EF4-FFF2-40B4-BE49-F238E27FC236}">
                <a16:creationId xmlns:a16="http://schemas.microsoft.com/office/drawing/2014/main" xmlns="" id="{399C12C5-A77B-475C-8BB2-7213DB50C19A}"/>
              </a:ext>
            </a:extLst>
          </p:cNvPr>
          <p:cNvGraphicFramePr>
            <a:graphicFrameLocks/>
          </p:cNvGraphicFramePr>
          <p:nvPr>
            <p:extLst>
              <p:ext uri="{D42A27DB-BD31-4B8C-83A1-F6EECF244321}">
                <p14:modId xmlns:p14="http://schemas.microsoft.com/office/powerpoint/2010/main" val="27453284"/>
              </p:ext>
            </p:extLst>
          </p:nvPr>
        </p:nvGraphicFramePr>
        <p:xfrm>
          <a:off x="3635896" y="1916832"/>
          <a:ext cx="5432526"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3426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E0EFF464-D595-46D0-83B6-C725D9164780}"/>
              </a:ext>
            </a:extLst>
          </p:cNvPr>
          <p:cNvSpPr>
            <a:spLocks noGrp="1"/>
          </p:cNvSpPr>
          <p:nvPr>
            <p:ph type="subTitle" idx="1"/>
          </p:nvPr>
        </p:nvSpPr>
        <p:spPr>
          <a:xfrm>
            <a:off x="683568" y="2132856"/>
            <a:ext cx="7632848" cy="4104456"/>
          </a:xfrm>
        </p:spPr>
        <p:txBody>
          <a:bodyPr/>
          <a:lstStyle/>
          <a:p>
            <a:pPr marL="457200" indent="-457200" algn="l">
              <a:buFont typeface="Arial" panose="020B0604020202020204" pitchFamily="34" charset="0"/>
              <a:buChar char="•"/>
            </a:pPr>
            <a:endParaRPr lang="en-MY" dirty="0"/>
          </a:p>
        </p:txBody>
      </p:sp>
      <p:sp>
        <p:nvSpPr>
          <p:cNvPr id="5" name="Rectangle 4">
            <a:extLst>
              <a:ext uri="{FF2B5EF4-FFF2-40B4-BE49-F238E27FC236}">
                <a16:creationId xmlns:a16="http://schemas.microsoft.com/office/drawing/2014/main" xmlns="" id="{4B5B91C4-2E12-4FDF-9A9D-2E7E76F87D14}"/>
              </a:ext>
            </a:extLst>
          </p:cNvPr>
          <p:cNvSpPr/>
          <p:nvPr/>
        </p:nvSpPr>
        <p:spPr>
          <a:xfrm>
            <a:off x="323528" y="634365"/>
            <a:ext cx="8352928" cy="584775"/>
          </a:xfrm>
          <a:prstGeom prst="rect">
            <a:avLst/>
          </a:prstGeom>
        </p:spPr>
        <p:txBody>
          <a:bodyPr wrap="square">
            <a:spAutoFit/>
          </a:bodyPr>
          <a:lstStyle/>
          <a:p>
            <a:pPr algn="ctr"/>
            <a:r>
              <a:rPr lang="en-US" sz="3200" b="1" cap="all" dirty="0" err="1" smtClean="0">
                <a:latin typeface="Times New Roman" panose="02020603050405020304" pitchFamily="18" charset="0"/>
                <a:cs typeface="Times New Roman" panose="02020603050405020304" pitchFamily="18" charset="0"/>
              </a:rPr>
              <a:t>ICAO</a:t>
            </a:r>
            <a:r>
              <a:rPr lang="en-US" sz="3200" b="1" cap="all"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AUDIT in 2016 (MALAYSIA)</a:t>
            </a:r>
            <a:endParaRPr lang="en-MY" sz="3200" dirty="0"/>
          </a:p>
        </p:txBody>
      </p:sp>
      <p:pic>
        <p:nvPicPr>
          <p:cNvPr id="6" name="Picture 3">
            <a:extLst>
              <a:ext uri="{FF2B5EF4-FFF2-40B4-BE49-F238E27FC236}">
                <a16:creationId xmlns:a16="http://schemas.microsoft.com/office/drawing/2014/main" xmlns="" id="{20CBBC50-05B3-43A4-AB2C-0AB8E8C8B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68729"/>
            <a:ext cx="8280920" cy="449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5">
            <a:extLst>
              <a:ext uri="{FF2B5EF4-FFF2-40B4-BE49-F238E27FC236}">
                <a16:creationId xmlns:a16="http://schemas.microsoft.com/office/drawing/2014/main" xmlns="" id="{92978634-74F9-47D7-A8E0-CE6198A8C9AF}"/>
              </a:ext>
            </a:extLst>
          </p:cNvPr>
          <p:cNvSpPr txBox="1">
            <a:spLocks/>
          </p:cNvSpPr>
          <p:nvPr/>
        </p:nvSpPr>
        <p:spPr>
          <a:xfrm>
            <a:off x="1367644" y="6265272"/>
            <a:ext cx="6264696" cy="266416"/>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i="1" dirty="0"/>
              <a:t>Source : Aviation  Safety Network  - https://aviation-safety.net/database/country/country.php?id=9M</a:t>
            </a:r>
            <a:endParaRPr lang="ms-MY" sz="1400" i="1" dirty="0"/>
          </a:p>
        </p:txBody>
      </p:sp>
    </p:spTree>
    <p:extLst>
      <p:ext uri="{BB962C8B-B14F-4D97-AF65-F5344CB8AC3E}">
        <p14:creationId xmlns:p14="http://schemas.microsoft.com/office/powerpoint/2010/main" val="876440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dirty="0"/>
              <a:t>Problem Statement</a:t>
            </a:r>
          </a:p>
        </p:txBody>
      </p:sp>
      <p:sp>
        <p:nvSpPr>
          <p:cNvPr id="4" name="Slide Number Placeholder 3"/>
          <p:cNvSpPr>
            <a:spLocks noGrp="1"/>
          </p:cNvSpPr>
          <p:nvPr>
            <p:ph type="sldNum" sz="quarter" idx="12"/>
          </p:nvPr>
        </p:nvSpPr>
        <p:spPr>
          <a:xfrm>
            <a:off x="179512" y="6330509"/>
            <a:ext cx="277688" cy="365125"/>
          </a:xfrm>
        </p:spPr>
        <p:txBody>
          <a:bodyPr/>
          <a:lstStyle/>
          <a:p>
            <a:fld id="{AFA9EDB8-B7B4-4583-82B5-26AAF2441603}" type="slidenum">
              <a:rPr lang="en-US" smtClean="0">
                <a:solidFill>
                  <a:schemeClr val="tx1"/>
                </a:solidFill>
              </a:rPr>
              <a:t>7</a:t>
            </a:fld>
            <a:endParaRPr lang="en-US" dirty="0">
              <a:solidFill>
                <a:schemeClr val="tx1"/>
              </a:solidFill>
            </a:endParaRPr>
          </a:p>
        </p:txBody>
      </p:sp>
      <p:sp>
        <p:nvSpPr>
          <p:cNvPr id="5" name="Footer Placeholder 4"/>
          <p:cNvSpPr>
            <a:spLocks noGrp="1"/>
          </p:cNvSpPr>
          <p:nvPr>
            <p:ph type="ftr" sz="quarter" idx="11"/>
          </p:nvPr>
        </p:nvSpPr>
        <p:spPr/>
        <p:txBody>
          <a:bodyPr/>
          <a:lstStyle/>
          <a:p>
            <a:r>
              <a:rPr lang="en-US"/>
              <a:t>Centre of Sustainable and Inclusive Development 2018</a:t>
            </a:r>
          </a:p>
        </p:txBody>
      </p:sp>
      <p:sp>
        <p:nvSpPr>
          <p:cNvPr id="3" name="Content Placeholder 2"/>
          <p:cNvSpPr>
            <a:spLocks noGrp="1"/>
          </p:cNvSpPr>
          <p:nvPr>
            <p:ph idx="1"/>
          </p:nvPr>
        </p:nvSpPr>
        <p:spPr>
          <a:xfrm>
            <a:off x="192777" y="1856810"/>
            <a:ext cx="8229600" cy="4525963"/>
          </a:xfrm>
        </p:spPr>
        <p:txBody>
          <a:bodyPr>
            <a:noAutofit/>
          </a:bodyPr>
          <a:lstStyle/>
          <a:p>
            <a:r>
              <a:rPr lang="en-US" sz="1800" dirty="0"/>
              <a:t>Therefore, the </a:t>
            </a:r>
            <a:r>
              <a:rPr lang="en-US" sz="1800" dirty="0">
                <a:solidFill>
                  <a:srgbClr val="FF0000"/>
                </a:solidFill>
              </a:rPr>
              <a:t>improvement of the aviation law </a:t>
            </a:r>
            <a:r>
              <a:rPr lang="en-US" sz="1800" dirty="0"/>
              <a:t>needs to be done to ensure no threats can lead to downgrades. </a:t>
            </a:r>
          </a:p>
          <a:p>
            <a:r>
              <a:rPr lang="en-US" sz="1800" dirty="0"/>
              <a:t>Researchers are of the view that if the aviation industry in Malaysia is </a:t>
            </a:r>
            <a:r>
              <a:rPr lang="en-US" sz="1800" dirty="0" smtClean="0"/>
              <a:t>to be categorized </a:t>
            </a:r>
            <a:r>
              <a:rPr lang="en-US" sz="1800" dirty="0"/>
              <a:t>as unsafe or </a:t>
            </a:r>
            <a:r>
              <a:rPr lang="en-US" sz="1800" dirty="0" smtClean="0"/>
              <a:t>to be downgraded</a:t>
            </a:r>
            <a:r>
              <a:rPr lang="en-US" sz="1800" dirty="0"/>
              <a:t>, it has a very </a:t>
            </a:r>
            <a:r>
              <a:rPr lang="en-US" sz="1800" dirty="0" smtClean="0">
                <a:solidFill>
                  <a:srgbClr val="FF0000"/>
                </a:solidFill>
              </a:rPr>
              <a:t>crucial</a:t>
            </a:r>
            <a:r>
              <a:rPr lang="en-US" sz="1800" dirty="0" smtClean="0"/>
              <a:t> impact </a:t>
            </a:r>
            <a:r>
              <a:rPr lang="en-US" sz="1800" dirty="0"/>
              <a:t>on the </a:t>
            </a:r>
            <a:r>
              <a:rPr lang="en-US" sz="1800" dirty="0">
                <a:solidFill>
                  <a:srgbClr val="FF0000"/>
                </a:solidFill>
              </a:rPr>
              <a:t>economy, tourism </a:t>
            </a:r>
            <a:r>
              <a:rPr lang="en-US" sz="1800" dirty="0"/>
              <a:t>and </a:t>
            </a:r>
            <a:r>
              <a:rPr lang="en-US" sz="1800" dirty="0" smtClean="0"/>
              <a:t>also the </a:t>
            </a:r>
            <a:r>
              <a:rPr lang="en-US" sz="1800" dirty="0">
                <a:solidFill>
                  <a:srgbClr val="FF0000"/>
                </a:solidFill>
              </a:rPr>
              <a:t>aviation</a:t>
            </a:r>
            <a:r>
              <a:rPr lang="en-US" sz="1800" dirty="0"/>
              <a:t> </a:t>
            </a:r>
            <a:r>
              <a:rPr lang="en-US" sz="1800" dirty="0" smtClean="0"/>
              <a:t>industry in </a:t>
            </a:r>
            <a:r>
              <a:rPr lang="en-US" sz="1800" dirty="0"/>
              <a:t>Malaysia.</a:t>
            </a:r>
          </a:p>
          <a:p>
            <a:r>
              <a:rPr lang="en-US" sz="1800" dirty="0"/>
              <a:t>If Malaysia is downgraded, it will indirectly impact </a:t>
            </a:r>
            <a:r>
              <a:rPr lang="en-US" sz="1800" dirty="0">
                <a:solidFill>
                  <a:srgbClr val="FF0000"/>
                </a:solidFill>
              </a:rPr>
              <a:t>international trade </a:t>
            </a:r>
            <a:r>
              <a:rPr lang="en-US" sz="1800" dirty="0"/>
              <a:t>such as trade, import and export relations. </a:t>
            </a:r>
          </a:p>
          <a:p>
            <a:r>
              <a:rPr lang="en-US" sz="1800" dirty="0"/>
              <a:t>The </a:t>
            </a:r>
            <a:r>
              <a:rPr lang="en-US" sz="1800" dirty="0">
                <a:solidFill>
                  <a:srgbClr val="FF0000"/>
                </a:solidFill>
              </a:rPr>
              <a:t>tourism</a:t>
            </a:r>
            <a:r>
              <a:rPr lang="en-US" sz="1800" dirty="0"/>
              <a:t> sector is expected to </a:t>
            </a:r>
            <a:r>
              <a:rPr lang="en-US" sz="1800" dirty="0">
                <a:solidFill>
                  <a:srgbClr val="FF0000"/>
                </a:solidFill>
              </a:rPr>
              <a:t>affected most</a:t>
            </a:r>
            <a:r>
              <a:rPr lang="en-US" sz="1800" dirty="0"/>
              <a:t>.</a:t>
            </a:r>
          </a:p>
          <a:p>
            <a:r>
              <a:rPr lang="en-US" sz="1800" dirty="0"/>
              <a:t>This study, seeking </a:t>
            </a:r>
            <a:r>
              <a:rPr lang="en-US" sz="1800" dirty="0">
                <a:solidFill>
                  <a:srgbClr val="FF0000"/>
                </a:solidFill>
              </a:rPr>
              <a:t>expert opinion </a:t>
            </a:r>
            <a:r>
              <a:rPr lang="en-US" sz="1800" dirty="0"/>
              <a:t>including from airlines and aviation authority bodies such as the Civil Aviation Authority of Malaysia (</a:t>
            </a:r>
            <a:r>
              <a:rPr lang="en-US" sz="1800" dirty="0" err="1"/>
              <a:t>CAAM</a:t>
            </a:r>
            <a:r>
              <a:rPr lang="en-US" sz="1800" dirty="0"/>
              <a:t>) and </a:t>
            </a:r>
            <a:r>
              <a:rPr lang="en-US" sz="1800" dirty="0" err="1"/>
              <a:t>MAVCOM</a:t>
            </a:r>
            <a:r>
              <a:rPr lang="en-US" sz="1800" dirty="0"/>
              <a:t> to uphold better service quality and meet international standards.</a:t>
            </a:r>
          </a:p>
          <a:p>
            <a:r>
              <a:rPr lang="en-US" sz="1800" dirty="0"/>
              <a:t>Additionally, </a:t>
            </a:r>
            <a:r>
              <a:rPr lang="en-US" sz="1800" dirty="0" smtClean="0"/>
              <a:t>this study is very </a:t>
            </a:r>
            <a:r>
              <a:rPr lang="en-US" sz="1800" dirty="0"/>
              <a:t>important to </a:t>
            </a:r>
            <a:r>
              <a:rPr lang="en-US" sz="1800" dirty="0">
                <a:solidFill>
                  <a:srgbClr val="FF0000"/>
                </a:solidFill>
              </a:rPr>
              <a:t>determine weaknesses </a:t>
            </a:r>
            <a:r>
              <a:rPr lang="en-US" sz="1800" dirty="0"/>
              <a:t>in aviation industry in Malaysia and then to improve Malaysia's national aviation system.</a:t>
            </a:r>
          </a:p>
          <a:p>
            <a:r>
              <a:rPr lang="en-US" sz="1800" dirty="0"/>
              <a:t>The findings of this study can also </a:t>
            </a:r>
            <a:r>
              <a:rPr lang="en-US" sz="1800" dirty="0">
                <a:solidFill>
                  <a:srgbClr val="FF0000"/>
                </a:solidFill>
              </a:rPr>
              <a:t>help </a:t>
            </a:r>
            <a:r>
              <a:rPr lang="en-US" sz="1800" dirty="0"/>
              <a:t>the respected parties to be prepared when </a:t>
            </a:r>
            <a:r>
              <a:rPr lang="en-US" sz="1800" dirty="0" err="1"/>
              <a:t>ICAO</a:t>
            </a:r>
            <a:r>
              <a:rPr lang="en-US" sz="1800" dirty="0"/>
              <a:t>-appointed auditors and assessors to audit Malaysia’s aviation industry.</a:t>
            </a:r>
          </a:p>
        </p:txBody>
      </p:sp>
    </p:spTree>
    <p:extLst>
      <p:ext uri="{BB962C8B-B14F-4D97-AF65-F5344CB8AC3E}">
        <p14:creationId xmlns:p14="http://schemas.microsoft.com/office/powerpoint/2010/main" val="3964817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736" y="471512"/>
            <a:ext cx="8229600" cy="1143000"/>
          </a:xfrm>
        </p:spPr>
        <p:txBody>
          <a:bodyPr>
            <a:normAutofit/>
          </a:bodyPr>
          <a:lstStyle/>
          <a:p>
            <a:r>
              <a:rPr lang="en-MY" dirty="0"/>
              <a:t>Objective of study</a:t>
            </a:r>
          </a:p>
        </p:txBody>
      </p:sp>
      <p:sp>
        <p:nvSpPr>
          <p:cNvPr id="4" name="Slide Number Placeholder 3"/>
          <p:cNvSpPr>
            <a:spLocks noGrp="1"/>
          </p:cNvSpPr>
          <p:nvPr>
            <p:ph type="sldNum" sz="quarter" idx="12"/>
          </p:nvPr>
        </p:nvSpPr>
        <p:spPr>
          <a:xfrm>
            <a:off x="179512" y="6330509"/>
            <a:ext cx="360040" cy="365125"/>
          </a:xfrm>
        </p:spPr>
        <p:txBody>
          <a:bodyPr/>
          <a:lstStyle/>
          <a:p>
            <a:fld id="{AFA9EDB8-B7B4-4583-82B5-26AAF2441603}" type="slidenum">
              <a:rPr lang="en-US" smtClean="0">
                <a:solidFill>
                  <a:schemeClr val="tx1"/>
                </a:solidFill>
              </a:rPr>
              <a:t>8</a:t>
            </a:fld>
            <a:endParaRPr lang="en-US" dirty="0">
              <a:solidFill>
                <a:schemeClr val="tx1"/>
              </a:solidFill>
            </a:endParaRPr>
          </a:p>
        </p:txBody>
      </p:sp>
      <p:sp>
        <p:nvSpPr>
          <p:cNvPr id="5" name="Footer Placeholder 4"/>
          <p:cNvSpPr>
            <a:spLocks noGrp="1"/>
          </p:cNvSpPr>
          <p:nvPr>
            <p:ph type="ftr" sz="quarter" idx="11"/>
          </p:nvPr>
        </p:nvSpPr>
        <p:spPr/>
        <p:txBody>
          <a:bodyPr/>
          <a:lstStyle/>
          <a:p>
            <a:r>
              <a:rPr lang="en-US"/>
              <a:t>Centre of Sustainable and Inclusive Development 2018</a:t>
            </a:r>
          </a:p>
        </p:txBody>
      </p:sp>
      <p:sp>
        <p:nvSpPr>
          <p:cNvPr id="3" name="Content Placeholder 2"/>
          <p:cNvSpPr>
            <a:spLocks noGrp="1"/>
          </p:cNvSpPr>
          <p:nvPr>
            <p:ph idx="1"/>
          </p:nvPr>
        </p:nvSpPr>
        <p:spPr>
          <a:xfrm>
            <a:off x="192776" y="1856810"/>
            <a:ext cx="8771712" cy="4596526"/>
          </a:xfrm>
        </p:spPr>
        <p:txBody>
          <a:bodyPr>
            <a:normAutofit fontScale="55000" lnSpcReduction="20000"/>
          </a:bodyPr>
          <a:lstStyle/>
          <a:p>
            <a:pPr marL="0" indent="0">
              <a:buNone/>
            </a:pPr>
            <a:r>
              <a:rPr lang="en-US" sz="3800" b="1" i="1" dirty="0"/>
              <a:t>General Objective</a:t>
            </a:r>
          </a:p>
          <a:p>
            <a:pPr marL="0" indent="0">
              <a:buNone/>
            </a:pPr>
            <a:endParaRPr lang="en-US" sz="3800" b="1" i="1" dirty="0"/>
          </a:p>
          <a:p>
            <a:pPr>
              <a:buFont typeface="Wingdings" panose="05000000000000000000" pitchFamily="2" charset="2"/>
              <a:buChar char="q"/>
            </a:pPr>
            <a:r>
              <a:rPr lang="en-US" sz="3800" dirty="0">
                <a:solidFill>
                  <a:srgbClr val="FF0000"/>
                </a:solidFill>
              </a:rPr>
              <a:t>Analyze the impact </a:t>
            </a:r>
            <a:r>
              <a:rPr lang="en-US" sz="3800" dirty="0"/>
              <a:t>on the Malaysian economy if Malaysia's aviation industry is downgraded to category 2</a:t>
            </a:r>
            <a:endParaRPr lang="en-US" sz="3800" b="1" dirty="0"/>
          </a:p>
          <a:p>
            <a:pPr marL="0" indent="0">
              <a:buNone/>
            </a:pPr>
            <a:endParaRPr lang="en-US" sz="3800" b="1" dirty="0"/>
          </a:p>
          <a:p>
            <a:pPr marL="0" indent="0">
              <a:buNone/>
            </a:pPr>
            <a:r>
              <a:rPr lang="en-US" sz="3800" b="1" i="1" dirty="0"/>
              <a:t>Specific objective</a:t>
            </a:r>
          </a:p>
          <a:p>
            <a:pPr marL="0" indent="0">
              <a:buNone/>
            </a:pPr>
            <a:endParaRPr lang="en-US" sz="3800" dirty="0"/>
          </a:p>
          <a:p>
            <a:pPr>
              <a:buFont typeface="Wingdings" panose="05000000000000000000" pitchFamily="2" charset="2"/>
              <a:buChar char="q"/>
            </a:pPr>
            <a:r>
              <a:rPr lang="en-US" sz="3800" dirty="0"/>
              <a:t> To analyze the </a:t>
            </a:r>
            <a:r>
              <a:rPr lang="en-US" sz="3800" dirty="0">
                <a:solidFill>
                  <a:srgbClr val="FF0000"/>
                </a:solidFill>
              </a:rPr>
              <a:t>impact</a:t>
            </a:r>
            <a:r>
              <a:rPr lang="en-US" sz="3800" dirty="0"/>
              <a:t> of aviation </a:t>
            </a:r>
            <a:r>
              <a:rPr lang="en-US" sz="3800" dirty="0" smtClean="0"/>
              <a:t>operations on GDP</a:t>
            </a:r>
            <a:r>
              <a:rPr lang="en-US" sz="3800" dirty="0"/>
              <a:t>, wages, and </a:t>
            </a:r>
            <a:r>
              <a:rPr lang="en-US" sz="3800" dirty="0" smtClean="0"/>
              <a:t>jobs</a:t>
            </a:r>
            <a:endParaRPr lang="en-US" sz="3800" dirty="0"/>
          </a:p>
          <a:p>
            <a:pPr>
              <a:buFont typeface="Wingdings" panose="05000000000000000000" pitchFamily="2" charset="2"/>
              <a:buChar char="q"/>
            </a:pPr>
            <a:r>
              <a:rPr lang="en-US" sz="3800" dirty="0"/>
              <a:t> To analyze the impact of aviation on </a:t>
            </a:r>
            <a:r>
              <a:rPr lang="en-US" sz="3800" dirty="0">
                <a:solidFill>
                  <a:srgbClr val="FF0000"/>
                </a:solidFill>
              </a:rPr>
              <a:t>tourism</a:t>
            </a:r>
            <a:r>
              <a:rPr lang="en-US" sz="3800" dirty="0"/>
              <a:t> (number of business, tourist and resident passengers transported by air</a:t>
            </a:r>
          </a:p>
          <a:p>
            <a:pPr>
              <a:buFont typeface="Wingdings" panose="05000000000000000000" pitchFamily="2" charset="2"/>
              <a:buChar char="q"/>
            </a:pPr>
            <a:r>
              <a:rPr lang="en-US" sz="3800" dirty="0"/>
              <a:t>To measured the total impact in Malaysia (sums the operational and tourism benefits, and compares them to Malaysia GDP)</a:t>
            </a:r>
          </a:p>
          <a:p>
            <a:pPr>
              <a:buFont typeface="Wingdings" panose="05000000000000000000" pitchFamily="2" charset="2"/>
              <a:buChar char="q"/>
            </a:pPr>
            <a:r>
              <a:rPr lang="en-US" sz="3800" dirty="0"/>
              <a:t>To analyze the international and domestic connectivity effects (describes the wider contribution made by aviation to the economy in Malaysia)</a:t>
            </a:r>
          </a:p>
          <a:p>
            <a:pPr marL="0" indent="0">
              <a:buNone/>
            </a:pPr>
            <a:endParaRPr lang="en-US" dirty="0"/>
          </a:p>
        </p:txBody>
      </p:sp>
    </p:spTree>
    <p:extLst>
      <p:ext uri="{BB962C8B-B14F-4D97-AF65-F5344CB8AC3E}">
        <p14:creationId xmlns:p14="http://schemas.microsoft.com/office/powerpoint/2010/main" val="2382579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MY" dirty="0"/>
              <a:t>Assessing Tier 2 to Aviation Potential</a:t>
            </a:r>
          </a:p>
        </p:txBody>
      </p:sp>
      <p:sp>
        <p:nvSpPr>
          <p:cNvPr id="4" name="Slide Number Placeholder 3"/>
          <p:cNvSpPr>
            <a:spLocks noGrp="1"/>
          </p:cNvSpPr>
          <p:nvPr>
            <p:ph type="sldNum" sz="quarter" idx="12"/>
          </p:nvPr>
        </p:nvSpPr>
        <p:spPr>
          <a:xfrm>
            <a:off x="179512" y="6330509"/>
            <a:ext cx="277688" cy="365125"/>
          </a:xfrm>
        </p:spPr>
        <p:txBody>
          <a:bodyPr/>
          <a:lstStyle/>
          <a:p>
            <a:fld id="{AFA9EDB8-B7B4-4583-82B5-26AAF2441603}" type="slidenum">
              <a:rPr lang="en-US" smtClean="0">
                <a:solidFill>
                  <a:schemeClr val="tx1"/>
                </a:solidFill>
              </a:rPr>
              <a:t>9</a:t>
            </a:fld>
            <a:endParaRPr lang="en-US" dirty="0">
              <a:solidFill>
                <a:schemeClr val="tx1"/>
              </a:solidFill>
            </a:endParaRPr>
          </a:p>
        </p:txBody>
      </p:sp>
      <p:sp>
        <p:nvSpPr>
          <p:cNvPr id="5" name="Footer Placeholder 4"/>
          <p:cNvSpPr>
            <a:spLocks noGrp="1"/>
          </p:cNvSpPr>
          <p:nvPr>
            <p:ph type="ftr" sz="quarter" idx="11"/>
          </p:nvPr>
        </p:nvSpPr>
        <p:spPr/>
        <p:txBody>
          <a:bodyPr/>
          <a:lstStyle/>
          <a:p>
            <a:r>
              <a:rPr lang="en-US"/>
              <a:t>Centre of Sustainable and Inclusive Development 2018</a:t>
            </a:r>
          </a:p>
        </p:txBody>
      </p:sp>
      <p:sp>
        <p:nvSpPr>
          <p:cNvPr id="3" name="Content Placeholder 2"/>
          <p:cNvSpPr>
            <a:spLocks noGrp="1"/>
          </p:cNvSpPr>
          <p:nvPr>
            <p:ph idx="1"/>
          </p:nvPr>
        </p:nvSpPr>
        <p:spPr>
          <a:xfrm>
            <a:off x="192777" y="1856810"/>
            <a:ext cx="8229600" cy="4525963"/>
          </a:xfrm>
        </p:spPr>
        <p:txBody>
          <a:bodyPr>
            <a:normAutofit fontScale="77500" lnSpcReduction="20000"/>
          </a:bodyPr>
          <a:lstStyle/>
          <a:p>
            <a:pPr algn="just"/>
            <a:r>
              <a:rPr lang="en-US" dirty="0"/>
              <a:t>Thailand is one of the most well-known and most visited countries in the world. In 2015, Thailand was shocked by the bad news by the International Airline (</a:t>
            </a:r>
            <a:r>
              <a:rPr lang="en-US" dirty="0" err="1"/>
              <a:t>ICAO</a:t>
            </a:r>
            <a:r>
              <a:rPr lang="en-US" dirty="0"/>
              <a:t>) that the Thai aviation industry </a:t>
            </a:r>
            <a:r>
              <a:rPr lang="en-US" dirty="0">
                <a:solidFill>
                  <a:srgbClr val="FF0000"/>
                </a:solidFill>
              </a:rPr>
              <a:t>did not meet </a:t>
            </a:r>
            <a:r>
              <a:rPr lang="en-US" dirty="0"/>
              <a:t>the international standards adequately. The news has caused China, Japan and Korea to blacklist Thai airlines to fly and launch new routes to the country. Even the launch of the TAX flight service to Sapporo, Japan and </a:t>
            </a:r>
            <a:r>
              <a:rPr lang="en-US" dirty="0" err="1"/>
              <a:t>NokScoot</a:t>
            </a:r>
            <a:r>
              <a:rPr lang="en-US" dirty="0"/>
              <a:t> Flight to Incheon, Korea was also canceled (Dennis, 2015).</a:t>
            </a:r>
          </a:p>
          <a:p>
            <a:pPr algn="just"/>
            <a:r>
              <a:rPr lang="en-US" dirty="0"/>
              <a:t>This has also occurred in </a:t>
            </a:r>
            <a:r>
              <a:rPr lang="en-US" dirty="0">
                <a:solidFill>
                  <a:srgbClr val="FF0000"/>
                </a:solidFill>
              </a:rPr>
              <a:t>several countries </a:t>
            </a:r>
            <a:r>
              <a:rPr lang="en-US" dirty="0"/>
              <a:t>such as India in 2014 due to lack of security supervision, Indonesia in 2007 following a series of accidents and the Philippines in 2008 for failing to comply with minimum international safety standards.</a:t>
            </a:r>
          </a:p>
        </p:txBody>
      </p:sp>
    </p:spTree>
    <p:extLst>
      <p:ext uri="{BB962C8B-B14F-4D97-AF65-F5344CB8AC3E}">
        <p14:creationId xmlns:p14="http://schemas.microsoft.com/office/powerpoint/2010/main" val="2844241966"/>
      </p:ext>
    </p:extLst>
  </p:cSld>
  <p:clrMapOvr>
    <a:masterClrMapping/>
  </p:clrMapOvr>
</p:sld>
</file>

<file path=ppt/theme/theme1.xml><?xml version="1.0" encoding="utf-8"?>
<a:theme xmlns:a="http://schemas.openxmlformats.org/drawingml/2006/main" name="white background blue ocean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white background blue ocean theme.</Template>
  <TotalTime>5229</TotalTime>
  <Words>1734</Words>
  <Application>Microsoft Office PowerPoint</Application>
  <PresentationFormat>On-screen Show (4:3)</PresentationFormat>
  <Paragraphs>181</Paragraphs>
  <Slides>28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Batang</vt:lpstr>
      <vt:lpstr>Calibri</vt:lpstr>
      <vt:lpstr>FreeSans</vt:lpstr>
      <vt:lpstr>Times New Roman</vt:lpstr>
      <vt:lpstr>Wingdings</vt:lpstr>
      <vt:lpstr>white background blue ocean theme.</vt:lpstr>
      <vt:lpstr>PowerPoint Presentation</vt:lpstr>
      <vt:lpstr>Organization</vt:lpstr>
      <vt:lpstr>Background of Study</vt:lpstr>
      <vt:lpstr>Background of Study</vt:lpstr>
      <vt:lpstr>PowerPoint Presentation</vt:lpstr>
      <vt:lpstr>PowerPoint Presentation</vt:lpstr>
      <vt:lpstr>Problem Statement</vt:lpstr>
      <vt:lpstr>Objective of study</vt:lpstr>
      <vt:lpstr>Assessing Tier 2 to Aviation Potential</vt:lpstr>
      <vt:lpstr>Assessing Tier 2 to Stock Market</vt:lpstr>
      <vt:lpstr>Assessing Current Situation</vt:lpstr>
      <vt:lpstr>Assessing Current Situation: the Potential Impact</vt:lpstr>
      <vt:lpstr>Assessing Current Situation: the Potential Impact</vt:lpstr>
      <vt:lpstr>Assessing Current Situation: the Potential Impact</vt:lpstr>
      <vt:lpstr>Assessing Current Situation: the Potential Impact</vt:lpstr>
      <vt:lpstr>Assessing Current Situation: the Potential Impact</vt:lpstr>
      <vt:lpstr>Impact Channels</vt:lpstr>
      <vt:lpstr>Data</vt:lpstr>
      <vt:lpstr>Methodology</vt:lpstr>
      <vt:lpstr>Methodology</vt:lpstr>
      <vt:lpstr>Methodology</vt:lpstr>
      <vt:lpstr>Methodology</vt:lpstr>
      <vt:lpstr>Relationship Between Tourist Arrival, Air Passenger and Economy Size in 1990</vt:lpstr>
      <vt:lpstr>Relationship Between Tourist Arrival, Air Passenger and Economy Size in 2015</vt:lpstr>
      <vt:lpstr>Impact of Tier-2 Status to Air Passenger  1990-2017 </vt:lpstr>
      <vt:lpstr>Results</vt:lpstr>
      <vt:lpstr>Policy Implication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tamat sarmidi</dc:creator>
  <cp:lastModifiedBy>User-UKM</cp:lastModifiedBy>
  <cp:revision>162</cp:revision>
  <dcterms:created xsi:type="dcterms:W3CDTF">2014-03-19T03:17:31Z</dcterms:created>
  <dcterms:modified xsi:type="dcterms:W3CDTF">2018-12-19T17:29:02Z</dcterms:modified>
</cp:coreProperties>
</file>