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9" r:id="rId1"/>
  </p:sldMasterIdLst>
  <p:notesMasterIdLst>
    <p:notesMasterId r:id="rId36"/>
  </p:notesMasterIdLst>
  <p:handoutMasterIdLst>
    <p:handoutMasterId r:id="rId37"/>
  </p:handoutMasterIdLst>
  <p:sldIdLst>
    <p:sldId id="256" r:id="rId2"/>
    <p:sldId id="360" r:id="rId3"/>
    <p:sldId id="380" r:id="rId4"/>
    <p:sldId id="257" r:id="rId5"/>
    <p:sldId id="369" r:id="rId6"/>
    <p:sldId id="292" r:id="rId7"/>
    <p:sldId id="386" r:id="rId8"/>
    <p:sldId id="286" r:id="rId9"/>
    <p:sldId id="387" r:id="rId10"/>
    <p:sldId id="388" r:id="rId11"/>
    <p:sldId id="385" r:id="rId12"/>
    <p:sldId id="389" r:id="rId13"/>
    <p:sldId id="390" r:id="rId14"/>
    <p:sldId id="396" r:id="rId15"/>
    <p:sldId id="376" r:id="rId16"/>
    <p:sldId id="357" r:id="rId17"/>
    <p:sldId id="398" r:id="rId18"/>
    <p:sldId id="397" r:id="rId19"/>
    <p:sldId id="358" r:id="rId20"/>
    <p:sldId id="258" r:id="rId21"/>
    <p:sldId id="260" r:id="rId22"/>
    <p:sldId id="359" r:id="rId23"/>
    <p:sldId id="306" r:id="rId24"/>
    <p:sldId id="370" r:id="rId25"/>
    <p:sldId id="371" r:id="rId26"/>
    <p:sldId id="372" r:id="rId27"/>
    <p:sldId id="312" r:id="rId28"/>
    <p:sldId id="313" r:id="rId29"/>
    <p:sldId id="391" r:id="rId30"/>
    <p:sldId id="393" r:id="rId31"/>
    <p:sldId id="361" r:id="rId32"/>
    <p:sldId id="378" r:id="rId33"/>
    <p:sldId id="395" r:id="rId34"/>
    <p:sldId id="375"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5" autoAdjust="0"/>
    <p:restoredTop sz="94103" autoAdjust="0"/>
  </p:normalViewPr>
  <p:slideViewPr>
    <p:cSldViewPr snapToGrid="0">
      <p:cViewPr varScale="1">
        <p:scale>
          <a:sx n="66" d="100"/>
          <a:sy n="66" d="100"/>
        </p:scale>
        <p:origin x="552" y="4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6808"/>
    </p:cViewPr>
  </p:sorterViewPr>
  <p:notesViewPr>
    <p:cSldViewPr snapToGrid="0">
      <p:cViewPr varScale="1">
        <p:scale>
          <a:sx n="53" d="100"/>
          <a:sy n="53" d="100"/>
        </p:scale>
        <p:origin x="1916" y="5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816806-2C73-45D9-BC8E-D1EF3F6E5265}" type="doc">
      <dgm:prSet loTypeId="urn:microsoft.com/office/officeart/2005/8/layout/cycle6" loCatId="cycle" qsTypeId="urn:microsoft.com/office/officeart/2005/8/quickstyle/simple1" qsCatId="simple" csTypeId="urn:microsoft.com/office/officeart/2005/8/colors/colorful1" csCatId="colorful" phldr="1"/>
      <dgm:spPr/>
      <dgm:t>
        <a:bodyPr/>
        <a:lstStyle/>
        <a:p>
          <a:endParaRPr lang="en-US"/>
        </a:p>
      </dgm:t>
    </dgm:pt>
    <dgm:pt modelId="{267A6E83-B163-4EF3-BE6C-B7A28440C065}">
      <dgm:prSet phldrT="[Text]" custT="1"/>
      <dgm:spPr/>
      <dgm:t>
        <a:bodyPr/>
        <a:lstStyle/>
        <a:p>
          <a:r>
            <a:rPr lang="en-US" sz="4000" dirty="0" smtClean="0"/>
            <a:t>ICAO</a:t>
          </a:r>
          <a:endParaRPr lang="en-US" sz="4000" dirty="0"/>
        </a:p>
      </dgm:t>
    </dgm:pt>
    <dgm:pt modelId="{B77B2729-2795-40F8-9042-EC961C4F3EAF}" type="parTrans" cxnId="{E7D261CF-E059-4781-A735-37FEC38AF464}">
      <dgm:prSet/>
      <dgm:spPr/>
      <dgm:t>
        <a:bodyPr/>
        <a:lstStyle/>
        <a:p>
          <a:endParaRPr lang="en-US"/>
        </a:p>
      </dgm:t>
    </dgm:pt>
    <dgm:pt modelId="{B1262127-2D9F-48D4-94FB-081335492275}" type="sibTrans" cxnId="{E7D261CF-E059-4781-A735-37FEC38AF464}">
      <dgm:prSet/>
      <dgm:spPr/>
      <dgm:t>
        <a:bodyPr/>
        <a:lstStyle/>
        <a:p>
          <a:endParaRPr lang="en-US"/>
        </a:p>
      </dgm:t>
    </dgm:pt>
    <dgm:pt modelId="{8F9A5B70-C6B6-4276-954B-17AE81E2D471}">
      <dgm:prSet phldrT="[Text]" custT="1"/>
      <dgm:spPr/>
      <dgm:t>
        <a:bodyPr/>
        <a:lstStyle/>
        <a:p>
          <a:r>
            <a:rPr lang="en-US" sz="4000" dirty="0" smtClean="0"/>
            <a:t>NAA</a:t>
          </a:r>
          <a:endParaRPr lang="en-US" sz="4000" dirty="0"/>
        </a:p>
      </dgm:t>
    </dgm:pt>
    <dgm:pt modelId="{ED93E959-BFB1-4976-8359-DC99880956B0}" type="parTrans" cxnId="{4A2702C0-7B46-4A86-928A-835C66DA7B79}">
      <dgm:prSet/>
      <dgm:spPr/>
      <dgm:t>
        <a:bodyPr/>
        <a:lstStyle/>
        <a:p>
          <a:endParaRPr lang="en-US"/>
        </a:p>
      </dgm:t>
    </dgm:pt>
    <dgm:pt modelId="{6B81CC41-66B2-45AD-A216-635541A372C7}" type="sibTrans" cxnId="{4A2702C0-7B46-4A86-928A-835C66DA7B79}">
      <dgm:prSet/>
      <dgm:spPr/>
      <dgm:t>
        <a:bodyPr/>
        <a:lstStyle/>
        <a:p>
          <a:endParaRPr lang="en-US"/>
        </a:p>
      </dgm:t>
    </dgm:pt>
    <dgm:pt modelId="{2FC67B16-ABF2-4AA3-B18D-57259DF5361A}">
      <dgm:prSet phldrT="[Text]" custT="1"/>
      <dgm:spPr/>
      <dgm:t>
        <a:bodyPr/>
        <a:lstStyle/>
        <a:p>
          <a:r>
            <a:rPr lang="en-US" sz="2000" dirty="0" smtClean="0"/>
            <a:t>MANUFACTURERS</a:t>
          </a:r>
          <a:endParaRPr lang="en-US" sz="2000" dirty="0"/>
        </a:p>
      </dgm:t>
    </dgm:pt>
    <dgm:pt modelId="{9172AF67-8E02-44AC-BC59-3F20111E5B84}" type="parTrans" cxnId="{A6E80C35-74DD-46DB-8969-178487973619}">
      <dgm:prSet/>
      <dgm:spPr/>
      <dgm:t>
        <a:bodyPr/>
        <a:lstStyle/>
        <a:p>
          <a:endParaRPr lang="en-US"/>
        </a:p>
      </dgm:t>
    </dgm:pt>
    <dgm:pt modelId="{5D360365-278E-437C-AB38-4521F7C58A9E}" type="sibTrans" cxnId="{A6E80C35-74DD-46DB-8969-178487973619}">
      <dgm:prSet/>
      <dgm:spPr/>
      <dgm:t>
        <a:bodyPr/>
        <a:lstStyle/>
        <a:p>
          <a:endParaRPr lang="en-US"/>
        </a:p>
      </dgm:t>
    </dgm:pt>
    <dgm:pt modelId="{3DA513F2-CB3A-437A-94D6-0EB749940986}">
      <dgm:prSet phldrT="[Text]"/>
      <dgm:spPr/>
      <dgm:t>
        <a:bodyPr/>
        <a:lstStyle/>
        <a:p>
          <a:r>
            <a:rPr lang="en-US" dirty="0" smtClean="0"/>
            <a:t>AIRLINES</a:t>
          </a:r>
          <a:endParaRPr lang="en-US" dirty="0"/>
        </a:p>
      </dgm:t>
    </dgm:pt>
    <dgm:pt modelId="{3DBA8255-61E3-446E-BE3D-BF463075E329}" type="parTrans" cxnId="{77C974BE-7B66-4BF2-B099-2F4258554DA6}">
      <dgm:prSet/>
      <dgm:spPr/>
      <dgm:t>
        <a:bodyPr/>
        <a:lstStyle/>
        <a:p>
          <a:endParaRPr lang="en-US"/>
        </a:p>
      </dgm:t>
    </dgm:pt>
    <dgm:pt modelId="{CE9AA15E-A8D5-4300-B457-F793374FACB2}" type="sibTrans" cxnId="{77C974BE-7B66-4BF2-B099-2F4258554DA6}">
      <dgm:prSet/>
      <dgm:spPr/>
      <dgm:t>
        <a:bodyPr/>
        <a:lstStyle/>
        <a:p>
          <a:endParaRPr lang="en-US"/>
        </a:p>
      </dgm:t>
    </dgm:pt>
    <dgm:pt modelId="{4085F2A0-E417-4DA1-B1B9-DEFC13588C8A}">
      <dgm:prSet phldrT="[Text]"/>
      <dgm:spPr/>
      <dgm:t>
        <a:bodyPr/>
        <a:lstStyle/>
        <a:p>
          <a:r>
            <a:rPr lang="en-US" dirty="0" smtClean="0"/>
            <a:t>AIRPORTS</a:t>
          </a:r>
          <a:endParaRPr lang="en-US" dirty="0"/>
        </a:p>
      </dgm:t>
    </dgm:pt>
    <dgm:pt modelId="{1C279D2C-B0AA-4E99-8433-D22C7AE49DEB}" type="parTrans" cxnId="{B33384A6-95F2-4158-B360-8BEC2568834D}">
      <dgm:prSet/>
      <dgm:spPr/>
      <dgm:t>
        <a:bodyPr/>
        <a:lstStyle/>
        <a:p>
          <a:endParaRPr lang="en-US"/>
        </a:p>
      </dgm:t>
    </dgm:pt>
    <dgm:pt modelId="{4A338AED-C7F5-4FF6-8E37-B3710C5AD1EE}" type="sibTrans" cxnId="{B33384A6-95F2-4158-B360-8BEC2568834D}">
      <dgm:prSet/>
      <dgm:spPr/>
      <dgm:t>
        <a:bodyPr/>
        <a:lstStyle/>
        <a:p>
          <a:endParaRPr lang="en-US"/>
        </a:p>
      </dgm:t>
    </dgm:pt>
    <dgm:pt modelId="{37A79E9C-AF1F-4CE8-A9E8-FE0BF5245430}">
      <dgm:prSet phldrT="[Text]"/>
      <dgm:spPr/>
      <dgm:t>
        <a:bodyPr/>
        <a:lstStyle/>
        <a:p>
          <a:r>
            <a:rPr lang="en-US" dirty="0" smtClean="0"/>
            <a:t>MRO</a:t>
          </a:r>
          <a:endParaRPr lang="en-US" dirty="0"/>
        </a:p>
      </dgm:t>
    </dgm:pt>
    <dgm:pt modelId="{B97B866E-A9AC-4A48-961F-39EB43C59579}" type="parTrans" cxnId="{E5293AC2-ED6D-4E07-9624-FDBEBF88E52B}">
      <dgm:prSet/>
      <dgm:spPr/>
      <dgm:t>
        <a:bodyPr/>
        <a:lstStyle/>
        <a:p>
          <a:endParaRPr lang="en-US"/>
        </a:p>
      </dgm:t>
    </dgm:pt>
    <dgm:pt modelId="{FA9E5869-C56C-4115-BD01-18FC66B26148}" type="sibTrans" cxnId="{E5293AC2-ED6D-4E07-9624-FDBEBF88E52B}">
      <dgm:prSet/>
      <dgm:spPr/>
      <dgm:t>
        <a:bodyPr/>
        <a:lstStyle/>
        <a:p>
          <a:endParaRPr lang="en-US"/>
        </a:p>
      </dgm:t>
    </dgm:pt>
    <dgm:pt modelId="{F1B02733-B3A3-445D-A64E-84D4A32AB90F}" type="pres">
      <dgm:prSet presAssocID="{C8816806-2C73-45D9-BC8E-D1EF3F6E5265}" presName="cycle" presStyleCnt="0">
        <dgm:presLayoutVars>
          <dgm:dir/>
          <dgm:resizeHandles val="exact"/>
        </dgm:presLayoutVars>
      </dgm:prSet>
      <dgm:spPr/>
      <dgm:t>
        <a:bodyPr/>
        <a:lstStyle/>
        <a:p>
          <a:endParaRPr lang="en-US"/>
        </a:p>
      </dgm:t>
    </dgm:pt>
    <dgm:pt modelId="{4076B7B8-69C4-4151-9256-5AADF39368D7}" type="pres">
      <dgm:prSet presAssocID="{267A6E83-B163-4EF3-BE6C-B7A28440C065}" presName="node" presStyleLbl="node1" presStyleIdx="0" presStyleCnt="6" custScaleX="123173">
        <dgm:presLayoutVars>
          <dgm:bulletEnabled val="1"/>
        </dgm:presLayoutVars>
      </dgm:prSet>
      <dgm:spPr/>
      <dgm:t>
        <a:bodyPr/>
        <a:lstStyle/>
        <a:p>
          <a:endParaRPr lang="en-US"/>
        </a:p>
      </dgm:t>
    </dgm:pt>
    <dgm:pt modelId="{2C4539A2-0E37-4E97-859F-0AA9E80200C3}" type="pres">
      <dgm:prSet presAssocID="{267A6E83-B163-4EF3-BE6C-B7A28440C065}" presName="spNode" presStyleCnt="0"/>
      <dgm:spPr/>
    </dgm:pt>
    <dgm:pt modelId="{F0FD1847-A75A-4C47-8A72-E8AA090E597E}" type="pres">
      <dgm:prSet presAssocID="{B1262127-2D9F-48D4-94FB-081335492275}" presName="sibTrans" presStyleLbl="sibTrans1D1" presStyleIdx="0" presStyleCnt="6"/>
      <dgm:spPr/>
      <dgm:t>
        <a:bodyPr/>
        <a:lstStyle/>
        <a:p>
          <a:endParaRPr lang="en-US"/>
        </a:p>
      </dgm:t>
    </dgm:pt>
    <dgm:pt modelId="{668180F5-8073-40D3-80F1-D7D97BA65D6D}" type="pres">
      <dgm:prSet presAssocID="{8F9A5B70-C6B6-4276-954B-17AE81E2D471}" presName="node" presStyleLbl="node1" presStyleIdx="1" presStyleCnt="6" custScaleX="154811">
        <dgm:presLayoutVars>
          <dgm:bulletEnabled val="1"/>
        </dgm:presLayoutVars>
      </dgm:prSet>
      <dgm:spPr/>
      <dgm:t>
        <a:bodyPr/>
        <a:lstStyle/>
        <a:p>
          <a:endParaRPr lang="en-US"/>
        </a:p>
      </dgm:t>
    </dgm:pt>
    <dgm:pt modelId="{285CD5EC-00CA-46BA-A83E-66D87F9DA69F}" type="pres">
      <dgm:prSet presAssocID="{8F9A5B70-C6B6-4276-954B-17AE81E2D471}" presName="spNode" presStyleCnt="0"/>
      <dgm:spPr/>
    </dgm:pt>
    <dgm:pt modelId="{E8DAF5A9-3053-4BC8-AC68-DBFC24938D42}" type="pres">
      <dgm:prSet presAssocID="{6B81CC41-66B2-45AD-A216-635541A372C7}" presName="sibTrans" presStyleLbl="sibTrans1D1" presStyleIdx="1" presStyleCnt="6"/>
      <dgm:spPr/>
      <dgm:t>
        <a:bodyPr/>
        <a:lstStyle/>
        <a:p>
          <a:endParaRPr lang="en-US"/>
        </a:p>
      </dgm:t>
    </dgm:pt>
    <dgm:pt modelId="{A54A6EA2-2525-4B7F-8888-8A923C8548D0}" type="pres">
      <dgm:prSet presAssocID="{2FC67B16-ABF2-4AA3-B18D-57259DF5361A}" presName="node" presStyleLbl="node1" presStyleIdx="2" presStyleCnt="6" custScaleX="193655">
        <dgm:presLayoutVars>
          <dgm:bulletEnabled val="1"/>
        </dgm:presLayoutVars>
      </dgm:prSet>
      <dgm:spPr/>
      <dgm:t>
        <a:bodyPr/>
        <a:lstStyle/>
        <a:p>
          <a:endParaRPr lang="en-US"/>
        </a:p>
      </dgm:t>
    </dgm:pt>
    <dgm:pt modelId="{F26202B5-8716-4429-A9A4-804E6A23D18C}" type="pres">
      <dgm:prSet presAssocID="{2FC67B16-ABF2-4AA3-B18D-57259DF5361A}" presName="spNode" presStyleCnt="0"/>
      <dgm:spPr/>
    </dgm:pt>
    <dgm:pt modelId="{EDDF784C-5817-4AB1-AC41-49B2E472C766}" type="pres">
      <dgm:prSet presAssocID="{5D360365-278E-437C-AB38-4521F7C58A9E}" presName="sibTrans" presStyleLbl="sibTrans1D1" presStyleIdx="2" presStyleCnt="6"/>
      <dgm:spPr/>
      <dgm:t>
        <a:bodyPr/>
        <a:lstStyle/>
        <a:p>
          <a:endParaRPr lang="en-US"/>
        </a:p>
      </dgm:t>
    </dgm:pt>
    <dgm:pt modelId="{4C0C45D2-F625-40F7-89F4-C52102C2E196}" type="pres">
      <dgm:prSet presAssocID="{3DA513F2-CB3A-437A-94D6-0EB749940986}" presName="node" presStyleLbl="node1" presStyleIdx="3" presStyleCnt="6">
        <dgm:presLayoutVars>
          <dgm:bulletEnabled val="1"/>
        </dgm:presLayoutVars>
      </dgm:prSet>
      <dgm:spPr/>
      <dgm:t>
        <a:bodyPr/>
        <a:lstStyle/>
        <a:p>
          <a:endParaRPr lang="en-US"/>
        </a:p>
      </dgm:t>
    </dgm:pt>
    <dgm:pt modelId="{B245CFC2-D91D-4123-82E9-AF435630BB4F}" type="pres">
      <dgm:prSet presAssocID="{3DA513F2-CB3A-437A-94D6-0EB749940986}" presName="spNode" presStyleCnt="0"/>
      <dgm:spPr/>
    </dgm:pt>
    <dgm:pt modelId="{5F1A9171-5F20-4B4B-9E65-FC9B3E9C0624}" type="pres">
      <dgm:prSet presAssocID="{CE9AA15E-A8D5-4300-B457-F793374FACB2}" presName="sibTrans" presStyleLbl="sibTrans1D1" presStyleIdx="3" presStyleCnt="6"/>
      <dgm:spPr/>
      <dgm:t>
        <a:bodyPr/>
        <a:lstStyle/>
        <a:p>
          <a:endParaRPr lang="en-US"/>
        </a:p>
      </dgm:t>
    </dgm:pt>
    <dgm:pt modelId="{75CD1BF1-5792-4479-A3FA-C74DD0F70AC0}" type="pres">
      <dgm:prSet presAssocID="{4085F2A0-E417-4DA1-B1B9-DEFC13588C8A}" presName="node" presStyleLbl="node1" presStyleIdx="4" presStyleCnt="6" custAng="0">
        <dgm:presLayoutVars>
          <dgm:bulletEnabled val="1"/>
        </dgm:presLayoutVars>
      </dgm:prSet>
      <dgm:spPr/>
      <dgm:t>
        <a:bodyPr/>
        <a:lstStyle/>
        <a:p>
          <a:endParaRPr lang="en-US"/>
        </a:p>
      </dgm:t>
    </dgm:pt>
    <dgm:pt modelId="{CAC4242D-9805-4754-9A9F-5D1E322111C3}" type="pres">
      <dgm:prSet presAssocID="{4085F2A0-E417-4DA1-B1B9-DEFC13588C8A}" presName="spNode" presStyleCnt="0"/>
      <dgm:spPr/>
    </dgm:pt>
    <dgm:pt modelId="{E22C4596-B952-4134-97D0-403388FD9644}" type="pres">
      <dgm:prSet presAssocID="{4A338AED-C7F5-4FF6-8E37-B3710C5AD1EE}" presName="sibTrans" presStyleLbl="sibTrans1D1" presStyleIdx="4" presStyleCnt="6"/>
      <dgm:spPr/>
      <dgm:t>
        <a:bodyPr/>
        <a:lstStyle/>
        <a:p>
          <a:endParaRPr lang="en-US"/>
        </a:p>
      </dgm:t>
    </dgm:pt>
    <dgm:pt modelId="{2E773B21-C39D-446D-ABF8-6AFE0AB58E42}" type="pres">
      <dgm:prSet presAssocID="{37A79E9C-AF1F-4CE8-A9E8-FE0BF5245430}" presName="node" presStyleLbl="node1" presStyleIdx="5" presStyleCnt="6">
        <dgm:presLayoutVars>
          <dgm:bulletEnabled val="1"/>
        </dgm:presLayoutVars>
      </dgm:prSet>
      <dgm:spPr/>
      <dgm:t>
        <a:bodyPr/>
        <a:lstStyle/>
        <a:p>
          <a:endParaRPr lang="en-US"/>
        </a:p>
      </dgm:t>
    </dgm:pt>
    <dgm:pt modelId="{54E5CDC0-2B26-4FD0-9644-6B0C04A17C81}" type="pres">
      <dgm:prSet presAssocID="{37A79E9C-AF1F-4CE8-A9E8-FE0BF5245430}" presName="spNode" presStyleCnt="0"/>
      <dgm:spPr/>
    </dgm:pt>
    <dgm:pt modelId="{A6F1EA8C-2667-4066-85A4-E31B5C5B18E4}" type="pres">
      <dgm:prSet presAssocID="{FA9E5869-C56C-4115-BD01-18FC66B26148}" presName="sibTrans" presStyleLbl="sibTrans1D1" presStyleIdx="5" presStyleCnt="6"/>
      <dgm:spPr/>
      <dgm:t>
        <a:bodyPr/>
        <a:lstStyle/>
        <a:p>
          <a:endParaRPr lang="en-US"/>
        </a:p>
      </dgm:t>
    </dgm:pt>
  </dgm:ptLst>
  <dgm:cxnLst>
    <dgm:cxn modelId="{720FBEF3-B108-4880-B07A-4CC6A47700A9}" type="presOf" srcId="{4085F2A0-E417-4DA1-B1B9-DEFC13588C8A}" destId="{75CD1BF1-5792-4479-A3FA-C74DD0F70AC0}" srcOrd="0" destOrd="0" presId="urn:microsoft.com/office/officeart/2005/8/layout/cycle6"/>
    <dgm:cxn modelId="{E5293AC2-ED6D-4E07-9624-FDBEBF88E52B}" srcId="{C8816806-2C73-45D9-BC8E-D1EF3F6E5265}" destId="{37A79E9C-AF1F-4CE8-A9E8-FE0BF5245430}" srcOrd="5" destOrd="0" parTransId="{B97B866E-A9AC-4A48-961F-39EB43C59579}" sibTransId="{FA9E5869-C56C-4115-BD01-18FC66B26148}"/>
    <dgm:cxn modelId="{86842DFA-E3E3-4BD6-9690-C7932C88930E}" type="presOf" srcId="{37A79E9C-AF1F-4CE8-A9E8-FE0BF5245430}" destId="{2E773B21-C39D-446D-ABF8-6AFE0AB58E42}" srcOrd="0" destOrd="0" presId="urn:microsoft.com/office/officeart/2005/8/layout/cycle6"/>
    <dgm:cxn modelId="{A04DAE4E-3A66-47C3-A8C4-52022100301C}" type="presOf" srcId="{4A338AED-C7F5-4FF6-8E37-B3710C5AD1EE}" destId="{E22C4596-B952-4134-97D0-403388FD9644}" srcOrd="0" destOrd="0" presId="urn:microsoft.com/office/officeart/2005/8/layout/cycle6"/>
    <dgm:cxn modelId="{03F88E8B-1522-4608-909C-523088C3E12A}" type="presOf" srcId="{CE9AA15E-A8D5-4300-B457-F793374FACB2}" destId="{5F1A9171-5F20-4B4B-9E65-FC9B3E9C0624}" srcOrd="0" destOrd="0" presId="urn:microsoft.com/office/officeart/2005/8/layout/cycle6"/>
    <dgm:cxn modelId="{B33384A6-95F2-4158-B360-8BEC2568834D}" srcId="{C8816806-2C73-45D9-BC8E-D1EF3F6E5265}" destId="{4085F2A0-E417-4DA1-B1B9-DEFC13588C8A}" srcOrd="4" destOrd="0" parTransId="{1C279D2C-B0AA-4E99-8433-D22C7AE49DEB}" sibTransId="{4A338AED-C7F5-4FF6-8E37-B3710C5AD1EE}"/>
    <dgm:cxn modelId="{4A2702C0-7B46-4A86-928A-835C66DA7B79}" srcId="{C8816806-2C73-45D9-BC8E-D1EF3F6E5265}" destId="{8F9A5B70-C6B6-4276-954B-17AE81E2D471}" srcOrd="1" destOrd="0" parTransId="{ED93E959-BFB1-4976-8359-DC99880956B0}" sibTransId="{6B81CC41-66B2-45AD-A216-635541A372C7}"/>
    <dgm:cxn modelId="{43A870BA-0B62-47B6-8A38-05CE72F8B182}" type="presOf" srcId="{267A6E83-B163-4EF3-BE6C-B7A28440C065}" destId="{4076B7B8-69C4-4151-9256-5AADF39368D7}" srcOrd="0" destOrd="0" presId="urn:microsoft.com/office/officeart/2005/8/layout/cycle6"/>
    <dgm:cxn modelId="{5167C6AD-7C7B-4971-A50D-4DE12417B327}" type="presOf" srcId="{FA9E5869-C56C-4115-BD01-18FC66B26148}" destId="{A6F1EA8C-2667-4066-85A4-E31B5C5B18E4}" srcOrd="0" destOrd="0" presId="urn:microsoft.com/office/officeart/2005/8/layout/cycle6"/>
    <dgm:cxn modelId="{A6E80C35-74DD-46DB-8969-178487973619}" srcId="{C8816806-2C73-45D9-BC8E-D1EF3F6E5265}" destId="{2FC67B16-ABF2-4AA3-B18D-57259DF5361A}" srcOrd="2" destOrd="0" parTransId="{9172AF67-8E02-44AC-BC59-3F20111E5B84}" sibTransId="{5D360365-278E-437C-AB38-4521F7C58A9E}"/>
    <dgm:cxn modelId="{C4799268-A3BE-45BE-97B5-D04CA8E676F8}" type="presOf" srcId="{3DA513F2-CB3A-437A-94D6-0EB749940986}" destId="{4C0C45D2-F625-40F7-89F4-C52102C2E196}" srcOrd="0" destOrd="0" presId="urn:microsoft.com/office/officeart/2005/8/layout/cycle6"/>
    <dgm:cxn modelId="{CA413DA4-68EF-4A4F-A297-89967CD67816}" type="presOf" srcId="{6B81CC41-66B2-45AD-A216-635541A372C7}" destId="{E8DAF5A9-3053-4BC8-AC68-DBFC24938D42}" srcOrd="0" destOrd="0" presId="urn:microsoft.com/office/officeart/2005/8/layout/cycle6"/>
    <dgm:cxn modelId="{77C974BE-7B66-4BF2-B099-2F4258554DA6}" srcId="{C8816806-2C73-45D9-BC8E-D1EF3F6E5265}" destId="{3DA513F2-CB3A-437A-94D6-0EB749940986}" srcOrd="3" destOrd="0" parTransId="{3DBA8255-61E3-446E-BE3D-BF463075E329}" sibTransId="{CE9AA15E-A8D5-4300-B457-F793374FACB2}"/>
    <dgm:cxn modelId="{F955C83A-D923-4CF3-8118-60662CA025B9}" type="presOf" srcId="{2FC67B16-ABF2-4AA3-B18D-57259DF5361A}" destId="{A54A6EA2-2525-4B7F-8888-8A923C8548D0}" srcOrd="0" destOrd="0" presId="urn:microsoft.com/office/officeart/2005/8/layout/cycle6"/>
    <dgm:cxn modelId="{E40A3C83-DD1A-4A6E-BA4D-E620F12CFE4D}" type="presOf" srcId="{5D360365-278E-437C-AB38-4521F7C58A9E}" destId="{EDDF784C-5817-4AB1-AC41-49B2E472C766}" srcOrd="0" destOrd="0" presId="urn:microsoft.com/office/officeart/2005/8/layout/cycle6"/>
    <dgm:cxn modelId="{D55254CD-9A3E-42E3-8BB4-2D3BB4938803}" type="presOf" srcId="{C8816806-2C73-45D9-BC8E-D1EF3F6E5265}" destId="{F1B02733-B3A3-445D-A64E-84D4A32AB90F}" srcOrd="0" destOrd="0" presId="urn:microsoft.com/office/officeart/2005/8/layout/cycle6"/>
    <dgm:cxn modelId="{17AA42BD-F238-4026-B2AA-5D62B441BBD7}" type="presOf" srcId="{8F9A5B70-C6B6-4276-954B-17AE81E2D471}" destId="{668180F5-8073-40D3-80F1-D7D97BA65D6D}" srcOrd="0" destOrd="0" presId="urn:microsoft.com/office/officeart/2005/8/layout/cycle6"/>
    <dgm:cxn modelId="{E7D261CF-E059-4781-A735-37FEC38AF464}" srcId="{C8816806-2C73-45D9-BC8E-D1EF3F6E5265}" destId="{267A6E83-B163-4EF3-BE6C-B7A28440C065}" srcOrd="0" destOrd="0" parTransId="{B77B2729-2795-40F8-9042-EC961C4F3EAF}" sibTransId="{B1262127-2D9F-48D4-94FB-081335492275}"/>
    <dgm:cxn modelId="{187FCBD6-7B52-41F3-A34B-2CF618D00C4A}" type="presOf" srcId="{B1262127-2D9F-48D4-94FB-081335492275}" destId="{F0FD1847-A75A-4C47-8A72-E8AA090E597E}" srcOrd="0" destOrd="0" presId="urn:microsoft.com/office/officeart/2005/8/layout/cycle6"/>
    <dgm:cxn modelId="{9A330FD2-D6EB-41FB-814C-52B190BCBA02}" type="presParOf" srcId="{F1B02733-B3A3-445D-A64E-84D4A32AB90F}" destId="{4076B7B8-69C4-4151-9256-5AADF39368D7}" srcOrd="0" destOrd="0" presId="urn:microsoft.com/office/officeart/2005/8/layout/cycle6"/>
    <dgm:cxn modelId="{A5F8E0D9-E042-40A9-82E8-7EF53DFBABEF}" type="presParOf" srcId="{F1B02733-B3A3-445D-A64E-84D4A32AB90F}" destId="{2C4539A2-0E37-4E97-859F-0AA9E80200C3}" srcOrd="1" destOrd="0" presId="urn:microsoft.com/office/officeart/2005/8/layout/cycle6"/>
    <dgm:cxn modelId="{399BA176-B9A8-4BD8-863A-811F0964279E}" type="presParOf" srcId="{F1B02733-B3A3-445D-A64E-84D4A32AB90F}" destId="{F0FD1847-A75A-4C47-8A72-E8AA090E597E}" srcOrd="2" destOrd="0" presId="urn:microsoft.com/office/officeart/2005/8/layout/cycle6"/>
    <dgm:cxn modelId="{16F15360-32A8-4AC4-A913-84E0026FDF6D}" type="presParOf" srcId="{F1B02733-B3A3-445D-A64E-84D4A32AB90F}" destId="{668180F5-8073-40D3-80F1-D7D97BA65D6D}" srcOrd="3" destOrd="0" presId="urn:microsoft.com/office/officeart/2005/8/layout/cycle6"/>
    <dgm:cxn modelId="{674F6D37-2568-44B5-8C94-ADC80B95690D}" type="presParOf" srcId="{F1B02733-B3A3-445D-A64E-84D4A32AB90F}" destId="{285CD5EC-00CA-46BA-A83E-66D87F9DA69F}" srcOrd="4" destOrd="0" presId="urn:microsoft.com/office/officeart/2005/8/layout/cycle6"/>
    <dgm:cxn modelId="{D83377E3-97F9-459D-ABE3-2853F8FCD016}" type="presParOf" srcId="{F1B02733-B3A3-445D-A64E-84D4A32AB90F}" destId="{E8DAF5A9-3053-4BC8-AC68-DBFC24938D42}" srcOrd="5" destOrd="0" presId="urn:microsoft.com/office/officeart/2005/8/layout/cycle6"/>
    <dgm:cxn modelId="{CE9764F5-D528-4ACF-82B4-4F9A661CDF41}" type="presParOf" srcId="{F1B02733-B3A3-445D-A64E-84D4A32AB90F}" destId="{A54A6EA2-2525-4B7F-8888-8A923C8548D0}" srcOrd="6" destOrd="0" presId="urn:microsoft.com/office/officeart/2005/8/layout/cycle6"/>
    <dgm:cxn modelId="{4013E654-FE94-41B0-9F03-1B26CEBC2907}" type="presParOf" srcId="{F1B02733-B3A3-445D-A64E-84D4A32AB90F}" destId="{F26202B5-8716-4429-A9A4-804E6A23D18C}" srcOrd="7" destOrd="0" presId="urn:microsoft.com/office/officeart/2005/8/layout/cycle6"/>
    <dgm:cxn modelId="{241774A6-EC0E-4D05-A0D9-D18A81EFD9B5}" type="presParOf" srcId="{F1B02733-B3A3-445D-A64E-84D4A32AB90F}" destId="{EDDF784C-5817-4AB1-AC41-49B2E472C766}" srcOrd="8" destOrd="0" presId="urn:microsoft.com/office/officeart/2005/8/layout/cycle6"/>
    <dgm:cxn modelId="{E786B756-A2CE-4E75-9863-4CA4885B5FC4}" type="presParOf" srcId="{F1B02733-B3A3-445D-A64E-84D4A32AB90F}" destId="{4C0C45D2-F625-40F7-89F4-C52102C2E196}" srcOrd="9" destOrd="0" presId="urn:microsoft.com/office/officeart/2005/8/layout/cycle6"/>
    <dgm:cxn modelId="{B11087FD-82DA-4DCB-8270-4033C0B1BE94}" type="presParOf" srcId="{F1B02733-B3A3-445D-A64E-84D4A32AB90F}" destId="{B245CFC2-D91D-4123-82E9-AF435630BB4F}" srcOrd="10" destOrd="0" presId="urn:microsoft.com/office/officeart/2005/8/layout/cycle6"/>
    <dgm:cxn modelId="{58EA6810-204C-4A99-A572-54CFE7A51535}" type="presParOf" srcId="{F1B02733-B3A3-445D-A64E-84D4A32AB90F}" destId="{5F1A9171-5F20-4B4B-9E65-FC9B3E9C0624}" srcOrd="11" destOrd="0" presId="urn:microsoft.com/office/officeart/2005/8/layout/cycle6"/>
    <dgm:cxn modelId="{4E25FC20-3846-4D58-B26C-BE10C0981F74}" type="presParOf" srcId="{F1B02733-B3A3-445D-A64E-84D4A32AB90F}" destId="{75CD1BF1-5792-4479-A3FA-C74DD0F70AC0}" srcOrd="12" destOrd="0" presId="urn:microsoft.com/office/officeart/2005/8/layout/cycle6"/>
    <dgm:cxn modelId="{FA12F72A-B9B4-4B77-8A4A-7B455046B84D}" type="presParOf" srcId="{F1B02733-B3A3-445D-A64E-84D4A32AB90F}" destId="{CAC4242D-9805-4754-9A9F-5D1E322111C3}" srcOrd="13" destOrd="0" presId="urn:microsoft.com/office/officeart/2005/8/layout/cycle6"/>
    <dgm:cxn modelId="{F06B6795-FF98-42DE-82C1-8BD511D7D293}" type="presParOf" srcId="{F1B02733-B3A3-445D-A64E-84D4A32AB90F}" destId="{E22C4596-B952-4134-97D0-403388FD9644}" srcOrd="14" destOrd="0" presId="urn:microsoft.com/office/officeart/2005/8/layout/cycle6"/>
    <dgm:cxn modelId="{4102C8C2-8964-4481-8228-F5F742ED5C13}" type="presParOf" srcId="{F1B02733-B3A3-445D-A64E-84D4A32AB90F}" destId="{2E773B21-C39D-446D-ABF8-6AFE0AB58E42}" srcOrd="15" destOrd="0" presId="urn:microsoft.com/office/officeart/2005/8/layout/cycle6"/>
    <dgm:cxn modelId="{C2DE4414-3916-483C-A8F2-E75975DC860F}" type="presParOf" srcId="{F1B02733-B3A3-445D-A64E-84D4A32AB90F}" destId="{54E5CDC0-2B26-4FD0-9644-6B0C04A17C81}" srcOrd="16" destOrd="0" presId="urn:microsoft.com/office/officeart/2005/8/layout/cycle6"/>
    <dgm:cxn modelId="{C4A534CA-0D54-41E5-874C-24F58E45BFEA}" type="presParOf" srcId="{F1B02733-B3A3-445D-A64E-84D4A32AB90F}" destId="{A6F1EA8C-2667-4066-85A4-E31B5C5B18E4}" srcOrd="17"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995697-E372-4213-BDB4-1B84296C108E}" type="doc">
      <dgm:prSet loTypeId="urn:microsoft.com/office/officeart/2009/3/layout/IncreasingArrowsProcess" loCatId="process" qsTypeId="urn:microsoft.com/office/officeart/2005/8/quickstyle/simple1" qsCatId="simple" csTypeId="urn:microsoft.com/office/officeart/2005/8/colors/colorful5" csCatId="colorful" phldr="1"/>
      <dgm:spPr/>
      <dgm:t>
        <a:bodyPr/>
        <a:lstStyle/>
        <a:p>
          <a:endParaRPr lang="en-MY"/>
        </a:p>
      </dgm:t>
    </dgm:pt>
    <dgm:pt modelId="{AF3F7F12-41FB-4B8D-8036-29AA8DC681F7}">
      <dgm:prSet phldrT="[Text]"/>
      <dgm:spPr/>
      <dgm:t>
        <a:bodyPr/>
        <a:lstStyle/>
        <a:p>
          <a:r>
            <a:rPr lang="en-MY" dirty="0"/>
            <a:t>Design</a:t>
          </a:r>
        </a:p>
      </dgm:t>
    </dgm:pt>
    <dgm:pt modelId="{68A3A948-E48B-49B7-8C33-1EB016AFCCCD}" type="parTrans" cxnId="{F3281E4B-55FD-463D-8A85-04A2755FC271}">
      <dgm:prSet/>
      <dgm:spPr/>
      <dgm:t>
        <a:bodyPr/>
        <a:lstStyle/>
        <a:p>
          <a:endParaRPr lang="en-MY"/>
        </a:p>
      </dgm:t>
    </dgm:pt>
    <dgm:pt modelId="{91AAB57E-8D1E-447E-A40B-AAC93195AD61}" type="sibTrans" cxnId="{F3281E4B-55FD-463D-8A85-04A2755FC271}">
      <dgm:prSet/>
      <dgm:spPr/>
      <dgm:t>
        <a:bodyPr/>
        <a:lstStyle/>
        <a:p>
          <a:endParaRPr lang="en-MY"/>
        </a:p>
      </dgm:t>
    </dgm:pt>
    <dgm:pt modelId="{2BB25E34-5AEE-428A-B945-18C1A73BD5D8}">
      <dgm:prSet phldrT="[Text]"/>
      <dgm:spPr/>
      <dgm:t>
        <a:bodyPr/>
        <a:lstStyle/>
        <a:p>
          <a:r>
            <a:rPr lang="en-MY" dirty="0"/>
            <a:t>Certification</a:t>
          </a:r>
        </a:p>
      </dgm:t>
    </dgm:pt>
    <dgm:pt modelId="{50E343BF-F341-4F41-916F-8D45019B0D84}" type="parTrans" cxnId="{B2FA9EB0-1395-4688-95A6-595F6293F6D1}">
      <dgm:prSet/>
      <dgm:spPr/>
      <dgm:t>
        <a:bodyPr/>
        <a:lstStyle/>
        <a:p>
          <a:endParaRPr lang="en-MY"/>
        </a:p>
      </dgm:t>
    </dgm:pt>
    <dgm:pt modelId="{B702C963-FE2D-4069-9FFB-6C1F6DDE4592}" type="sibTrans" cxnId="{B2FA9EB0-1395-4688-95A6-595F6293F6D1}">
      <dgm:prSet/>
      <dgm:spPr/>
      <dgm:t>
        <a:bodyPr/>
        <a:lstStyle/>
        <a:p>
          <a:endParaRPr lang="en-MY"/>
        </a:p>
      </dgm:t>
    </dgm:pt>
    <dgm:pt modelId="{1C714DC7-6705-42F1-8705-2659EC87E882}">
      <dgm:prSet phldrT="[Text]"/>
      <dgm:spPr/>
      <dgm:t>
        <a:bodyPr/>
        <a:lstStyle/>
        <a:p>
          <a:r>
            <a:rPr lang="en-MY" dirty="0"/>
            <a:t>Production</a:t>
          </a:r>
        </a:p>
      </dgm:t>
    </dgm:pt>
    <dgm:pt modelId="{53E40B90-C603-499F-925F-3F444B20D38C}" type="parTrans" cxnId="{C2F8B33F-6335-47C8-9EAC-0EA4378AD335}">
      <dgm:prSet/>
      <dgm:spPr/>
      <dgm:t>
        <a:bodyPr/>
        <a:lstStyle/>
        <a:p>
          <a:endParaRPr lang="en-MY"/>
        </a:p>
      </dgm:t>
    </dgm:pt>
    <dgm:pt modelId="{BBB8E081-F34E-4D56-A993-E78EB385FB52}" type="sibTrans" cxnId="{C2F8B33F-6335-47C8-9EAC-0EA4378AD335}">
      <dgm:prSet/>
      <dgm:spPr/>
      <dgm:t>
        <a:bodyPr/>
        <a:lstStyle/>
        <a:p>
          <a:endParaRPr lang="en-MY"/>
        </a:p>
      </dgm:t>
    </dgm:pt>
    <dgm:pt modelId="{3CC9C797-9A7D-4A7B-9FC2-6AA0A8A27AC8}">
      <dgm:prSet/>
      <dgm:spPr/>
      <dgm:t>
        <a:bodyPr/>
        <a:lstStyle/>
        <a:p>
          <a:r>
            <a:rPr lang="en-MY" dirty="0"/>
            <a:t>Operation</a:t>
          </a:r>
        </a:p>
      </dgm:t>
    </dgm:pt>
    <dgm:pt modelId="{4F264163-6927-423A-9214-2E21304C19E8}" type="parTrans" cxnId="{E17082B4-7C8B-4ED9-B570-AED8EA075BBA}">
      <dgm:prSet/>
      <dgm:spPr/>
      <dgm:t>
        <a:bodyPr/>
        <a:lstStyle/>
        <a:p>
          <a:endParaRPr lang="en-MY"/>
        </a:p>
      </dgm:t>
    </dgm:pt>
    <dgm:pt modelId="{2FF47056-7598-4E89-ACD3-5F9566D4F87E}" type="sibTrans" cxnId="{E17082B4-7C8B-4ED9-B570-AED8EA075BBA}">
      <dgm:prSet/>
      <dgm:spPr/>
      <dgm:t>
        <a:bodyPr/>
        <a:lstStyle/>
        <a:p>
          <a:endParaRPr lang="en-MY"/>
        </a:p>
      </dgm:t>
    </dgm:pt>
    <dgm:pt modelId="{8156A935-3497-4F85-B0C9-97313F73A9BD}">
      <dgm:prSet/>
      <dgm:spPr/>
      <dgm:t>
        <a:bodyPr/>
        <a:lstStyle/>
        <a:p>
          <a:r>
            <a:rPr lang="en-MY" dirty="0"/>
            <a:t>Maintenance</a:t>
          </a:r>
        </a:p>
      </dgm:t>
    </dgm:pt>
    <dgm:pt modelId="{D85A9937-8D07-43E5-AF2D-23C98AF4B6B8}" type="parTrans" cxnId="{789322DE-D9E8-4DF2-A449-C97A667E01F2}">
      <dgm:prSet/>
      <dgm:spPr/>
      <dgm:t>
        <a:bodyPr/>
        <a:lstStyle/>
        <a:p>
          <a:endParaRPr lang="en-MY"/>
        </a:p>
      </dgm:t>
    </dgm:pt>
    <dgm:pt modelId="{A78C9C4F-6C9E-4F89-8380-5D78DBA0D99D}" type="sibTrans" cxnId="{789322DE-D9E8-4DF2-A449-C97A667E01F2}">
      <dgm:prSet/>
      <dgm:spPr/>
      <dgm:t>
        <a:bodyPr/>
        <a:lstStyle/>
        <a:p>
          <a:endParaRPr lang="en-MY"/>
        </a:p>
      </dgm:t>
    </dgm:pt>
    <dgm:pt modelId="{4A53EEFD-9B77-4AEF-BB63-2716402B15FA}" type="pres">
      <dgm:prSet presAssocID="{37995697-E372-4213-BDB4-1B84296C108E}" presName="Name0" presStyleCnt="0">
        <dgm:presLayoutVars>
          <dgm:chMax val="5"/>
          <dgm:chPref val="5"/>
          <dgm:dir/>
          <dgm:animLvl val="lvl"/>
        </dgm:presLayoutVars>
      </dgm:prSet>
      <dgm:spPr/>
      <dgm:t>
        <a:bodyPr/>
        <a:lstStyle/>
        <a:p>
          <a:endParaRPr lang="en-US"/>
        </a:p>
      </dgm:t>
    </dgm:pt>
    <dgm:pt modelId="{B6FE261E-8F3D-4ED0-A324-AF47D118039F}" type="pres">
      <dgm:prSet presAssocID="{AF3F7F12-41FB-4B8D-8036-29AA8DC681F7}" presName="parentText1" presStyleLbl="node1" presStyleIdx="0" presStyleCnt="5">
        <dgm:presLayoutVars>
          <dgm:chMax/>
          <dgm:chPref val="3"/>
          <dgm:bulletEnabled val="1"/>
        </dgm:presLayoutVars>
      </dgm:prSet>
      <dgm:spPr/>
      <dgm:t>
        <a:bodyPr/>
        <a:lstStyle/>
        <a:p>
          <a:endParaRPr lang="en-US"/>
        </a:p>
      </dgm:t>
    </dgm:pt>
    <dgm:pt modelId="{9850081B-4117-454B-B184-AB7151B7C05C}" type="pres">
      <dgm:prSet presAssocID="{2BB25E34-5AEE-428A-B945-18C1A73BD5D8}" presName="parentText2" presStyleLbl="node1" presStyleIdx="1" presStyleCnt="5">
        <dgm:presLayoutVars>
          <dgm:chMax/>
          <dgm:chPref val="3"/>
          <dgm:bulletEnabled val="1"/>
        </dgm:presLayoutVars>
      </dgm:prSet>
      <dgm:spPr/>
      <dgm:t>
        <a:bodyPr/>
        <a:lstStyle/>
        <a:p>
          <a:endParaRPr lang="en-US"/>
        </a:p>
      </dgm:t>
    </dgm:pt>
    <dgm:pt modelId="{8A4124BC-69A8-4AC3-A917-EFE4BA3D9DEE}" type="pres">
      <dgm:prSet presAssocID="{1C714DC7-6705-42F1-8705-2659EC87E882}" presName="parentText3" presStyleLbl="node1" presStyleIdx="2" presStyleCnt="5">
        <dgm:presLayoutVars>
          <dgm:chMax/>
          <dgm:chPref val="3"/>
          <dgm:bulletEnabled val="1"/>
        </dgm:presLayoutVars>
      </dgm:prSet>
      <dgm:spPr/>
      <dgm:t>
        <a:bodyPr/>
        <a:lstStyle/>
        <a:p>
          <a:endParaRPr lang="en-US"/>
        </a:p>
      </dgm:t>
    </dgm:pt>
    <dgm:pt modelId="{21D75FF5-5A17-4D26-BDDE-9AB5771B5B2C}" type="pres">
      <dgm:prSet presAssocID="{3CC9C797-9A7D-4A7B-9FC2-6AA0A8A27AC8}" presName="parentText4" presStyleLbl="node1" presStyleIdx="3" presStyleCnt="5">
        <dgm:presLayoutVars>
          <dgm:chMax/>
          <dgm:chPref val="3"/>
          <dgm:bulletEnabled val="1"/>
        </dgm:presLayoutVars>
      </dgm:prSet>
      <dgm:spPr/>
      <dgm:t>
        <a:bodyPr/>
        <a:lstStyle/>
        <a:p>
          <a:endParaRPr lang="en-US"/>
        </a:p>
      </dgm:t>
    </dgm:pt>
    <dgm:pt modelId="{595E4F03-4975-4F9D-B22D-0B291ECFE7A1}" type="pres">
      <dgm:prSet presAssocID="{8156A935-3497-4F85-B0C9-97313F73A9BD}" presName="parentText5" presStyleLbl="node1" presStyleIdx="4" presStyleCnt="5">
        <dgm:presLayoutVars>
          <dgm:chMax/>
          <dgm:chPref val="3"/>
          <dgm:bulletEnabled val="1"/>
        </dgm:presLayoutVars>
      </dgm:prSet>
      <dgm:spPr/>
      <dgm:t>
        <a:bodyPr/>
        <a:lstStyle/>
        <a:p>
          <a:endParaRPr lang="en-US"/>
        </a:p>
      </dgm:t>
    </dgm:pt>
  </dgm:ptLst>
  <dgm:cxnLst>
    <dgm:cxn modelId="{B2FA9EB0-1395-4688-95A6-595F6293F6D1}" srcId="{37995697-E372-4213-BDB4-1B84296C108E}" destId="{2BB25E34-5AEE-428A-B945-18C1A73BD5D8}" srcOrd="1" destOrd="0" parTransId="{50E343BF-F341-4F41-916F-8D45019B0D84}" sibTransId="{B702C963-FE2D-4069-9FFB-6C1F6DDE4592}"/>
    <dgm:cxn modelId="{AB111D49-60CA-46D1-B300-B902EBAB1C77}" type="presOf" srcId="{1C714DC7-6705-42F1-8705-2659EC87E882}" destId="{8A4124BC-69A8-4AC3-A917-EFE4BA3D9DEE}" srcOrd="0" destOrd="0" presId="urn:microsoft.com/office/officeart/2009/3/layout/IncreasingArrowsProcess"/>
    <dgm:cxn modelId="{F9AA7F33-08AC-4EEC-A9D6-88B3B351635C}" type="presOf" srcId="{37995697-E372-4213-BDB4-1B84296C108E}" destId="{4A53EEFD-9B77-4AEF-BB63-2716402B15FA}" srcOrd="0" destOrd="0" presId="urn:microsoft.com/office/officeart/2009/3/layout/IncreasingArrowsProcess"/>
    <dgm:cxn modelId="{DBBBE91F-F40B-443B-99E2-144507E6CE97}" type="presOf" srcId="{2BB25E34-5AEE-428A-B945-18C1A73BD5D8}" destId="{9850081B-4117-454B-B184-AB7151B7C05C}" srcOrd="0" destOrd="0" presId="urn:microsoft.com/office/officeart/2009/3/layout/IncreasingArrowsProcess"/>
    <dgm:cxn modelId="{A502A36F-C04B-4987-8E7C-E09A986BBBA0}" type="presOf" srcId="{AF3F7F12-41FB-4B8D-8036-29AA8DC681F7}" destId="{B6FE261E-8F3D-4ED0-A324-AF47D118039F}" srcOrd="0" destOrd="0" presId="urn:microsoft.com/office/officeart/2009/3/layout/IncreasingArrowsProcess"/>
    <dgm:cxn modelId="{789322DE-D9E8-4DF2-A449-C97A667E01F2}" srcId="{37995697-E372-4213-BDB4-1B84296C108E}" destId="{8156A935-3497-4F85-B0C9-97313F73A9BD}" srcOrd="4" destOrd="0" parTransId="{D85A9937-8D07-43E5-AF2D-23C98AF4B6B8}" sibTransId="{A78C9C4F-6C9E-4F89-8380-5D78DBA0D99D}"/>
    <dgm:cxn modelId="{F3281E4B-55FD-463D-8A85-04A2755FC271}" srcId="{37995697-E372-4213-BDB4-1B84296C108E}" destId="{AF3F7F12-41FB-4B8D-8036-29AA8DC681F7}" srcOrd="0" destOrd="0" parTransId="{68A3A948-E48B-49B7-8C33-1EB016AFCCCD}" sibTransId="{91AAB57E-8D1E-447E-A40B-AAC93195AD61}"/>
    <dgm:cxn modelId="{E17082B4-7C8B-4ED9-B570-AED8EA075BBA}" srcId="{37995697-E372-4213-BDB4-1B84296C108E}" destId="{3CC9C797-9A7D-4A7B-9FC2-6AA0A8A27AC8}" srcOrd="3" destOrd="0" parTransId="{4F264163-6927-423A-9214-2E21304C19E8}" sibTransId="{2FF47056-7598-4E89-ACD3-5F9566D4F87E}"/>
    <dgm:cxn modelId="{DD055EEB-F8B9-4875-8B11-17C63B82A14B}" type="presOf" srcId="{3CC9C797-9A7D-4A7B-9FC2-6AA0A8A27AC8}" destId="{21D75FF5-5A17-4D26-BDDE-9AB5771B5B2C}" srcOrd="0" destOrd="0" presId="urn:microsoft.com/office/officeart/2009/3/layout/IncreasingArrowsProcess"/>
    <dgm:cxn modelId="{AFB71694-99B1-4F16-8FEF-42A99365A17F}" type="presOf" srcId="{8156A935-3497-4F85-B0C9-97313F73A9BD}" destId="{595E4F03-4975-4F9D-B22D-0B291ECFE7A1}" srcOrd="0" destOrd="0" presId="urn:microsoft.com/office/officeart/2009/3/layout/IncreasingArrowsProcess"/>
    <dgm:cxn modelId="{C2F8B33F-6335-47C8-9EAC-0EA4378AD335}" srcId="{37995697-E372-4213-BDB4-1B84296C108E}" destId="{1C714DC7-6705-42F1-8705-2659EC87E882}" srcOrd="2" destOrd="0" parTransId="{53E40B90-C603-499F-925F-3F444B20D38C}" sibTransId="{BBB8E081-F34E-4D56-A993-E78EB385FB52}"/>
    <dgm:cxn modelId="{6CDB24A8-B296-4AAB-B3A8-AA0503B4B10E}" type="presParOf" srcId="{4A53EEFD-9B77-4AEF-BB63-2716402B15FA}" destId="{B6FE261E-8F3D-4ED0-A324-AF47D118039F}" srcOrd="0" destOrd="0" presId="urn:microsoft.com/office/officeart/2009/3/layout/IncreasingArrowsProcess"/>
    <dgm:cxn modelId="{E1DDF066-26E1-4B64-816E-D642392BC273}" type="presParOf" srcId="{4A53EEFD-9B77-4AEF-BB63-2716402B15FA}" destId="{9850081B-4117-454B-B184-AB7151B7C05C}" srcOrd="1" destOrd="0" presId="urn:microsoft.com/office/officeart/2009/3/layout/IncreasingArrowsProcess"/>
    <dgm:cxn modelId="{67972CD5-FB2D-4960-9330-87BC39330DE5}" type="presParOf" srcId="{4A53EEFD-9B77-4AEF-BB63-2716402B15FA}" destId="{8A4124BC-69A8-4AC3-A917-EFE4BA3D9DEE}" srcOrd="2" destOrd="0" presId="urn:microsoft.com/office/officeart/2009/3/layout/IncreasingArrowsProcess"/>
    <dgm:cxn modelId="{3CE43292-2B62-4DD2-B963-C61ABD305884}" type="presParOf" srcId="{4A53EEFD-9B77-4AEF-BB63-2716402B15FA}" destId="{21D75FF5-5A17-4D26-BDDE-9AB5771B5B2C}" srcOrd="3" destOrd="0" presId="urn:microsoft.com/office/officeart/2009/3/layout/IncreasingArrowsProcess"/>
    <dgm:cxn modelId="{701249D3-30EB-454D-B8F2-A7612E5417A4}" type="presParOf" srcId="{4A53EEFD-9B77-4AEF-BB63-2716402B15FA}" destId="{595E4F03-4975-4F9D-B22D-0B291ECFE7A1}" srcOrd="4"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4B90648-F8DF-43BE-B162-D23B84457880}" type="doc">
      <dgm:prSet loTypeId="urn:microsoft.com/office/officeart/2005/8/layout/pyramid2" loCatId="pyramid" qsTypeId="urn:microsoft.com/office/officeart/2005/8/quickstyle/simple1" qsCatId="simple" csTypeId="urn:microsoft.com/office/officeart/2005/8/colors/accent1_2" csCatId="accent1" phldr="1"/>
      <dgm:spPr/>
    </dgm:pt>
    <dgm:pt modelId="{824EF860-5F37-41D3-8523-4DD8C851943D}">
      <dgm:prSet phldrT="[Text]"/>
      <dgm:spPr/>
      <dgm:t>
        <a:bodyPr/>
        <a:lstStyle/>
        <a:p>
          <a:r>
            <a:rPr lang="en-MY" dirty="0"/>
            <a:t>ICAO (SARPs)</a:t>
          </a:r>
        </a:p>
      </dgm:t>
    </dgm:pt>
    <dgm:pt modelId="{F7CC4564-764A-4588-B76E-BD19E3EBCF35}" type="parTrans" cxnId="{87FA6A83-1D28-4351-AE79-1F0BE4A07A0A}">
      <dgm:prSet/>
      <dgm:spPr/>
      <dgm:t>
        <a:bodyPr/>
        <a:lstStyle/>
        <a:p>
          <a:endParaRPr lang="en-MY"/>
        </a:p>
      </dgm:t>
    </dgm:pt>
    <dgm:pt modelId="{445E2A8E-9D18-4D77-B07D-0426B97FB5FA}" type="sibTrans" cxnId="{87FA6A83-1D28-4351-AE79-1F0BE4A07A0A}">
      <dgm:prSet/>
      <dgm:spPr/>
      <dgm:t>
        <a:bodyPr/>
        <a:lstStyle/>
        <a:p>
          <a:endParaRPr lang="en-MY"/>
        </a:p>
      </dgm:t>
    </dgm:pt>
    <dgm:pt modelId="{95B678D3-C25F-45B9-9462-62C4E62C7C4C}">
      <dgm:prSet phldrT="[Text]"/>
      <dgm:spPr/>
      <dgm:t>
        <a:bodyPr/>
        <a:lstStyle/>
        <a:p>
          <a:r>
            <a:rPr lang="en-MY" dirty="0"/>
            <a:t>Civil Aviation Act</a:t>
          </a:r>
        </a:p>
      </dgm:t>
    </dgm:pt>
    <dgm:pt modelId="{EED3DB97-1E6E-42DA-944E-FD7C134FC90D}" type="parTrans" cxnId="{8276B4DB-B5AF-41CE-AAFF-2EC0E51CE61D}">
      <dgm:prSet/>
      <dgm:spPr/>
      <dgm:t>
        <a:bodyPr/>
        <a:lstStyle/>
        <a:p>
          <a:endParaRPr lang="en-MY"/>
        </a:p>
      </dgm:t>
    </dgm:pt>
    <dgm:pt modelId="{7A16A59F-13A7-473C-A746-3859D9332C34}" type="sibTrans" cxnId="{8276B4DB-B5AF-41CE-AAFF-2EC0E51CE61D}">
      <dgm:prSet/>
      <dgm:spPr/>
      <dgm:t>
        <a:bodyPr/>
        <a:lstStyle/>
        <a:p>
          <a:endParaRPr lang="en-MY"/>
        </a:p>
      </dgm:t>
    </dgm:pt>
    <dgm:pt modelId="{598B27B2-CCAE-45D7-B0B9-5411D9084887}">
      <dgm:prSet phldrT="[Text]"/>
      <dgm:spPr/>
      <dgm:t>
        <a:bodyPr/>
        <a:lstStyle/>
        <a:p>
          <a:r>
            <a:rPr lang="en-MY" dirty="0"/>
            <a:t>Civil Aviation </a:t>
          </a:r>
          <a:r>
            <a:rPr lang="en-MY" dirty="0" smtClean="0"/>
            <a:t>Regulations</a:t>
          </a:r>
          <a:endParaRPr lang="en-MY" dirty="0"/>
        </a:p>
      </dgm:t>
    </dgm:pt>
    <dgm:pt modelId="{E69AC981-83EC-4163-B4A3-B1C3302B54CE}" type="parTrans" cxnId="{61BCED82-83E8-472F-AA7C-51CDFEE2EDBC}">
      <dgm:prSet/>
      <dgm:spPr/>
      <dgm:t>
        <a:bodyPr/>
        <a:lstStyle/>
        <a:p>
          <a:endParaRPr lang="en-MY"/>
        </a:p>
      </dgm:t>
    </dgm:pt>
    <dgm:pt modelId="{37244828-08C0-446D-8334-A2AFED165761}" type="sibTrans" cxnId="{61BCED82-83E8-472F-AA7C-51CDFEE2EDBC}">
      <dgm:prSet/>
      <dgm:spPr/>
      <dgm:t>
        <a:bodyPr/>
        <a:lstStyle/>
        <a:p>
          <a:endParaRPr lang="en-MY"/>
        </a:p>
      </dgm:t>
    </dgm:pt>
    <dgm:pt modelId="{90FFF36D-80BC-4845-8C58-7AD26C6005A9}" type="pres">
      <dgm:prSet presAssocID="{C4B90648-F8DF-43BE-B162-D23B84457880}" presName="compositeShape" presStyleCnt="0">
        <dgm:presLayoutVars>
          <dgm:dir/>
          <dgm:resizeHandles/>
        </dgm:presLayoutVars>
      </dgm:prSet>
      <dgm:spPr/>
    </dgm:pt>
    <dgm:pt modelId="{6C8E778B-2071-4A95-900A-CD2B87BA1675}" type="pres">
      <dgm:prSet presAssocID="{C4B90648-F8DF-43BE-B162-D23B84457880}" presName="pyramid" presStyleLbl="node1" presStyleIdx="0" presStyleCnt="1" custLinFactNeighborX="-1011" custLinFactNeighborY="-6075"/>
      <dgm:spPr/>
    </dgm:pt>
    <dgm:pt modelId="{65C21ED6-E7C9-44FC-8B32-86125F0EB813}" type="pres">
      <dgm:prSet presAssocID="{C4B90648-F8DF-43BE-B162-D23B84457880}" presName="theList" presStyleCnt="0"/>
      <dgm:spPr/>
    </dgm:pt>
    <dgm:pt modelId="{38C2AA2B-10CC-42D6-87F2-F6B11F536247}" type="pres">
      <dgm:prSet presAssocID="{824EF860-5F37-41D3-8523-4DD8C851943D}" presName="aNode" presStyleLbl="fgAcc1" presStyleIdx="0" presStyleCnt="3">
        <dgm:presLayoutVars>
          <dgm:bulletEnabled val="1"/>
        </dgm:presLayoutVars>
      </dgm:prSet>
      <dgm:spPr/>
      <dgm:t>
        <a:bodyPr/>
        <a:lstStyle/>
        <a:p>
          <a:endParaRPr lang="en-US"/>
        </a:p>
      </dgm:t>
    </dgm:pt>
    <dgm:pt modelId="{534D4260-84CD-46B2-92A5-E4405200B2D3}" type="pres">
      <dgm:prSet presAssocID="{824EF860-5F37-41D3-8523-4DD8C851943D}" presName="aSpace" presStyleCnt="0"/>
      <dgm:spPr/>
    </dgm:pt>
    <dgm:pt modelId="{20664C4B-EAEC-406B-8B26-1CC80A7A19D9}" type="pres">
      <dgm:prSet presAssocID="{95B678D3-C25F-45B9-9462-62C4E62C7C4C}" presName="aNode" presStyleLbl="fgAcc1" presStyleIdx="1" presStyleCnt="3">
        <dgm:presLayoutVars>
          <dgm:bulletEnabled val="1"/>
        </dgm:presLayoutVars>
      </dgm:prSet>
      <dgm:spPr/>
      <dgm:t>
        <a:bodyPr/>
        <a:lstStyle/>
        <a:p>
          <a:endParaRPr lang="en-US"/>
        </a:p>
      </dgm:t>
    </dgm:pt>
    <dgm:pt modelId="{4DBB632C-EA15-40D6-91FD-27E7987B9C25}" type="pres">
      <dgm:prSet presAssocID="{95B678D3-C25F-45B9-9462-62C4E62C7C4C}" presName="aSpace" presStyleCnt="0"/>
      <dgm:spPr/>
    </dgm:pt>
    <dgm:pt modelId="{EBFC7F27-F1CD-467A-9BC5-D592A802B913}" type="pres">
      <dgm:prSet presAssocID="{598B27B2-CCAE-45D7-B0B9-5411D9084887}" presName="aNode" presStyleLbl="fgAcc1" presStyleIdx="2" presStyleCnt="3">
        <dgm:presLayoutVars>
          <dgm:bulletEnabled val="1"/>
        </dgm:presLayoutVars>
      </dgm:prSet>
      <dgm:spPr/>
      <dgm:t>
        <a:bodyPr/>
        <a:lstStyle/>
        <a:p>
          <a:endParaRPr lang="en-US"/>
        </a:p>
      </dgm:t>
    </dgm:pt>
    <dgm:pt modelId="{5A74B4A8-9BF1-419E-80D9-AADEB85266F0}" type="pres">
      <dgm:prSet presAssocID="{598B27B2-CCAE-45D7-B0B9-5411D9084887}" presName="aSpace" presStyleCnt="0"/>
      <dgm:spPr/>
    </dgm:pt>
  </dgm:ptLst>
  <dgm:cxnLst>
    <dgm:cxn modelId="{C3E74477-5426-4BCC-8C4B-CCF12E487728}" type="presOf" srcId="{598B27B2-CCAE-45D7-B0B9-5411D9084887}" destId="{EBFC7F27-F1CD-467A-9BC5-D592A802B913}" srcOrd="0" destOrd="0" presId="urn:microsoft.com/office/officeart/2005/8/layout/pyramid2"/>
    <dgm:cxn modelId="{7967C097-8544-4958-93C7-384312351C81}" type="presOf" srcId="{95B678D3-C25F-45B9-9462-62C4E62C7C4C}" destId="{20664C4B-EAEC-406B-8B26-1CC80A7A19D9}" srcOrd="0" destOrd="0" presId="urn:microsoft.com/office/officeart/2005/8/layout/pyramid2"/>
    <dgm:cxn modelId="{04511464-9203-420C-B1F5-8C0B52902775}" type="presOf" srcId="{C4B90648-F8DF-43BE-B162-D23B84457880}" destId="{90FFF36D-80BC-4845-8C58-7AD26C6005A9}" srcOrd="0" destOrd="0" presId="urn:microsoft.com/office/officeart/2005/8/layout/pyramid2"/>
    <dgm:cxn modelId="{144CE224-708C-419C-A8E2-6304C5622CD5}" type="presOf" srcId="{824EF860-5F37-41D3-8523-4DD8C851943D}" destId="{38C2AA2B-10CC-42D6-87F2-F6B11F536247}" srcOrd="0" destOrd="0" presId="urn:microsoft.com/office/officeart/2005/8/layout/pyramid2"/>
    <dgm:cxn modelId="{61BCED82-83E8-472F-AA7C-51CDFEE2EDBC}" srcId="{C4B90648-F8DF-43BE-B162-D23B84457880}" destId="{598B27B2-CCAE-45D7-B0B9-5411D9084887}" srcOrd="2" destOrd="0" parTransId="{E69AC981-83EC-4163-B4A3-B1C3302B54CE}" sibTransId="{37244828-08C0-446D-8334-A2AFED165761}"/>
    <dgm:cxn modelId="{87FA6A83-1D28-4351-AE79-1F0BE4A07A0A}" srcId="{C4B90648-F8DF-43BE-B162-D23B84457880}" destId="{824EF860-5F37-41D3-8523-4DD8C851943D}" srcOrd="0" destOrd="0" parTransId="{F7CC4564-764A-4588-B76E-BD19E3EBCF35}" sibTransId="{445E2A8E-9D18-4D77-B07D-0426B97FB5FA}"/>
    <dgm:cxn modelId="{8276B4DB-B5AF-41CE-AAFF-2EC0E51CE61D}" srcId="{C4B90648-F8DF-43BE-B162-D23B84457880}" destId="{95B678D3-C25F-45B9-9462-62C4E62C7C4C}" srcOrd="1" destOrd="0" parTransId="{EED3DB97-1E6E-42DA-944E-FD7C134FC90D}" sibTransId="{7A16A59F-13A7-473C-A746-3859D9332C34}"/>
    <dgm:cxn modelId="{D9CF8878-5E46-49ED-92BE-C75E6AD589A2}" type="presParOf" srcId="{90FFF36D-80BC-4845-8C58-7AD26C6005A9}" destId="{6C8E778B-2071-4A95-900A-CD2B87BA1675}" srcOrd="0" destOrd="0" presId="urn:microsoft.com/office/officeart/2005/8/layout/pyramid2"/>
    <dgm:cxn modelId="{C361E978-6A62-4CC4-9B73-9E5D23C79778}" type="presParOf" srcId="{90FFF36D-80BC-4845-8C58-7AD26C6005A9}" destId="{65C21ED6-E7C9-44FC-8B32-86125F0EB813}" srcOrd="1" destOrd="0" presId="urn:microsoft.com/office/officeart/2005/8/layout/pyramid2"/>
    <dgm:cxn modelId="{A1917506-906D-463E-9EBE-91DFD83410F6}" type="presParOf" srcId="{65C21ED6-E7C9-44FC-8B32-86125F0EB813}" destId="{38C2AA2B-10CC-42D6-87F2-F6B11F536247}" srcOrd="0" destOrd="0" presId="urn:microsoft.com/office/officeart/2005/8/layout/pyramid2"/>
    <dgm:cxn modelId="{7058825A-8916-4D26-902B-6ABFF4820B64}" type="presParOf" srcId="{65C21ED6-E7C9-44FC-8B32-86125F0EB813}" destId="{534D4260-84CD-46B2-92A5-E4405200B2D3}" srcOrd="1" destOrd="0" presId="urn:microsoft.com/office/officeart/2005/8/layout/pyramid2"/>
    <dgm:cxn modelId="{CCB9A697-FB10-48D5-8320-737BA809B2A1}" type="presParOf" srcId="{65C21ED6-E7C9-44FC-8B32-86125F0EB813}" destId="{20664C4B-EAEC-406B-8B26-1CC80A7A19D9}" srcOrd="2" destOrd="0" presId="urn:microsoft.com/office/officeart/2005/8/layout/pyramid2"/>
    <dgm:cxn modelId="{7EFD276C-8EDB-487D-A97D-0FF41B9D176C}" type="presParOf" srcId="{65C21ED6-E7C9-44FC-8B32-86125F0EB813}" destId="{4DBB632C-EA15-40D6-91FD-27E7987B9C25}" srcOrd="3" destOrd="0" presId="urn:microsoft.com/office/officeart/2005/8/layout/pyramid2"/>
    <dgm:cxn modelId="{D619E8EB-C112-48F8-9C06-3F665EE91976}" type="presParOf" srcId="{65C21ED6-E7C9-44FC-8B32-86125F0EB813}" destId="{EBFC7F27-F1CD-467A-9BC5-D592A802B913}" srcOrd="4" destOrd="0" presId="urn:microsoft.com/office/officeart/2005/8/layout/pyramid2"/>
    <dgm:cxn modelId="{BDB920FE-D2D4-4D10-9E35-489EAD8BC6BA}" type="presParOf" srcId="{65C21ED6-E7C9-44FC-8B32-86125F0EB813}" destId="{5A74B4A8-9BF1-419E-80D9-AADEB85266F0}"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76B7B8-69C4-4151-9256-5AADF39368D7}">
      <dsp:nvSpPr>
        <dsp:cNvPr id="0" name=""/>
        <dsp:cNvSpPr/>
      </dsp:nvSpPr>
      <dsp:spPr>
        <a:xfrm>
          <a:off x="4173247" y="2405"/>
          <a:ext cx="1571614" cy="829361"/>
        </a:xfrm>
        <a:prstGeom prst="roundRect">
          <a:avLst/>
        </a:prstGeom>
        <a:solidFill>
          <a:schemeClr val="accent2">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t>ICAO</a:t>
          </a:r>
          <a:endParaRPr lang="en-US" sz="4000" kern="1200" dirty="0"/>
        </a:p>
      </dsp:txBody>
      <dsp:txXfrm>
        <a:off x="4213733" y="42891"/>
        <a:ext cx="1490642" cy="748389"/>
      </dsp:txXfrm>
    </dsp:sp>
    <dsp:sp modelId="{F0FD1847-A75A-4C47-8A72-E8AA090E597E}">
      <dsp:nvSpPr>
        <dsp:cNvPr id="0" name=""/>
        <dsp:cNvSpPr/>
      </dsp:nvSpPr>
      <dsp:spPr>
        <a:xfrm>
          <a:off x="3006738" y="417086"/>
          <a:ext cx="3904631" cy="3904631"/>
        </a:xfrm>
        <a:custGeom>
          <a:avLst/>
          <a:gdLst/>
          <a:ahLst/>
          <a:cxnLst/>
          <a:rect l="0" t="0" r="0" b="0"/>
          <a:pathLst>
            <a:path>
              <a:moveTo>
                <a:pt x="2744580" y="167980"/>
              </a:moveTo>
              <a:arcTo wR="1952315" hR="1952315" stAng="17636506" swAng="1225208"/>
            </a:path>
          </a:pathLst>
        </a:custGeom>
        <a:noFill/>
        <a:ln w="6350" cap="flat" cmpd="sng" algn="in">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68180F5-8073-40D3-80F1-D7D97BA65D6D}">
      <dsp:nvSpPr>
        <dsp:cNvPr id="0" name=""/>
        <dsp:cNvSpPr/>
      </dsp:nvSpPr>
      <dsp:spPr>
        <a:xfrm>
          <a:off x="5662161" y="978563"/>
          <a:ext cx="1975296" cy="829361"/>
        </a:xfrm>
        <a:prstGeom prst="roundRect">
          <a:avLst/>
        </a:prstGeom>
        <a:solidFill>
          <a:schemeClr val="accent3">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t>NAA</a:t>
          </a:r>
          <a:endParaRPr lang="en-US" sz="4000" kern="1200" dirty="0"/>
        </a:p>
      </dsp:txBody>
      <dsp:txXfrm>
        <a:off x="5702647" y="1019049"/>
        <a:ext cx="1894324" cy="748389"/>
      </dsp:txXfrm>
    </dsp:sp>
    <dsp:sp modelId="{E8DAF5A9-3053-4BC8-AC68-DBFC24938D42}">
      <dsp:nvSpPr>
        <dsp:cNvPr id="0" name=""/>
        <dsp:cNvSpPr/>
      </dsp:nvSpPr>
      <dsp:spPr>
        <a:xfrm>
          <a:off x="3006738" y="417086"/>
          <a:ext cx="3904631" cy="3904631"/>
        </a:xfrm>
        <a:custGeom>
          <a:avLst/>
          <a:gdLst/>
          <a:ahLst/>
          <a:cxnLst/>
          <a:rect l="0" t="0" r="0" b="0"/>
          <a:pathLst>
            <a:path>
              <a:moveTo>
                <a:pt x="3825348" y="1401602"/>
              </a:moveTo>
              <a:arcTo wR="1952315" hR="1952315" stAng="20616930" swAng="1966139"/>
            </a:path>
          </a:pathLst>
        </a:custGeom>
        <a:noFill/>
        <a:ln w="6350" cap="flat" cmpd="sng" algn="in">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54A6EA2-2525-4B7F-8888-8A923C8548D0}">
      <dsp:nvSpPr>
        <dsp:cNvPr id="0" name=""/>
        <dsp:cNvSpPr/>
      </dsp:nvSpPr>
      <dsp:spPr>
        <a:xfrm>
          <a:off x="5414347" y="2930879"/>
          <a:ext cx="2470923" cy="829361"/>
        </a:xfrm>
        <a:prstGeom prst="roundRect">
          <a:avLst/>
        </a:prstGeom>
        <a:solidFill>
          <a:schemeClr val="accent4">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MANUFACTURERS</a:t>
          </a:r>
          <a:endParaRPr lang="en-US" sz="2000" kern="1200" dirty="0"/>
        </a:p>
      </dsp:txBody>
      <dsp:txXfrm>
        <a:off x="5454833" y="2971365"/>
        <a:ext cx="2389951" cy="748389"/>
      </dsp:txXfrm>
    </dsp:sp>
    <dsp:sp modelId="{EDDF784C-5817-4AB1-AC41-49B2E472C766}">
      <dsp:nvSpPr>
        <dsp:cNvPr id="0" name=""/>
        <dsp:cNvSpPr/>
      </dsp:nvSpPr>
      <dsp:spPr>
        <a:xfrm>
          <a:off x="3006738" y="417086"/>
          <a:ext cx="3904631" cy="3904631"/>
        </a:xfrm>
        <a:custGeom>
          <a:avLst/>
          <a:gdLst/>
          <a:ahLst/>
          <a:cxnLst/>
          <a:rect l="0" t="0" r="0" b="0"/>
          <a:pathLst>
            <a:path>
              <a:moveTo>
                <a:pt x="3316238" y="3349187"/>
              </a:moveTo>
              <a:arcTo wR="1952315" hR="1952315" stAng="2741025" swAng="1499410"/>
            </a:path>
          </a:pathLst>
        </a:custGeom>
        <a:noFill/>
        <a:ln w="6350" cap="flat" cmpd="sng" algn="in">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C0C45D2-F625-40F7-89F4-C52102C2E196}">
      <dsp:nvSpPr>
        <dsp:cNvPr id="0" name=""/>
        <dsp:cNvSpPr/>
      </dsp:nvSpPr>
      <dsp:spPr>
        <a:xfrm>
          <a:off x="4321084" y="3907036"/>
          <a:ext cx="1275940" cy="829361"/>
        </a:xfrm>
        <a:prstGeom prst="roundRect">
          <a:avLst/>
        </a:prstGeom>
        <a:solidFill>
          <a:schemeClr val="accent5">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AIRLINES</a:t>
          </a:r>
          <a:endParaRPr lang="en-US" sz="1900" kern="1200" dirty="0"/>
        </a:p>
      </dsp:txBody>
      <dsp:txXfrm>
        <a:off x="4361570" y="3947522"/>
        <a:ext cx="1194968" cy="748389"/>
      </dsp:txXfrm>
    </dsp:sp>
    <dsp:sp modelId="{5F1A9171-5F20-4B4B-9E65-FC9B3E9C0624}">
      <dsp:nvSpPr>
        <dsp:cNvPr id="0" name=""/>
        <dsp:cNvSpPr/>
      </dsp:nvSpPr>
      <dsp:spPr>
        <a:xfrm>
          <a:off x="3006738" y="417086"/>
          <a:ext cx="3904631" cy="3904631"/>
        </a:xfrm>
        <a:custGeom>
          <a:avLst/>
          <a:gdLst/>
          <a:ahLst/>
          <a:cxnLst/>
          <a:rect l="0" t="0" r="0" b="0"/>
          <a:pathLst>
            <a:path>
              <a:moveTo>
                <a:pt x="1306208" y="3794619"/>
              </a:moveTo>
              <a:arcTo wR="1952315" hR="1952315" stAng="6559565" swAng="1499410"/>
            </a:path>
          </a:pathLst>
        </a:custGeom>
        <a:noFill/>
        <a:ln w="6350" cap="flat" cmpd="sng" algn="in">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5CD1BF1-5792-4479-A3FA-C74DD0F70AC0}">
      <dsp:nvSpPr>
        <dsp:cNvPr id="0" name=""/>
        <dsp:cNvSpPr/>
      </dsp:nvSpPr>
      <dsp:spPr>
        <a:xfrm>
          <a:off x="2630329" y="2930879"/>
          <a:ext cx="1275940" cy="829361"/>
        </a:xfrm>
        <a:prstGeom prst="roundRect">
          <a:avLst/>
        </a:prstGeom>
        <a:solidFill>
          <a:schemeClr val="accent6">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AIRPORTS</a:t>
          </a:r>
          <a:endParaRPr lang="en-US" sz="1900" kern="1200" dirty="0"/>
        </a:p>
      </dsp:txBody>
      <dsp:txXfrm>
        <a:off x="2670815" y="2971365"/>
        <a:ext cx="1194968" cy="748389"/>
      </dsp:txXfrm>
    </dsp:sp>
    <dsp:sp modelId="{E22C4596-B952-4134-97D0-403388FD9644}">
      <dsp:nvSpPr>
        <dsp:cNvPr id="0" name=""/>
        <dsp:cNvSpPr/>
      </dsp:nvSpPr>
      <dsp:spPr>
        <a:xfrm>
          <a:off x="3006738" y="417086"/>
          <a:ext cx="3904631" cy="3904631"/>
        </a:xfrm>
        <a:custGeom>
          <a:avLst/>
          <a:gdLst/>
          <a:ahLst/>
          <a:cxnLst/>
          <a:rect l="0" t="0" r="0" b="0"/>
          <a:pathLst>
            <a:path>
              <a:moveTo>
                <a:pt x="79282" y="2503028"/>
              </a:moveTo>
              <a:arcTo wR="1952315" hR="1952315" stAng="9816930" swAng="1966139"/>
            </a:path>
          </a:pathLst>
        </a:custGeom>
        <a:noFill/>
        <a:ln w="6350" cap="flat" cmpd="sng" algn="in">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E773B21-C39D-446D-ABF8-6AFE0AB58E42}">
      <dsp:nvSpPr>
        <dsp:cNvPr id="0" name=""/>
        <dsp:cNvSpPr/>
      </dsp:nvSpPr>
      <dsp:spPr>
        <a:xfrm>
          <a:off x="2630329" y="978563"/>
          <a:ext cx="1275940" cy="829361"/>
        </a:xfrm>
        <a:prstGeom prst="roundRect">
          <a:avLst/>
        </a:prstGeom>
        <a:solidFill>
          <a:schemeClr val="accent2">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MRO</a:t>
          </a:r>
          <a:endParaRPr lang="en-US" sz="1900" kern="1200" dirty="0"/>
        </a:p>
      </dsp:txBody>
      <dsp:txXfrm>
        <a:off x="2670815" y="1019049"/>
        <a:ext cx="1194968" cy="748389"/>
      </dsp:txXfrm>
    </dsp:sp>
    <dsp:sp modelId="{A6F1EA8C-2667-4066-85A4-E31B5C5B18E4}">
      <dsp:nvSpPr>
        <dsp:cNvPr id="0" name=""/>
        <dsp:cNvSpPr/>
      </dsp:nvSpPr>
      <dsp:spPr>
        <a:xfrm>
          <a:off x="3006738" y="417086"/>
          <a:ext cx="3904631" cy="3904631"/>
        </a:xfrm>
        <a:custGeom>
          <a:avLst/>
          <a:gdLst/>
          <a:ahLst/>
          <a:cxnLst/>
          <a:rect l="0" t="0" r="0" b="0"/>
          <a:pathLst>
            <a:path>
              <a:moveTo>
                <a:pt x="587279" y="556531"/>
              </a:moveTo>
              <a:arcTo wR="1952315" hR="1952315" stAng="13538286" swAng="1225208"/>
            </a:path>
          </a:pathLst>
        </a:custGeom>
        <a:noFill/>
        <a:ln w="6350" cap="flat" cmpd="sng" algn="in">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FE261E-8F3D-4ED0-A324-AF47D118039F}">
      <dsp:nvSpPr>
        <dsp:cNvPr id="0" name=""/>
        <dsp:cNvSpPr/>
      </dsp:nvSpPr>
      <dsp:spPr>
        <a:xfrm>
          <a:off x="0" y="544374"/>
          <a:ext cx="8929688" cy="1298703"/>
        </a:xfrm>
        <a:prstGeom prst="rightArrow">
          <a:avLst>
            <a:gd name="adj1" fmla="val 50000"/>
            <a:gd name="adj2" fmla="val 50000"/>
          </a:avLst>
        </a:prstGeom>
        <a:solidFill>
          <a:schemeClr val="accent5">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254000" bIns="206169" numCol="1" spcCol="1270" anchor="ctr" anchorCtr="0">
          <a:noAutofit/>
        </a:bodyPr>
        <a:lstStyle/>
        <a:p>
          <a:pPr lvl="0" algn="l" defTabSz="1022350">
            <a:lnSpc>
              <a:spcPct val="90000"/>
            </a:lnSpc>
            <a:spcBef>
              <a:spcPct val="0"/>
            </a:spcBef>
            <a:spcAft>
              <a:spcPct val="35000"/>
            </a:spcAft>
          </a:pPr>
          <a:r>
            <a:rPr lang="en-MY" sz="2300" kern="1200" dirty="0"/>
            <a:t>Design</a:t>
          </a:r>
        </a:p>
      </dsp:txBody>
      <dsp:txXfrm>
        <a:off x="0" y="869050"/>
        <a:ext cx="8605012" cy="649351"/>
      </dsp:txXfrm>
    </dsp:sp>
    <dsp:sp modelId="{9850081B-4117-454B-B184-AB7151B7C05C}">
      <dsp:nvSpPr>
        <dsp:cNvPr id="0" name=""/>
        <dsp:cNvSpPr/>
      </dsp:nvSpPr>
      <dsp:spPr>
        <a:xfrm>
          <a:off x="1650206" y="977477"/>
          <a:ext cx="7279481" cy="1298703"/>
        </a:xfrm>
        <a:prstGeom prst="rightArrow">
          <a:avLst>
            <a:gd name="adj1" fmla="val 50000"/>
            <a:gd name="adj2" fmla="val 50000"/>
          </a:avLst>
        </a:prstGeom>
        <a:solidFill>
          <a:schemeClr val="accent5">
            <a:hueOff val="2208089"/>
            <a:satOff val="7189"/>
            <a:lumOff val="250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254000" bIns="206169" numCol="1" spcCol="1270" anchor="ctr" anchorCtr="0">
          <a:noAutofit/>
        </a:bodyPr>
        <a:lstStyle/>
        <a:p>
          <a:pPr lvl="0" algn="l" defTabSz="1022350">
            <a:lnSpc>
              <a:spcPct val="90000"/>
            </a:lnSpc>
            <a:spcBef>
              <a:spcPct val="0"/>
            </a:spcBef>
            <a:spcAft>
              <a:spcPct val="35000"/>
            </a:spcAft>
          </a:pPr>
          <a:r>
            <a:rPr lang="en-MY" sz="2300" kern="1200" dirty="0"/>
            <a:t>Certification</a:t>
          </a:r>
        </a:p>
      </dsp:txBody>
      <dsp:txXfrm>
        <a:off x="1650206" y="1302153"/>
        <a:ext cx="6954805" cy="649351"/>
      </dsp:txXfrm>
    </dsp:sp>
    <dsp:sp modelId="{8A4124BC-69A8-4AC3-A917-EFE4BA3D9DEE}">
      <dsp:nvSpPr>
        <dsp:cNvPr id="0" name=""/>
        <dsp:cNvSpPr/>
      </dsp:nvSpPr>
      <dsp:spPr>
        <a:xfrm>
          <a:off x="3300412" y="1410581"/>
          <a:ext cx="5629275" cy="1298703"/>
        </a:xfrm>
        <a:prstGeom prst="rightArrow">
          <a:avLst>
            <a:gd name="adj1" fmla="val 50000"/>
            <a:gd name="adj2" fmla="val 50000"/>
          </a:avLst>
        </a:prstGeom>
        <a:solidFill>
          <a:schemeClr val="accent5">
            <a:hueOff val="4416178"/>
            <a:satOff val="14379"/>
            <a:lumOff val="500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254000" bIns="206169" numCol="1" spcCol="1270" anchor="ctr" anchorCtr="0">
          <a:noAutofit/>
        </a:bodyPr>
        <a:lstStyle/>
        <a:p>
          <a:pPr lvl="0" algn="l" defTabSz="1022350">
            <a:lnSpc>
              <a:spcPct val="90000"/>
            </a:lnSpc>
            <a:spcBef>
              <a:spcPct val="0"/>
            </a:spcBef>
            <a:spcAft>
              <a:spcPct val="35000"/>
            </a:spcAft>
          </a:pPr>
          <a:r>
            <a:rPr lang="en-MY" sz="2300" kern="1200" dirty="0"/>
            <a:t>Production</a:t>
          </a:r>
        </a:p>
      </dsp:txBody>
      <dsp:txXfrm>
        <a:off x="3300412" y="1735257"/>
        <a:ext cx="5304599" cy="649351"/>
      </dsp:txXfrm>
    </dsp:sp>
    <dsp:sp modelId="{21D75FF5-5A17-4D26-BDDE-9AB5771B5B2C}">
      <dsp:nvSpPr>
        <dsp:cNvPr id="0" name=""/>
        <dsp:cNvSpPr/>
      </dsp:nvSpPr>
      <dsp:spPr>
        <a:xfrm>
          <a:off x="4951511" y="1843381"/>
          <a:ext cx="3978176" cy="1298703"/>
        </a:xfrm>
        <a:prstGeom prst="rightArrow">
          <a:avLst>
            <a:gd name="adj1" fmla="val 50000"/>
            <a:gd name="adj2" fmla="val 50000"/>
          </a:avLst>
        </a:prstGeom>
        <a:solidFill>
          <a:schemeClr val="accent5">
            <a:hueOff val="6624266"/>
            <a:satOff val="21568"/>
            <a:lumOff val="750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254000" bIns="206169" numCol="1" spcCol="1270" anchor="ctr" anchorCtr="0">
          <a:noAutofit/>
        </a:bodyPr>
        <a:lstStyle/>
        <a:p>
          <a:pPr lvl="0" algn="l" defTabSz="1022350">
            <a:lnSpc>
              <a:spcPct val="90000"/>
            </a:lnSpc>
            <a:spcBef>
              <a:spcPct val="0"/>
            </a:spcBef>
            <a:spcAft>
              <a:spcPct val="35000"/>
            </a:spcAft>
          </a:pPr>
          <a:r>
            <a:rPr lang="en-MY" sz="2300" kern="1200" dirty="0"/>
            <a:t>Operation</a:t>
          </a:r>
        </a:p>
      </dsp:txBody>
      <dsp:txXfrm>
        <a:off x="4951511" y="2168057"/>
        <a:ext cx="3653500" cy="649351"/>
      </dsp:txXfrm>
    </dsp:sp>
    <dsp:sp modelId="{595E4F03-4975-4F9D-B22D-0B291ECFE7A1}">
      <dsp:nvSpPr>
        <dsp:cNvPr id="0" name=""/>
        <dsp:cNvSpPr/>
      </dsp:nvSpPr>
      <dsp:spPr>
        <a:xfrm>
          <a:off x="6601718" y="2276484"/>
          <a:ext cx="2327969" cy="1298703"/>
        </a:xfrm>
        <a:prstGeom prst="rightArrow">
          <a:avLst>
            <a:gd name="adj1" fmla="val 50000"/>
            <a:gd name="adj2" fmla="val 50000"/>
          </a:avLst>
        </a:prstGeom>
        <a:solidFill>
          <a:schemeClr val="accent5">
            <a:hueOff val="8832355"/>
            <a:satOff val="28758"/>
            <a:lumOff val="1000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254000" bIns="206169" numCol="1" spcCol="1270" anchor="ctr" anchorCtr="0">
          <a:noAutofit/>
        </a:bodyPr>
        <a:lstStyle/>
        <a:p>
          <a:pPr lvl="0" algn="l" defTabSz="1022350">
            <a:lnSpc>
              <a:spcPct val="90000"/>
            </a:lnSpc>
            <a:spcBef>
              <a:spcPct val="0"/>
            </a:spcBef>
            <a:spcAft>
              <a:spcPct val="35000"/>
            </a:spcAft>
          </a:pPr>
          <a:r>
            <a:rPr lang="en-MY" sz="2300" kern="1200" dirty="0"/>
            <a:t>Maintenance</a:t>
          </a:r>
        </a:p>
      </dsp:txBody>
      <dsp:txXfrm>
        <a:off x="6601718" y="2601160"/>
        <a:ext cx="2003293" cy="6493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C8A2D6F-9DC2-4C37-BFE0-A71655D60415}" type="datetimeFigureOut">
              <a:rPr lang="en-US" smtClean="0"/>
              <a:t>12/18/2018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7E91CBD-303E-4ADD-AE9B-1FB607AD01B7}" type="slidenum">
              <a:rPr lang="en-US" smtClean="0"/>
              <a:t>‹#›</a:t>
            </a:fld>
            <a:endParaRPr lang="en-US"/>
          </a:p>
        </p:txBody>
      </p:sp>
    </p:spTree>
    <p:extLst>
      <p:ext uri="{BB962C8B-B14F-4D97-AF65-F5344CB8AC3E}">
        <p14:creationId xmlns:p14="http://schemas.microsoft.com/office/powerpoint/2010/main" val="82299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5E5904-DDFB-49B0-A7A6-556B08DFE058}" type="datetimeFigureOut">
              <a:rPr lang="en-US" smtClean="0"/>
              <a:t>12/18/2018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A0E94F-2129-4CC3-A80E-51EBEF8331C8}" type="slidenum">
              <a:rPr lang="en-US" smtClean="0"/>
              <a:t>‹#›</a:t>
            </a:fld>
            <a:endParaRPr lang="en-US"/>
          </a:p>
        </p:txBody>
      </p:sp>
    </p:spTree>
    <p:extLst>
      <p:ext uri="{BB962C8B-B14F-4D97-AF65-F5344CB8AC3E}">
        <p14:creationId xmlns:p14="http://schemas.microsoft.com/office/powerpoint/2010/main" val="2088680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A0E94F-2129-4CC3-A80E-51EBEF8331C8}" type="slidenum">
              <a:rPr lang="en-US" smtClean="0"/>
              <a:t>1</a:t>
            </a:fld>
            <a:endParaRPr lang="en-US"/>
          </a:p>
        </p:txBody>
      </p:sp>
    </p:spTree>
    <p:extLst>
      <p:ext uri="{BB962C8B-B14F-4D97-AF65-F5344CB8AC3E}">
        <p14:creationId xmlns:p14="http://schemas.microsoft.com/office/powerpoint/2010/main" val="973122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1B5864A0-F253-4B5A-87DB-053949E3DDA8}" type="datetimeFigureOut">
              <a:rPr lang="en-MY" smtClean="0"/>
              <a:t>18/12/2018</a:t>
            </a:fld>
            <a:endParaRPr lang="en-MY"/>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MY"/>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3A70026F-92E2-4B9D-9366-2DAF0AA75C5D}" type="slidenum">
              <a:rPr lang="en-MY" smtClean="0"/>
              <a:t>‹#›</a:t>
            </a:fld>
            <a:endParaRPr lang="en-MY"/>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52199149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5864A0-F253-4B5A-87DB-053949E3DDA8}" type="datetimeFigureOut">
              <a:rPr lang="en-MY" smtClean="0"/>
              <a:t>18/12/2018</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3A70026F-92E2-4B9D-9366-2DAF0AA75C5D}" type="slidenum">
              <a:rPr lang="en-MY" smtClean="0"/>
              <a:t>‹#›</a:t>
            </a:fld>
            <a:endParaRPr lang="en-MY"/>
          </a:p>
        </p:txBody>
      </p:sp>
    </p:spTree>
    <p:extLst>
      <p:ext uri="{BB962C8B-B14F-4D97-AF65-F5344CB8AC3E}">
        <p14:creationId xmlns:p14="http://schemas.microsoft.com/office/powerpoint/2010/main" val="666982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5864A0-F253-4B5A-87DB-053949E3DDA8}" type="datetimeFigureOut">
              <a:rPr lang="en-MY" smtClean="0"/>
              <a:t>18/12/2018</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3A70026F-92E2-4B9D-9366-2DAF0AA75C5D}" type="slidenum">
              <a:rPr lang="en-MY" smtClean="0"/>
              <a:t>‹#›</a:t>
            </a:fld>
            <a:endParaRPr lang="en-MY"/>
          </a:p>
        </p:txBody>
      </p:sp>
    </p:spTree>
    <p:extLst>
      <p:ext uri="{BB962C8B-B14F-4D97-AF65-F5344CB8AC3E}">
        <p14:creationId xmlns:p14="http://schemas.microsoft.com/office/powerpoint/2010/main" val="425733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5864A0-F253-4B5A-87DB-053949E3DDA8}" type="datetimeFigureOut">
              <a:rPr lang="en-MY" smtClean="0"/>
              <a:t>18/12/2018</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3A70026F-92E2-4B9D-9366-2DAF0AA75C5D}" type="slidenum">
              <a:rPr lang="en-MY" smtClean="0"/>
              <a:t>‹#›</a:t>
            </a:fld>
            <a:endParaRPr lang="en-MY"/>
          </a:p>
        </p:txBody>
      </p:sp>
    </p:spTree>
    <p:extLst>
      <p:ext uri="{BB962C8B-B14F-4D97-AF65-F5344CB8AC3E}">
        <p14:creationId xmlns:p14="http://schemas.microsoft.com/office/powerpoint/2010/main" val="905389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1B5864A0-F253-4B5A-87DB-053949E3DDA8}" type="datetimeFigureOut">
              <a:rPr lang="en-MY" smtClean="0"/>
              <a:t>18/12/2018</a:t>
            </a:fld>
            <a:endParaRPr lang="en-MY"/>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MY"/>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3A70026F-92E2-4B9D-9366-2DAF0AA75C5D}" type="slidenum">
              <a:rPr lang="en-MY" smtClean="0"/>
              <a:t>‹#›</a:t>
            </a:fld>
            <a:endParaRPr lang="en-MY"/>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45532278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B5864A0-F253-4B5A-87DB-053949E3DDA8}" type="datetimeFigureOut">
              <a:rPr lang="en-MY" smtClean="0"/>
              <a:t>18/12/2018</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3A70026F-92E2-4B9D-9366-2DAF0AA75C5D}" type="slidenum">
              <a:rPr lang="en-MY" smtClean="0"/>
              <a:t>‹#›</a:t>
            </a:fld>
            <a:endParaRPr lang="en-MY"/>
          </a:p>
        </p:txBody>
      </p:sp>
    </p:spTree>
    <p:extLst>
      <p:ext uri="{BB962C8B-B14F-4D97-AF65-F5344CB8AC3E}">
        <p14:creationId xmlns:p14="http://schemas.microsoft.com/office/powerpoint/2010/main" val="732695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B5864A0-F253-4B5A-87DB-053949E3DDA8}" type="datetimeFigureOut">
              <a:rPr lang="en-MY" smtClean="0"/>
              <a:t>18/12/2018</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3A70026F-92E2-4B9D-9366-2DAF0AA75C5D}" type="slidenum">
              <a:rPr lang="en-MY" smtClean="0"/>
              <a:t>‹#›</a:t>
            </a:fld>
            <a:endParaRPr lang="en-MY"/>
          </a:p>
        </p:txBody>
      </p:sp>
    </p:spTree>
    <p:extLst>
      <p:ext uri="{BB962C8B-B14F-4D97-AF65-F5344CB8AC3E}">
        <p14:creationId xmlns:p14="http://schemas.microsoft.com/office/powerpoint/2010/main" val="3715508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B5864A0-F253-4B5A-87DB-053949E3DDA8}" type="datetimeFigureOut">
              <a:rPr lang="en-MY" smtClean="0"/>
              <a:t>18/12/2018</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3A70026F-92E2-4B9D-9366-2DAF0AA75C5D}" type="slidenum">
              <a:rPr lang="en-MY" smtClean="0"/>
              <a:t>‹#›</a:t>
            </a:fld>
            <a:endParaRPr lang="en-MY"/>
          </a:p>
        </p:txBody>
      </p:sp>
    </p:spTree>
    <p:extLst>
      <p:ext uri="{BB962C8B-B14F-4D97-AF65-F5344CB8AC3E}">
        <p14:creationId xmlns:p14="http://schemas.microsoft.com/office/powerpoint/2010/main" val="2035780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5864A0-F253-4B5A-87DB-053949E3DDA8}" type="datetimeFigureOut">
              <a:rPr lang="en-MY" smtClean="0"/>
              <a:t>18/12/2018</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3A70026F-92E2-4B9D-9366-2DAF0AA75C5D}" type="slidenum">
              <a:rPr lang="en-MY" smtClean="0"/>
              <a:t>‹#›</a:t>
            </a:fld>
            <a:endParaRPr lang="en-MY"/>
          </a:p>
        </p:txBody>
      </p:sp>
    </p:spTree>
    <p:extLst>
      <p:ext uri="{BB962C8B-B14F-4D97-AF65-F5344CB8AC3E}">
        <p14:creationId xmlns:p14="http://schemas.microsoft.com/office/powerpoint/2010/main" val="2048352703"/>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1B5864A0-F253-4B5A-87DB-053949E3DDA8}" type="datetimeFigureOut">
              <a:rPr lang="en-MY" smtClean="0"/>
              <a:t>18/12/2018</a:t>
            </a:fld>
            <a:endParaRPr lang="en-MY"/>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MY"/>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3A70026F-92E2-4B9D-9366-2DAF0AA75C5D}" type="slidenum">
              <a:rPr lang="en-MY" smtClean="0"/>
              <a:t>‹#›</a:t>
            </a:fld>
            <a:endParaRPr lang="en-MY"/>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850467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1B5864A0-F253-4B5A-87DB-053949E3DDA8}" type="datetimeFigureOut">
              <a:rPr lang="en-MY" smtClean="0"/>
              <a:t>18/12/2018</a:t>
            </a:fld>
            <a:endParaRPr lang="en-MY"/>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MY"/>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3A70026F-92E2-4B9D-9366-2DAF0AA75C5D}" type="slidenum">
              <a:rPr lang="en-MY" smtClean="0"/>
              <a:t>‹#›</a:t>
            </a:fld>
            <a:endParaRPr lang="en-MY"/>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16127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42808B3D-B0F0-47E4-AF62-DD507759115A}" type="datetimeFigureOut">
              <a:rPr lang="en-MY" smtClean="0">
                <a:solidFill>
                  <a:prstClr val="black">
                    <a:tint val="75000"/>
                  </a:prstClr>
                </a:solidFill>
              </a:rPr>
              <a:pPr/>
              <a:t>18/12/2018</a:t>
            </a:fld>
            <a:endParaRPr lang="en-MY">
              <a:solidFill>
                <a:prstClr val="black">
                  <a:tint val="75000"/>
                </a:prstClr>
              </a:solidFill>
            </a:endParaRPr>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MY">
              <a:solidFill>
                <a:prstClr val="black">
                  <a:tint val="75000"/>
                </a:prstClr>
              </a:solidFill>
            </a:endParaRPr>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277127C4-986D-45A4-BEA1-6607F8F8E2B0}" type="slidenum">
              <a:rPr lang="en-MY" smtClean="0">
                <a:solidFill>
                  <a:prstClr val="black">
                    <a:tint val="75000"/>
                  </a:prstClr>
                </a:solidFill>
              </a:rPr>
              <a:pPr/>
              <a:t>‹#›</a:t>
            </a:fld>
            <a:endParaRPr lang="en-MY">
              <a:solidFill>
                <a:prstClr val="black">
                  <a:tint val="75000"/>
                </a:prstClr>
              </a:solidFill>
            </a:endParaRPr>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23620025"/>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3" Type="http://schemas.openxmlformats.org/officeDocument/2006/relationships/diagramLayout" Target="../diagrams/layout2.xml"/><Relationship Id="rId7" Type="http://schemas.openxmlformats.org/officeDocument/2006/relationships/image" Target="../media/image3.png"/><Relationship Id="rId12" Type="http://schemas.openxmlformats.org/officeDocument/2006/relationships/image" Target="../media/image8.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11" Type="http://schemas.openxmlformats.org/officeDocument/2006/relationships/image" Target="../media/image7.png"/><Relationship Id="rId5" Type="http://schemas.openxmlformats.org/officeDocument/2006/relationships/diagramColors" Target="../diagrams/colors2.xml"/><Relationship Id="rId10" Type="http://schemas.openxmlformats.org/officeDocument/2006/relationships/image" Target="../media/image6.png"/><Relationship Id="rId4" Type="http://schemas.openxmlformats.org/officeDocument/2006/relationships/diagramQuickStyle" Target="../diagrams/quickStyle2.xml"/><Relationship Id="rId9"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4.xml"/><Relationship Id="rId5" Type="http://schemas.openxmlformats.org/officeDocument/2006/relationships/image" Target="../media/image17.emf"/><Relationship Id="rId4" Type="http://schemas.openxmlformats.org/officeDocument/2006/relationships/image" Target="../media/image16.emf"/></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ADD497-157E-4682-8145-094E0539AE6B}"/>
              </a:ext>
            </a:extLst>
          </p:cNvPr>
          <p:cNvSpPr>
            <a:spLocks noGrp="1"/>
          </p:cNvSpPr>
          <p:nvPr>
            <p:ph type="ctrTitle"/>
          </p:nvPr>
        </p:nvSpPr>
        <p:spPr>
          <a:xfrm>
            <a:off x="924026" y="1251284"/>
            <a:ext cx="9991023" cy="3436219"/>
          </a:xfrm>
        </p:spPr>
        <p:txBody>
          <a:bodyPr>
            <a:normAutofit/>
          </a:bodyPr>
          <a:lstStyle/>
          <a:p>
            <a:r>
              <a:rPr lang="en-MY" sz="4000" b="1" dirty="0" smtClean="0"/>
              <a:t>ICAO </a:t>
            </a:r>
            <a:br>
              <a:rPr lang="en-MY" sz="4000" b="1" dirty="0" smtClean="0"/>
            </a:br>
            <a:r>
              <a:rPr lang="en-MY" sz="4000" b="1" dirty="0" smtClean="0"/>
              <a:t> Universal Safety Oversight Audit Programme (USOAP)</a:t>
            </a:r>
            <a:br>
              <a:rPr lang="en-MY" sz="4000" b="1" dirty="0" smtClean="0"/>
            </a:br>
            <a:r>
              <a:rPr lang="en-MY" sz="4000" b="1" dirty="0" smtClean="0"/>
              <a:t>- Malaysia Experience</a:t>
            </a:r>
            <a:br>
              <a:rPr lang="en-MY" sz="4000" b="1" dirty="0" smtClean="0"/>
            </a:br>
            <a:endParaRPr lang="en-MY" sz="4000" b="1" dirty="0"/>
          </a:p>
        </p:txBody>
      </p:sp>
      <p:sp>
        <p:nvSpPr>
          <p:cNvPr id="3" name="Subtitle 2">
            <a:extLst>
              <a:ext uri="{FF2B5EF4-FFF2-40B4-BE49-F238E27FC236}">
                <a16:creationId xmlns:a16="http://schemas.microsoft.com/office/drawing/2014/main" xmlns="" id="{DAF463B5-1A66-4DDC-BD67-B2F7B7204DC8}"/>
              </a:ext>
            </a:extLst>
          </p:cNvPr>
          <p:cNvSpPr>
            <a:spLocks noGrp="1"/>
          </p:cNvSpPr>
          <p:nvPr>
            <p:ph type="subTitle" idx="1"/>
          </p:nvPr>
        </p:nvSpPr>
        <p:spPr>
          <a:xfrm>
            <a:off x="1524000" y="4583815"/>
            <a:ext cx="9144000" cy="1655762"/>
          </a:xfrm>
        </p:spPr>
        <p:txBody>
          <a:bodyPr>
            <a:normAutofit/>
          </a:bodyPr>
          <a:lstStyle/>
          <a:p>
            <a:pPr algn="r"/>
            <a:endParaRPr lang="en-MY" sz="2000" b="1" i="1" dirty="0" smtClean="0"/>
          </a:p>
          <a:p>
            <a:pPr algn="r"/>
            <a:endParaRPr lang="en-MY" sz="2000" b="1" i="1" dirty="0"/>
          </a:p>
          <a:p>
            <a:pPr algn="r"/>
            <a:r>
              <a:rPr lang="en-MY" sz="2000" b="1" i="1" dirty="0" err="1" smtClean="0"/>
              <a:t>Dato</a:t>
            </a:r>
            <a:r>
              <a:rPr lang="en-MY" sz="2000" b="1" i="1" dirty="0" smtClean="0"/>
              <a:t> Sri </a:t>
            </a:r>
            <a:r>
              <a:rPr lang="en-MY" sz="2000" b="1" i="1" dirty="0" err="1" smtClean="0"/>
              <a:t>Azharuddin</a:t>
            </a:r>
            <a:r>
              <a:rPr lang="en-MY" sz="2000" b="1" i="1" dirty="0" smtClean="0"/>
              <a:t> A Rahman</a:t>
            </a:r>
            <a:endParaRPr lang="en-MY" sz="2000" b="1" i="1" dirty="0"/>
          </a:p>
          <a:p>
            <a:pPr algn="r"/>
            <a:endParaRPr lang="en-MY" sz="2000" b="1" i="1" dirty="0"/>
          </a:p>
        </p:txBody>
      </p:sp>
    </p:spTree>
    <p:extLst>
      <p:ext uri="{BB962C8B-B14F-4D97-AF65-F5344CB8AC3E}">
        <p14:creationId xmlns:p14="http://schemas.microsoft.com/office/powerpoint/2010/main" val="42449657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MY" sz="3100" b="1" dirty="0" smtClean="0"/>
              <a:t/>
            </a:r>
            <a:br>
              <a:rPr lang="en-MY" sz="3100" b="1" dirty="0" smtClean="0"/>
            </a:br>
            <a:r>
              <a:rPr lang="en-MY" sz="3100" b="1" dirty="0" smtClean="0"/>
              <a:t>ICAO Universal </a:t>
            </a:r>
            <a:r>
              <a:rPr lang="en-MY" sz="3100" b="1" dirty="0"/>
              <a:t>Safety Oversight Audit Programme (USOAP)</a:t>
            </a:r>
            <a:br>
              <a:rPr lang="en-MY" sz="3100" b="1" dirty="0"/>
            </a:br>
            <a:r>
              <a:rPr lang="en-MY" sz="3100" b="1" dirty="0"/>
              <a:t>- Malaysia Experience</a:t>
            </a:r>
            <a:r>
              <a:rPr lang="en-MY" b="1" dirty="0"/>
              <a:t/>
            </a:r>
            <a:br>
              <a:rPr lang="en-MY" b="1" dirty="0"/>
            </a:br>
            <a:endParaRPr lang="en-US" dirty="0"/>
          </a:p>
        </p:txBody>
      </p:sp>
      <p:sp>
        <p:nvSpPr>
          <p:cNvPr id="3" name="Content Placeholder 2"/>
          <p:cNvSpPr>
            <a:spLocks noGrp="1"/>
          </p:cNvSpPr>
          <p:nvPr>
            <p:ph idx="1"/>
          </p:nvPr>
        </p:nvSpPr>
        <p:spPr>
          <a:xfrm>
            <a:off x="866273" y="1998880"/>
            <a:ext cx="10963175" cy="4351338"/>
          </a:xfrm>
        </p:spPr>
        <p:txBody>
          <a:bodyPr>
            <a:normAutofit fontScale="92500" lnSpcReduction="10000"/>
          </a:bodyPr>
          <a:lstStyle/>
          <a:p>
            <a:pPr marL="0" indent="0">
              <a:buNone/>
            </a:pPr>
            <a:r>
              <a:rPr lang="en-US" sz="2400" b="1" dirty="0" smtClean="0"/>
              <a:t>Audit on 8 Critical Elements (CE)</a:t>
            </a:r>
          </a:p>
          <a:p>
            <a:r>
              <a:rPr lang="en-US" sz="2400" dirty="0" smtClean="0"/>
              <a:t>CE 1 – Primary aviation legislation</a:t>
            </a:r>
          </a:p>
          <a:p>
            <a:r>
              <a:rPr lang="en-US" sz="2400" dirty="0" smtClean="0"/>
              <a:t>CE 2 – Specific </a:t>
            </a:r>
            <a:r>
              <a:rPr lang="en-US" sz="2400" dirty="0"/>
              <a:t>o</a:t>
            </a:r>
            <a:r>
              <a:rPr lang="en-US" sz="2400" dirty="0" smtClean="0"/>
              <a:t>perating </a:t>
            </a:r>
            <a:r>
              <a:rPr lang="en-US" sz="2400" dirty="0"/>
              <a:t>r</a:t>
            </a:r>
            <a:r>
              <a:rPr lang="en-US" sz="2400" dirty="0" smtClean="0"/>
              <a:t>egulations </a:t>
            </a:r>
          </a:p>
          <a:p>
            <a:r>
              <a:rPr lang="en-US" sz="2400" dirty="0" smtClean="0"/>
              <a:t>CE 3 – State civil aviation system and safety oversight functions</a:t>
            </a:r>
          </a:p>
          <a:p>
            <a:r>
              <a:rPr lang="en-US" sz="2400" dirty="0" smtClean="0"/>
              <a:t>CE 4 – Technical personnel qualification and training</a:t>
            </a:r>
          </a:p>
          <a:p>
            <a:r>
              <a:rPr lang="en-US" sz="2400" dirty="0" smtClean="0"/>
              <a:t>CE 5 – Technical guidance, tools and the provision of safety-critical information</a:t>
            </a:r>
          </a:p>
          <a:p>
            <a:r>
              <a:rPr lang="en-US" sz="2400" dirty="0" smtClean="0"/>
              <a:t>CE 6 – Licensing, certification, authorization and approval obligations</a:t>
            </a:r>
            <a:r>
              <a:rPr lang="en-US" sz="2400" b="1" dirty="0" smtClean="0"/>
              <a:t>*</a:t>
            </a:r>
          </a:p>
          <a:p>
            <a:r>
              <a:rPr lang="en-US" sz="2400" dirty="0" smtClean="0"/>
              <a:t>CE 7 – Surveillance obligations</a:t>
            </a:r>
            <a:r>
              <a:rPr lang="en-US" sz="2400" b="1" dirty="0" smtClean="0"/>
              <a:t>*</a:t>
            </a:r>
          </a:p>
          <a:p>
            <a:r>
              <a:rPr lang="en-US" sz="2400" dirty="0" smtClean="0"/>
              <a:t>CE 8 – Resolution of Safety concerns</a:t>
            </a:r>
            <a:r>
              <a:rPr lang="en-US" sz="2400" b="1" dirty="0" smtClean="0"/>
              <a:t>*</a:t>
            </a:r>
          </a:p>
          <a:p>
            <a:pPr marL="0" indent="0" algn="r">
              <a:buNone/>
            </a:pPr>
            <a:r>
              <a:rPr lang="en-US" sz="2400" b="1" dirty="0" smtClean="0"/>
              <a:t>*</a:t>
            </a:r>
            <a:r>
              <a:rPr lang="en-US" sz="2400" dirty="0" smtClean="0"/>
              <a:t> have direct implications on service providers</a:t>
            </a:r>
          </a:p>
          <a:p>
            <a:pPr marL="0" indent="0">
              <a:buNone/>
            </a:pPr>
            <a:endParaRPr lang="en-US" dirty="0"/>
          </a:p>
        </p:txBody>
      </p:sp>
    </p:spTree>
    <p:extLst>
      <p:ext uri="{BB962C8B-B14F-4D97-AF65-F5344CB8AC3E}">
        <p14:creationId xmlns:p14="http://schemas.microsoft.com/office/powerpoint/2010/main" val="1687817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MY" sz="3100" b="1" dirty="0" smtClean="0"/>
              <a:t/>
            </a:r>
            <a:br>
              <a:rPr lang="en-MY" sz="3100" b="1" dirty="0" smtClean="0"/>
            </a:br>
            <a:r>
              <a:rPr lang="en-MY" sz="3100" b="1" dirty="0" smtClean="0"/>
              <a:t>ICAO Universal </a:t>
            </a:r>
            <a:r>
              <a:rPr lang="en-MY" sz="3100" b="1" dirty="0"/>
              <a:t>Safety Oversight Audit Programme (USOAP)</a:t>
            </a:r>
            <a:br>
              <a:rPr lang="en-MY" sz="3100" b="1" dirty="0"/>
            </a:br>
            <a:r>
              <a:rPr lang="en-MY" sz="3100" b="1" dirty="0"/>
              <a:t>- Malaysia Experience</a:t>
            </a:r>
            <a:r>
              <a:rPr lang="en-MY" b="1" dirty="0"/>
              <a:t/>
            </a:r>
            <a:br>
              <a:rPr lang="en-MY" b="1" dirty="0"/>
            </a:br>
            <a:endParaRPr lang="en-US" dirty="0"/>
          </a:p>
        </p:txBody>
      </p:sp>
      <p:sp>
        <p:nvSpPr>
          <p:cNvPr id="3" name="Content Placeholder 2"/>
          <p:cNvSpPr>
            <a:spLocks noGrp="1"/>
          </p:cNvSpPr>
          <p:nvPr>
            <p:ph idx="1"/>
          </p:nvPr>
        </p:nvSpPr>
        <p:spPr/>
        <p:txBody>
          <a:bodyPr>
            <a:normAutofit/>
          </a:bodyPr>
          <a:lstStyle/>
          <a:p>
            <a:r>
              <a:rPr lang="en-US" sz="2400" dirty="0" smtClean="0"/>
              <a:t>2005 -  All areas</a:t>
            </a:r>
          </a:p>
          <a:p>
            <a:pPr marL="0" indent="0">
              <a:buNone/>
            </a:pPr>
            <a:endParaRPr lang="en-US" sz="2400" dirty="0" smtClean="0"/>
          </a:p>
          <a:p>
            <a:r>
              <a:rPr lang="en-US" sz="2400" b="1" dirty="0" smtClean="0"/>
              <a:t>2016 – LEG, ORG, AIG, ANS, AGA</a:t>
            </a:r>
          </a:p>
          <a:p>
            <a:endParaRPr lang="en-US" sz="2400" b="1" dirty="0" smtClean="0"/>
          </a:p>
          <a:p>
            <a:r>
              <a:rPr lang="en-US" sz="2400" dirty="0" smtClean="0"/>
              <a:t>… 2020 – PEL, OPS, AIR and possibly LEG, ORG</a:t>
            </a:r>
            <a:endParaRPr lang="en-US" sz="2400" dirty="0"/>
          </a:p>
          <a:p>
            <a:r>
              <a:rPr lang="en-US" sz="2400" dirty="0" smtClean="0"/>
              <a:t>… 2019 – Universal Security Audit </a:t>
            </a:r>
            <a:r>
              <a:rPr lang="en-US" sz="2400" dirty="0" err="1"/>
              <a:t>P</a:t>
            </a:r>
            <a:r>
              <a:rPr lang="en-US" sz="2400" dirty="0" err="1" smtClean="0"/>
              <a:t>rogramme</a:t>
            </a:r>
            <a:r>
              <a:rPr lang="en-US" sz="2400" dirty="0" smtClean="0"/>
              <a:t> (USAP)</a:t>
            </a:r>
          </a:p>
          <a:p>
            <a:r>
              <a:rPr lang="en-US" sz="2400" dirty="0" smtClean="0"/>
              <a:t>… from 2020 – State Safety </a:t>
            </a:r>
            <a:r>
              <a:rPr lang="en-US" sz="2400" dirty="0" err="1" smtClean="0"/>
              <a:t>Programme</a:t>
            </a:r>
            <a:r>
              <a:rPr lang="en-US" sz="2400" dirty="0" smtClean="0"/>
              <a:t> (SSP) Audit</a:t>
            </a:r>
            <a:endParaRPr lang="en-US" sz="2400" dirty="0"/>
          </a:p>
        </p:txBody>
      </p:sp>
    </p:spTree>
    <p:extLst>
      <p:ext uri="{BB962C8B-B14F-4D97-AF65-F5344CB8AC3E}">
        <p14:creationId xmlns:p14="http://schemas.microsoft.com/office/powerpoint/2010/main" val="1064459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198" y="278497"/>
            <a:ext cx="10515600" cy="1325563"/>
          </a:xfrm>
        </p:spPr>
        <p:txBody>
          <a:bodyPr>
            <a:normAutofit fontScale="90000"/>
          </a:bodyPr>
          <a:lstStyle/>
          <a:p>
            <a:r>
              <a:rPr lang="en-MY" sz="3100" b="1" dirty="0" smtClean="0"/>
              <a:t/>
            </a:r>
            <a:br>
              <a:rPr lang="en-MY" sz="3100" b="1" dirty="0" smtClean="0"/>
            </a:br>
            <a:r>
              <a:rPr lang="en-MY" sz="3100" b="1" dirty="0" smtClean="0"/>
              <a:t>ICAO Universal </a:t>
            </a:r>
            <a:r>
              <a:rPr lang="en-MY" sz="3100" b="1" dirty="0"/>
              <a:t>Safety Oversight Audit Programme (USOAP)</a:t>
            </a:r>
            <a:br>
              <a:rPr lang="en-MY" sz="3100" b="1" dirty="0"/>
            </a:br>
            <a:r>
              <a:rPr lang="en-MY" sz="3100" b="1" dirty="0"/>
              <a:t>- Malaysia Experience</a:t>
            </a:r>
            <a:r>
              <a:rPr lang="en-MY" b="1" dirty="0"/>
              <a:t/>
            </a:r>
            <a:br>
              <a:rPr lang="en-MY" b="1" dirty="0"/>
            </a:br>
            <a:endParaRPr lang="en-US" dirty="0"/>
          </a:p>
        </p:txBody>
      </p:sp>
      <p:sp>
        <p:nvSpPr>
          <p:cNvPr id="3" name="Content Placeholder 2"/>
          <p:cNvSpPr>
            <a:spLocks noGrp="1"/>
          </p:cNvSpPr>
          <p:nvPr>
            <p:ph idx="1"/>
          </p:nvPr>
        </p:nvSpPr>
        <p:spPr>
          <a:xfrm>
            <a:off x="838200" y="1690688"/>
            <a:ext cx="10515600" cy="4690861"/>
          </a:xfrm>
        </p:spPr>
        <p:txBody>
          <a:bodyPr>
            <a:noAutofit/>
          </a:bodyPr>
          <a:lstStyle/>
          <a:p>
            <a:pPr marL="0" indent="0">
              <a:buNone/>
            </a:pPr>
            <a:r>
              <a:rPr lang="en-US" sz="2400" b="1" dirty="0" smtClean="0"/>
              <a:t>USOAP timelines</a:t>
            </a:r>
          </a:p>
          <a:p>
            <a:pPr marL="0" indent="0">
              <a:buNone/>
            </a:pPr>
            <a:r>
              <a:rPr lang="en-US" sz="2400" dirty="0" smtClean="0"/>
              <a:t>ICAO notify State – 12 months before audit</a:t>
            </a:r>
          </a:p>
          <a:p>
            <a:pPr marL="0" indent="0">
              <a:buNone/>
            </a:pPr>
            <a:r>
              <a:rPr lang="en-US" sz="2400" dirty="0" smtClean="0"/>
              <a:t>ICAO and State to sign MOA on the audit *</a:t>
            </a:r>
          </a:p>
          <a:p>
            <a:r>
              <a:rPr lang="en-US" sz="2400" dirty="0" smtClean="0"/>
              <a:t>*Mutually agree on the dates and timelines</a:t>
            </a:r>
          </a:p>
          <a:p>
            <a:pPr marL="0" indent="0">
              <a:buNone/>
            </a:pPr>
            <a:r>
              <a:rPr lang="en-US" sz="2400" b="1" i="1" dirty="0" smtClean="0"/>
              <a:t>Audit 10 working days, including site visits</a:t>
            </a:r>
          </a:p>
          <a:p>
            <a:pPr marL="0" indent="0">
              <a:buNone/>
            </a:pPr>
            <a:r>
              <a:rPr lang="en-US" sz="2400" dirty="0" smtClean="0"/>
              <a:t>Closing meeting – Preliminary audit results</a:t>
            </a:r>
          </a:p>
          <a:p>
            <a:pPr marL="0" indent="0">
              <a:buNone/>
            </a:pPr>
            <a:r>
              <a:rPr lang="en-US" sz="2400" dirty="0" smtClean="0"/>
              <a:t>90 days after closing meeting – Draft report</a:t>
            </a:r>
          </a:p>
          <a:p>
            <a:pPr marL="0" indent="0">
              <a:buNone/>
            </a:pPr>
            <a:r>
              <a:rPr lang="en-US" sz="2400" dirty="0" smtClean="0"/>
              <a:t>State to comment on draft report – 45 days</a:t>
            </a:r>
          </a:p>
          <a:p>
            <a:pPr marL="0" indent="0">
              <a:buNone/>
            </a:pPr>
            <a:r>
              <a:rPr lang="en-US" sz="2400" dirty="0" smtClean="0"/>
              <a:t>Final report – 30 days after receipt of State comments</a:t>
            </a:r>
            <a:endParaRPr lang="en-US" sz="2400" dirty="0"/>
          </a:p>
        </p:txBody>
      </p:sp>
    </p:spTree>
    <p:extLst>
      <p:ext uri="{BB962C8B-B14F-4D97-AF65-F5344CB8AC3E}">
        <p14:creationId xmlns:p14="http://schemas.microsoft.com/office/powerpoint/2010/main" val="4097476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198" y="278497"/>
            <a:ext cx="10515600" cy="1325563"/>
          </a:xfrm>
        </p:spPr>
        <p:txBody>
          <a:bodyPr>
            <a:normAutofit fontScale="90000"/>
          </a:bodyPr>
          <a:lstStyle/>
          <a:p>
            <a:r>
              <a:rPr lang="en-MY" sz="3100" b="1" dirty="0" smtClean="0"/>
              <a:t/>
            </a:r>
            <a:br>
              <a:rPr lang="en-MY" sz="3100" b="1" dirty="0" smtClean="0"/>
            </a:br>
            <a:r>
              <a:rPr lang="en-MY" sz="3100" b="1" dirty="0" smtClean="0"/>
              <a:t>ICAO Universal </a:t>
            </a:r>
            <a:r>
              <a:rPr lang="en-MY" sz="3100" b="1" dirty="0"/>
              <a:t>Safety Oversight Audit Programme (USOAP)</a:t>
            </a:r>
            <a:br>
              <a:rPr lang="en-MY" sz="3100" b="1" dirty="0"/>
            </a:br>
            <a:r>
              <a:rPr lang="en-MY" sz="3100" b="1" dirty="0"/>
              <a:t>- Malaysia Experience</a:t>
            </a:r>
            <a:r>
              <a:rPr lang="en-MY" b="1" dirty="0"/>
              <a:t/>
            </a:r>
            <a:br>
              <a:rPr lang="en-MY" b="1" dirty="0"/>
            </a:br>
            <a:endParaRPr lang="en-US" dirty="0"/>
          </a:p>
        </p:txBody>
      </p:sp>
      <p:sp>
        <p:nvSpPr>
          <p:cNvPr id="3" name="Content Placeholder 2"/>
          <p:cNvSpPr>
            <a:spLocks noGrp="1"/>
          </p:cNvSpPr>
          <p:nvPr>
            <p:ph idx="1"/>
          </p:nvPr>
        </p:nvSpPr>
        <p:spPr>
          <a:xfrm>
            <a:off x="838200" y="1472665"/>
            <a:ext cx="10515600" cy="5149515"/>
          </a:xfrm>
        </p:spPr>
        <p:txBody>
          <a:bodyPr>
            <a:normAutofit lnSpcReduction="10000"/>
          </a:bodyPr>
          <a:lstStyle/>
          <a:p>
            <a:pPr marL="0" indent="0">
              <a:buNone/>
            </a:pPr>
            <a:r>
              <a:rPr lang="en-US" sz="2400" b="1" dirty="0" smtClean="0"/>
              <a:t>Preparation</a:t>
            </a:r>
          </a:p>
          <a:p>
            <a:pPr marL="0" indent="0">
              <a:buNone/>
            </a:pPr>
            <a:endParaRPr lang="en-US" sz="2400" dirty="0"/>
          </a:p>
          <a:p>
            <a:pPr marL="0" indent="0">
              <a:buNone/>
            </a:pPr>
            <a:r>
              <a:rPr lang="en-US" sz="2400" dirty="0" smtClean="0"/>
              <a:t>Inform relevant service providers (airlines, airport operators, training schools)</a:t>
            </a:r>
          </a:p>
          <a:p>
            <a:pPr marL="0" indent="0">
              <a:buNone/>
            </a:pPr>
            <a:endParaRPr lang="en-US" sz="2400" dirty="0" smtClean="0"/>
          </a:p>
          <a:p>
            <a:pPr marL="0" indent="0">
              <a:buNone/>
            </a:pPr>
            <a:r>
              <a:rPr lang="en-US" sz="2400" dirty="0" smtClean="0"/>
              <a:t>Submit a completed and updated</a:t>
            </a:r>
          </a:p>
          <a:p>
            <a:r>
              <a:rPr lang="en-US" sz="2400" dirty="0" smtClean="0"/>
              <a:t>State Aviation Activity Questionnaire (SAAQ)*</a:t>
            </a:r>
          </a:p>
          <a:p>
            <a:r>
              <a:rPr lang="en-US" sz="2400" dirty="0" smtClean="0"/>
              <a:t>Corrective Action Plans (CAP)*</a:t>
            </a:r>
          </a:p>
          <a:p>
            <a:r>
              <a:rPr lang="en-US" sz="2400" dirty="0" smtClean="0"/>
              <a:t>Protocol Questions (PQ)*, </a:t>
            </a:r>
            <a:r>
              <a:rPr lang="en-US" sz="2400" i="1" dirty="0" smtClean="0"/>
              <a:t>(total 1016 in 2016 audit)</a:t>
            </a:r>
          </a:p>
          <a:p>
            <a:r>
              <a:rPr lang="en-US" sz="2400" dirty="0" smtClean="0"/>
              <a:t>Compliance Checklists (CC)*</a:t>
            </a:r>
          </a:p>
          <a:p>
            <a:pPr algn="r"/>
            <a:endParaRPr lang="en-US" dirty="0" smtClean="0"/>
          </a:p>
          <a:p>
            <a:pPr marL="0" indent="0" algn="r">
              <a:buNone/>
            </a:pPr>
            <a:r>
              <a:rPr lang="en-US" dirty="0" smtClean="0"/>
              <a:t>* Continuous </a:t>
            </a:r>
            <a:r>
              <a:rPr lang="en-US" dirty="0"/>
              <a:t>M</a:t>
            </a:r>
            <a:r>
              <a:rPr lang="en-US" dirty="0" smtClean="0"/>
              <a:t>onitoring Assessment (CMA)</a:t>
            </a:r>
          </a:p>
          <a:p>
            <a:pPr lvl="8" algn="r"/>
            <a:endParaRPr lang="en-US" dirty="0" smtClean="0"/>
          </a:p>
          <a:p>
            <a:endParaRPr lang="en-US" dirty="0" smtClean="0"/>
          </a:p>
          <a:p>
            <a:pPr marL="0" indent="0">
              <a:buNone/>
            </a:pPr>
            <a:endParaRPr lang="en-US" dirty="0" smtClean="0"/>
          </a:p>
        </p:txBody>
      </p:sp>
    </p:spTree>
    <p:extLst>
      <p:ext uri="{BB962C8B-B14F-4D97-AF65-F5344CB8AC3E}">
        <p14:creationId xmlns:p14="http://schemas.microsoft.com/office/powerpoint/2010/main" val="3284984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198" y="278497"/>
            <a:ext cx="10515600" cy="1325563"/>
          </a:xfrm>
        </p:spPr>
        <p:txBody>
          <a:bodyPr>
            <a:normAutofit fontScale="90000"/>
          </a:bodyPr>
          <a:lstStyle/>
          <a:p>
            <a:r>
              <a:rPr lang="en-MY" sz="3100" b="1" dirty="0" smtClean="0"/>
              <a:t/>
            </a:r>
            <a:br>
              <a:rPr lang="en-MY" sz="3100" b="1" dirty="0" smtClean="0"/>
            </a:br>
            <a:r>
              <a:rPr lang="en-MY" sz="3100" b="1" dirty="0" smtClean="0"/>
              <a:t>ICAO Universal </a:t>
            </a:r>
            <a:r>
              <a:rPr lang="en-MY" sz="3100" b="1" dirty="0"/>
              <a:t>Safety Oversight Audit Programme (USOAP)</a:t>
            </a:r>
            <a:br>
              <a:rPr lang="en-MY" sz="3100" b="1" dirty="0"/>
            </a:br>
            <a:r>
              <a:rPr lang="en-MY" sz="3100" b="1" dirty="0"/>
              <a:t>- Malaysia Experience</a:t>
            </a:r>
            <a:r>
              <a:rPr lang="en-MY" b="1" dirty="0"/>
              <a:t/>
            </a:r>
            <a:br>
              <a:rPr lang="en-MY" b="1" dirty="0"/>
            </a:br>
            <a:endParaRPr lang="en-US" dirty="0"/>
          </a:p>
        </p:txBody>
      </p:sp>
      <p:sp>
        <p:nvSpPr>
          <p:cNvPr id="3" name="Content Placeholder 2"/>
          <p:cNvSpPr>
            <a:spLocks noGrp="1"/>
          </p:cNvSpPr>
          <p:nvPr>
            <p:ph idx="1"/>
          </p:nvPr>
        </p:nvSpPr>
        <p:spPr>
          <a:xfrm>
            <a:off x="838200" y="1690688"/>
            <a:ext cx="10515600" cy="4690861"/>
          </a:xfrm>
        </p:spPr>
        <p:txBody>
          <a:bodyPr>
            <a:noAutofit/>
          </a:bodyPr>
          <a:lstStyle/>
          <a:p>
            <a:pPr marL="0" indent="0">
              <a:buNone/>
            </a:pPr>
            <a:r>
              <a:rPr lang="en-US" sz="2400" b="1" dirty="0" smtClean="0"/>
              <a:t>… </a:t>
            </a:r>
            <a:r>
              <a:rPr lang="en-US" sz="2400" b="1" dirty="0" err="1" smtClean="0"/>
              <a:t>cont</a:t>
            </a:r>
            <a:r>
              <a:rPr lang="en-US" sz="2400" b="1" dirty="0" smtClean="0"/>
              <a:t>…  Preparation</a:t>
            </a:r>
          </a:p>
          <a:p>
            <a:pPr marL="0" indent="0">
              <a:buNone/>
            </a:pPr>
            <a:endParaRPr lang="en-US" sz="2400" dirty="0"/>
          </a:p>
          <a:p>
            <a:pPr marL="0" indent="0">
              <a:buNone/>
            </a:pPr>
            <a:r>
              <a:rPr lang="en-US" sz="2400" dirty="0" smtClean="0"/>
              <a:t>… submit a completed and updated</a:t>
            </a:r>
          </a:p>
          <a:p>
            <a:r>
              <a:rPr lang="en-US" sz="2400" dirty="0" smtClean="0"/>
              <a:t>Results of last USOAP</a:t>
            </a:r>
          </a:p>
          <a:p>
            <a:r>
              <a:rPr lang="en-US" sz="2400" dirty="0" smtClean="0"/>
              <a:t>Relevant State legislation</a:t>
            </a:r>
          </a:p>
          <a:p>
            <a:r>
              <a:rPr lang="en-US" sz="2400" dirty="0" smtClean="0"/>
              <a:t>Operating regulations</a:t>
            </a:r>
          </a:p>
          <a:p>
            <a:endParaRPr lang="en-US" sz="2400" dirty="0"/>
          </a:p>
          <a:p>
            <a:r>
              <a:rPr lang="en-US" sz="2400" dirty="0" smtClean="0"/>
              <a:t>Prepare relevant records ;</a:t>
            </a:r>
          </a:p>
          <a:p>
            <a:pPr marL="0" indent="0">
              <a:buNone/>
            </a:pPr>
            <a:r>
              <a:rPr lang="en-US" sz="2400" dirty="0"/>
              <a:t>	</a:t>
            </a:r>
            <a:r>
              <a:rPr lang="en-US" sz="2400" dirty="0" smtClean="0"/>
              <a:t>license / certificates issued, audits, surveillance, personnel, 	</a:t>
            </a:r>
          </a:p>
          <a:p>
            <a:pPr marL="0" indent="0">
              <a:buNone/>
            </a:pPr>
            <a:r>
              <a:rPr lang="en-US" sz="2400" dirty="0" smtClean="0"/>
              <a:t>training and any other relevant records</a:t>
            </a:r>
            <a:endParaRPr lang="en-US" sz="2400" dirty="0"/>
          </a:p>
        </p:txBody>
      </p:sp>
    </p:spTree>
    <p:extLst>
      <p:ext uri="{BB962C8B-B14F-4D97-AF65-F5344CB8AC3E}">
        <p14:creationId xmlns:p14="http://schemas.microsoft.com/office/powerpoint/2010/main" val="3661150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01662"/>
          </a:xfrm>
        </p:spPr>
        <p:txBody>
          <a:bodyPr>
            <a:normAutofit/>
          </a:bodyPr>
          <a:lstStyle/>
          <a:p>
            <a:pPr algn="ctr"/>
            <a:r>
              <a:rPr lang="en-US" sz="4000" b="1" i="1" dirty="0" smtClean="0">
                <a:latin typeface="+mn-lt"/>
              </a:rPr>
              <a:t>Aviation eco-systems</a:t>
            </a:r>
            <a:endParaRPr lang="en-US" sz="4000" b="1" i="1" dirty="0">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16438922"/>
              </p:ext>
            </p:extLst>
          </p:nvPr>
        </p:nvGraphicFramePr>
        <p:xfrm>
          <a:off x="838200" y="1500381"/>
          <a:ext cx="10515600" cy="47388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040814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nvPr>
        </p:nvGraphicFramePr>
        <p:xfrm>
          <a:off x="0" y="285750"/>
          <a:ext cx="8929688" cy="4119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ight Brace 4"/>
          <p:cNvSpPr/>
          <p:nvPr/>
        </p:nvSpPr>
        <p:spPr>
          <a:xfrm>
            <a:off x="9238059" y="523875"/>
            <a:ext cx="642937" cy="3643313"/>
          </a:xfrm>
          <a:prstGeom prst="rightBrace">
            <a:avLst/>
          </a:prstGeom>
          <a:ln w="76200"/>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5"/>
          <p:cNvSpPr/>
          <p:nvPr/>
        </p:nvSpPr>
        <p:spPr>
          <a:xfrm>
            <a:off x="10234612" y="1866899"/>
            <a:ext cx="1800225" cy="95726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800" b="0" i="0" u="none" strike="noStrike" kern="1200" cap="none" spc="0" normalizeH="0" baseline="0" noProof="0" dirty="0">
                <a:ln>
                  <a:noFill/>
                </a:ln>
                <a:solidFill>
                  <a:prstClr val="black"/>
                </a:solidFill>
                <a:effectLst/>
                <a:uLnTx/>
                <a:uFillTx/>
                <a:latin typeface="Calibri" panose="020F0502020204030204"/>
                <a:ea typeface="+mn-ea"/>
                <a:cs typeface="+mn-cs"/>
              </a:rPr>
              <a:t>Training and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800" b="0" i="0" u="none" strike="noStrike" kern="1200" cap="none" spc="0" normalizeH="0" baseline="0" noProof="0" dirty="0">
                <a:ln>
                  <a:noFill/>
                </a:ln>
                <a:solidFill>
                  <a:prstClr val="black"/>
                </a:solidFill>
                <a:effectLst/>
                <a:uLnTx/>
                <a:uFillTx/>
                <a:latin typeface="Calibri" panose="020F0502020204030204"/>
                <a:ea typeface="+mn-ea"/>
                <a:cs typeface="+mn-cs"/>
              </a:rPr>
              <a:t>Airworthiness Management</a:t>
            </a:r>
          </a:p>
        </p:txBody>
      </p:sp>
      <p:pic>
        <p:nvPicPr>
          <p:cNvPr id="2" name="Picture 1"/>
          <p:cNvPicPr>
            <a:picLocks noChangeAspect="1"/>
          </p:cNvPicPr>
          <p:nvPr/>
        </p:nvPicPr>
        <p:blipFill>
          <a:blip r:embed="rId7"/>
          <a:stretch>
            <a:fillRect/>
          </a:stretch>
        </p:blipFill>
        <p:spPr>
          <a:xfrm>
            <a:off x="3829050" y="2824163"/>
            <a:ext cx="1519237" cy="1216600"/>
          </a:xfrm>
          <a:prstGeom prst="rect">
            <a:avLst/>
          </a:prstGeom>
        </p:spPr>
      </p:pic>
      <p:pic>
        <p:nvPicPr>
          <p:cNvPr id="3" name="Picture 2"/>
          <p:cNvPicPr>
            <a:picLocks noChangeAspect="1"/>
          </p:cNvPicPr>
          <p:nvPr/>
        </p:nvPicPr>
        <p:blipFill>
          <a:blip r:embed="rId8"/>
          <a:stretch>
            <a:fillRect/>
          </a:stretch>
        </p:blipFill>
        <p:spPr>
          <a:xfrm>
            <a:off x="459581" y="1843087"/>
            <a:ext cx="1611150" cy="1164649"/>
          </a:xfrm>
          <a:prstGeom prst="rect">
            <a:avLst/>
          </a:prstGeom>
        </p:spPr>
      </p:pic>
      <p:pic>
        <p:nvPicPr>
          <p:cNvPr id="7" name="Picture 6"/>
          <p:cNvPicPr>
            <a:picLocks noChangeAspect="1"/>
          </p:cNvPicPr>
          <p:nvPr/>
        </p:nvPicPr>
        <p:blipFill>
          <a:blip r:embed="rId9"/>
          <a:stretch>
            <a:fillRect/>
          </a:stretch>
        </p:blipFill>
        <p:spPr>
          <a:xfrm>
            <a:off x="2178844" y="2345531"/>
            <a:ext cx="1542093" cy="1293996"/>
          </a:xfrm>
          <a:prstGeom prst="rect">
            <a:avLst/>
          </a:prstGeom>
        </p:spPr>
      </p:pic>
      <p:pic>
        <p:nvPicPr>
          <p:cNvPr id="8" name="Picture 7"/>
          <p:cNvPicPr>
            <a:picLocks noChangeAspect="1"/>
          </p:cNvPicPr>
          <p:nvPr/>
        </p:nvPicPr>
        <p:blipFill>
          <a:blip r:embed="rId10"/>
          <a:stretch>
            <a:fillRect/>
          </a:stretch>
        </p:blipFill>
        <p:spPr>
          <a:xfrm>
            <a:off x="5440200" y="3182874"/>
            <a:ext cx="1620933" cy="913305"/>
          </a:xfrm>
          <a:prstGeom prst="rect">
            <a:avLst/>
          </a:prstGeom>
        </p:spPr>
      </p:pic>
      <p:pic>
        <p:nvPicPr>
          <p:cNvPr id="9" name="Picture 8"/>
          <p:cNvPicPr>
            <a:picLocks noChangeAspect="1"/>
          </p:cNvPicPr>
          <p:nvPr/>
        </p:nvPicPr>
        <p:blipFill>
          <a:blip r:embed="rId11"/>
          <a:stretch>
            <a:fillRect/>
          </a:stretch>
        </p:blipFill>
        <p:spPr>
          <a:xfrm>
            <a:off x="7090406" y="3559544"/>
            <a:ext cx="1591502" cy="1073269"/>
          </a:xfrm>
          <a:prstGeom prst="rect">
            <a:avLst/>
          </a:prstGeom>
        </p:spPr>
      </p:pic>
      <p:pic>
        <p:nvPicPr>
          <p:cNvPr id="10" name="Picture 9"/>
          <p:cNvPicPr>
            <a:picLocks noChangeAspect="1"/>
          </p:cNvPicPr>
          <p:nvPr/>
        </p:nvPicPr>
        <p:blipFill>
          <a:blip r:embed="rId12"/>
          <a:stretch>
            <a:fillRect/>
          </a:stretch>
        </p:blipFill>
        <p:spPr>
          <a:xfrm>
            <a:off x="9970058" y="451772"/>
            <a:ext cx="2064779" cy="1334165"/>
          </a:xfrm>
          <a:prstGeom prst="rect">
            <a:avLst/>
          </a:prstGeom>
        </p:spPr>
      </p:pic>
      <p:pic>
        <p:nvPicPr>
          <p:cNvPr id="11" name="Picture 10"/>
          <p:cNvPicPr>
            <a:picLocks noChangeAspect="1"/>
          </p:cNvPicPr>
          <p:nvPr/>
        </p:nvPicPr>
        <p:blipFill>
          <a:blip r:embed="rId13"/>
          <a:stretch>
            <a:fillRect/>
          </a:stretch>
        </p:blipFill>
        <p:spPr>
          <a:xfrm>
            <a:off x="9970058" y="3016770"/>
            <a:ext cx="2098116" cy="1370543"/>
          </a:xfrm>
          <a:prstGeom prst="rect">
            <a:avLst/>
          </a:prstGeom>
        </p:spPr>
      </p:pic>
      <p:sp>
        <p:nvSpPr>
          <p:cNvPr id="12" name="TextBox 11"/>
          <p:cNvSpPr txBox="1"/>
          <p:nvPr/>
        </p:nvSpPr>
        <p:spPr>
          <a:xfrm>
            <a:off x="2800350" y="5398021"/>
            <a:ext cx="632936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3200" b="1" i="0" u="none" strike="noStrike" kern="1200" cap="none" spc="0" normalizeH="0" baseline="0" noProof="0" dirty="0" smtClean="0">
                <a:ln>
                  <a:noFill/>
                </a:ln>
                <a:solidFill>
                  <a:prstClr val="black"/>
                </a:solidFill>
                <a:effectLst/>
                <a:uLnTx/>
                <a:uFillTx/>
                <a:latin typeface="Calibri" panose="020F0502020204030204"/>
                <a:ea typeface="+mn-ea"/>
                <a:cs typeface="+mn-cs"/>
              </a:rPr>
              <a:t>Aviation Industry Segments</a:t>
            </a:r>
            <a:endParaRPr kumimoji="0" lang="en-MY"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3"/>
          <p:cNvSpPr txBox="1"/>
          <p:nvPr/>
        </p:nvSpPr>
        <p:spPr>
          <a:xfrm>
            <a:off x="10719197" y="1478"/>
            <a:ext cx="56649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1800" b="1" i="0" u="none" strike="noStrike" kern="1200" cap="none" spc="0" normalizeH="0" baseline="0" noProof="0" dirty="0">
                <a:ln>
                  <a:noFill/>
                </a:ln>
                <a:solidFill>
                  <a:prstClr val="black"/>
                </a:solidFill>
                <a:effectLst/>
                <a:uLnTx/>
                <a:uFillTx/>
                <a:latin typeface="Calibri" panose="020F0502020204030204"/>
                <a:ea typeface="+mn-ea"/>
                <a:cs typeface="+mn-cs"/>
              </a:rPr>
              <a:t>ATO</a:t>
            </a:r>
          </a:p>
        </p:txBody>
      </p:sp>
      <p:sp>
        <p:nvSpPr>
          <p:cNvPr id="15" name="TextBox 14"/>
          <p:cNvSpPr txBox="1"/>
          <p:nvPr/>
        </p:nvSpPr>
        <p:spPr>
          <a:xfrm flipH="1">
            <a:off x="10678952" y="4532335"/>
            <a:ext cx="9115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1800" b="1" i="0" u="none" strike="noStrike" kern="1200" cap="none" spc="0" normalizeH="0" baseline="0" noProof="0" dirty="0">
                <a:ln>
                  <a:noFill/>
                </a:ln>
                <a:solidFill>
                  <a:prstClr val="black"/>
                </a:solidFill>
                <a:effectLst/>
                <a:uLnTx/>
                <a:uFillTx/>
                <a:latin typeface="Calibri" panose="020F0502020204030204"/>
                <a:ea typeface="+mn-ea"/>
                <a:cs typeface="+mn-cs"/>
              </a:rPr>
              <a:t>CAMO</a:t>
            </a:r>
          </a:p>
        </p:txBody>
      </p:sp>
      <p:sp>
        <p:nvSpPr>
          <p:cNvPr id="17" name="TextBox 16"/>
          <p:cNvSpPr txBox="1"/>
          <p:nvPr/>
        </p:nvSpPr>
        <p:spPr>
          <a:xfrm>
            <a:off x="2633650" y="3702041"/>
            <a:ext cx="7941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1800" b="1" i="0" u="none" strike="noStrike" kern="1200" cap="none" spc="0" normalizeH="0" baseline="0" noProof="0" dirty="0">
                <a:ln>
                  <a:noFill/>
                </a:ln>
                <a:solidFill>
                  <a:prstClr val="black"/>
                </a:solidFill>
                <a:effectLst/>
                <a:uLnTx/>
                <a:uFillTx/>
                <a:latin typeface="Calibri" panose="020F0502020204030204"/>
                <a:ea typeface="+mn-ea"/>
                <a:cs typeface="+mn-cs"/>
              </a:rPr>
              <a:t>DOA</a:t>
            </a:r>
          </a:p>
        </p:txBody>
      </p:sp>
      <p:sp>
        <p:nvSpPr>
          <p:cNvPr id="18" name="TextBox 17"/>
          <p:cNvSpPr txBox="1"/>
          <p:nvPr/>
        </p:nvSpPr>
        <p:spPr>
          <a:xfrm>
            <a:off x="4234097" y="4149731"/>
            <a:ext cx="7143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1800" b="1" i="0" u="none" strike="noStrike" kern="1200" cap="none" spc="0" normalizeH="0" baseline="0" noProof="0" dirty="0">
                <a:ln>
                  <a:noFill/>
                </a:ln>
                <a:solidFill>
                  <a:prstClr val="black"/>
                </a:solidFill>
                <a:effectLst/>
                <a:uLnTx/>
                <a:uFillTx/>
                <a:latin typeface="Calibri" panose="020F0502020204030204"/>
                <a:ea typeface="+mn-ea"/>
                <a:cs typeface="+mn-cs"/>
              </a:rPr>
              <a:t>POA</a:t>
            </a:r>
          </a:p>
        </p:txBody>
      </p:sp>
      <p:sp>
        <p:nvSpPr>
          <p:cNvPr id="19" name="TextBox 18"/>
          <p:cNvSpPr txBox="1"/>
          <p:nvPr/>
        </p:nvSpPr>
        <p:spPr>
          <a:xfrm>
            <a:off x="5885611" y="4202647"/>
            <a:ext cx="9144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1800" b="1" i="0" u="none" strike="noStrike" kern="1200" cap="none" spc="0" normalizeH="0" baseline="0" noProof="0" dirty="0">
                <a:ln>
                  <a:noFill/>
                </a:ln>
                <a:solidFill>
                  <a:prstClr val="black"/>
                </a:solidFill>
                <a:effectLst/>
                <a:uLnTx/>
                <a:uFillTx/>
                <a:latin typeface="Calibri" panose="020F0502020204030204"/>
                <a:ea typeface="+mn-ea"/>
                <a:cs typeface="+mn-cs"/>
              </a:rPr>
              <a:t>AOC</a:t>
            </a:r>
          </a:p>
        </p:txBody>
      </p:sp>
      <p:sp>
        <p:nvSpPr>
          <p:cNvPr id="20" name="TextBox 19"/>
          <p:cNvSpPr txBox="1"/>
          <p:nvPr/>
        </p:nvSpPr>
        <p:spPr>
          <a:xfrm flipH="1">
            <a:off x="7530398" y="4704564"/>
            <a:ext cx="71151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1800" b="1" i="0" u="none" strike="noStrike" kern="1200" cap="none" spc="0" normalizeH="0" baseline="0" noProof="0" dirty="0">
                <a:ln>
                  <a:noFill/>
                </a:ln>
                <a:solidFill>
                  <a:prstClr val="black"/>
                </a:solidFill>
                <a:effectLst/>
                <a:uLnTx/>
                <a:uFillTx/>
                <a:latin typeface="Calibri" panose="020F0502020204030204"/>
                <a:ea typeface="+mn-ea"/>
                <a:cs typeface="+mn-cs"/>
              </a:rPr>
              <a:t>MRO</a:t>
            </a:r>
          </a:p>
        </p:txBody>
      </p:sp>
    </p:spTree>
    <p:extLst>
      <p:ext uri="{BB962C8B-B14F-4D97-AF65-F5344CB8AC3E}">
        <p14:creationId xmlns:p14="http://schemas.microsoft.com/office/powerpoint/2010/main" val="30222930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MY" sz="2800" b="1" dirty="0"/>
              <a:t>ICAO Universal Safety Oversight Audit Programme (USOAP)</a:t>
            </a:r>
            <a:br>
              <a:rPr lang="en-MY" sz="2800" b="1" dirty="0"/>
            </a:br>
            <a:r>
              <a:rPr lang="en-MY" sz="2800" b="1" dirty="0"/>
              <a:t>- </a:t>
            </a:r>
            <a:r>
              <a:rPr lang="en-MY" sz="2800" b="1" dirty="0" smtClean="0"/>
              <a:t>Preparation, Malaysia Civil Aviation Data</a:t>
            </a:r>
            <a:endParaRPr lang="en-US" sz="2800" dirty="0"/>
          </a:p>
        </p:txBody>
      </p:sp>
      <p:sp>
        <p:nvSpPr>
          <p:cNvPr id="3" name="Content Placeholder 2"/>
          <p:cNvSpPr>
            <a:spLocks noGrp="1"/>
          </p:cNvSpPr>
          <p:nvPr>
            <p:ph sz="half" idx="1"/>
          </p:nvPr>
        </p:nvSpPr>
        <p:spPr>
          <a:xfrm>
            <a:off x="1212783" y="2285999"/>
            <a:ext cx="4606603" cy="4143677"/>
          </a:xfrm>
        </p:spPr>
        <p:txBody>
          <a:bodyPr>
            <a:normAutofit/>
          </a:bodyPr>
          <a:lstStyle/>
          <a:p>
            <a:r>
              <a:rPr lang="en-US" sz="2400" dirty="0" smtClean="0"/>
              <a:t>AOC </a:t>
            </a:r>
            <a:r>
              <a:rPr lang="en-US" sz="2400" dirty="0"/>
              <a:t>– 26</a:t>
            </a:r>
          </a:p>
          <a:p>
            <a:r>
              <a:rPr lang="en-US" sz="2400" dirty="0" smtClean="0"/>
              <a:t>ASL </a:t>
            </a:r>
            <a:r>
              <a:rPr lang="en-US" sz="2400" dirty="0"/>
              <a:t>– 6  </a:t>
            </a:r>
            <a:r>
              <a:rPr lang="en-US" sz="2400" dirty="0" smtClean="0"/>
              <a:t>[272 aircraft] </a:t>
            </a:r>
          </a:p>
          <a:p>
            <a:r>
              <a:rPr lang="en-US" sz="2400" dirty="0" smtClean="0"/>
              <a:t>Total </a:t>
            </a:r>
            <a:r>
              <a:rPr lang="en-US" sz="2400" dirty="0"/>
              <a:t>aircraft </a:t>
            </a:r>
            <a:r>
              <a:rPr lang="en-US" sz="2400" dirty="0" smtClean="0"/>
              <a:t>reg. </a:t>
            </a:r>
            <a:r>
              <a:rPr lang="en-US" sz="2400" dirty="0"/>
              <a:t>– </a:t>
            </a:r>
            <a:r>
              <a:rPr lang="en-US" sz="2400" dirty="0" smtClean="0"/>
              <a:t>878</a:t>
            </a:r>
            <a:endParaRPr lang="en-US" sz="2400" dirty="0"/>
          </a:p>
          <a:p>
            <a:r>
              <a:rPr lang="en-US" sz="2400" dirty="0" smtClean="0"/>
              <a:t>Intl </a:t>
            </a:r>
            <a:r>
              <a:rPr lang="en-US" sz="2400" dirty="0"/>
              <a:t>Airports – </a:t>
            </a:r>
            <a:r>
              <a:rPr lang="en-US" sz="2400" dirty="0" smtClean="0"/>
              <a:t>6</a:t>
            </a:r>
          </a:p>
          <a:p>
            <a:r>
              <a:rPr lang="en-US" sz="2400" dirty="0" smtClean="0"/>
              <a:t>Aerodromes - 415</a:t>
            </a:r>
            <a:endParaRPr lang="en-US" sz="2400" dirty="0"/>
          </a:p>
          <a:p>
            <a:r>
              <a:rPr lang="en-US" sz="2400" dirty="0" smtClean="0"/>
              <a:t>FIR </a:t>
            </a:r>
            <a:r>
              <a:rPr lang="en-US" sz="2400" dirty="0"/>
              <a:t>– 2</a:t>
            </a:r>
          </a:p>
          <a:p>
            <a:r>
              <a:rPr lang="en-US" sz="2400" dirty="0"/>
              <a:t>MRO </a:t>
            </a:r>
            <a:r>
              <a:rPr lang="en-US" sz="2400" dirty="0" smtClean="0"/>
              <a:t>– 61 (</a:t>
            </a:r>
            <a:r>
              <a:rPr lang="en-US" sz="2400" dirty="0" err="1" smtClean="0"/>
              <a:t>dom</a:t>
            </a:r>
            <a:r>
              <a:rPr lang="en-US" sz="2400" dirty="0" smtClean="0"/>
              <a:t>) / 122 (</a:t>
            </a:r>
            <a:r>
              <a:rPr lang="en-US" sz="2400" dirty="0" err="1" smtClean="0"/>
              <a:t>intl</a:t>
            </a:r>
            <a:r>
              <a:rPr lang="en-US" sz="2400" dirty="0" smtClean="0"/>
              <a:t>)</a:t>
            </a:r>
          </a:p>
          <a:p>
            <a:r>
              <a:rPr lang="en-US" sz="2400" dirty="0" smtClean="0"/>
              <a:t>DOA - 6</a:t>
            </a:r>
            <a:endParaRPr lang="en-US" sz="2400" dirty="0"/>
          </a:p>
          <a:p>
            <a:endParaRPr lang="en-US" dirty="0"/>
          </a:p>
        </p:txBody>
      </p:sp>
      <p:sp>
        <p:nvSpPr>
          <p:cNvPr id="4" name="Content Placeholder 3"/>
          <p:cNvSpPr>
            <a:spLocks noGrp="1"/>
          </p:cNvSpPr>
          <p:nvPr>
            <p:ph sz="half" idx="2"/>
          </p:nvPr>
        </p:nvSpPr>
        <p:spPr>
          <a:xfrm>
            <a:off x="6525403" y="2285999"/>
            <a:ext cx="4668778" cy="4143677"/>
          </a:xfrm>
        </p:spPr>
        <p:txBody>
          <a:bodyPr>
            <a:normAutofit/>
          </a:bodyPr>
          <a:lstStyle/>
          <a:p>
            <a:r>
              <a:rPr lang="en-US" sz="2400" dirty="0"/>
              <a:t>ATPL – 5412 </a:t>
            </a:r>
            <a:endParaRPr lang="en-US" sz="2400" dirty="0" smtClean="0"/>
          </a:p>
          <a:p>
            <a:r>
              <a:rPr lang="en-US" sz="2400" dirty="0" smtClean="0"/>
              <a:t>LAME </a:t>
            </a:r>
            <a:r>
              <a:rPr lang="en-US" sz="2400" dirty="0"/>
              <a:t>– 4499 </a:t>
            </a:r>
            <a:endParaRPr lang="en-US" sz="2400" dirty="0" smtClean="0"/>
          </a:p>
          <a:p>
            <a:r>
              <a:rPr lang="en-US" sz="2400" dirty="0" smtClean="0"/>
              <a:t>ATCO </a:t>
            </a:r>
            <a:r>
              <a:rPr lang="en-US" sz="2400" dirty="0"/>
              <a:t>– </a:t>
            </a:r>
            <a:r>
              <a:rPr lang="en-US" sz="2400" dirty="0" smtClean="0"/>
              <a:t>1147</a:t>
            </a:r>
          </a:p>
          <a:p>
            <a:endParaRPr lang="en-US" sz="2400" dirty="0"/>
          </a:p>
          <a:p>
            <a:r>
              <a:rPr lang="en-US" sz="2400" dirty="0" smtClean="0"/>
              <a:t>F TO – 5</a:t>
            </a:r>
          </a:p>
          <a:p>
            <a:r>
              <a:rPr lang="en-US" sz="2400" dirty="0" smtClean="0"/>
              <a:t>AME TO – 14</a:t>
            </a:r>
          </a:p>
          <a:p>
            <a:r>
              <a:rPr lang="en-US" sz="2400" dirty="0" smtClean="0"/>
              <a:t>ATC TO - 1</a:t>
            </a:r>
            <a:endParaRPr lang="en-US" sz="2400" dirty="0"/>
          </a:p>
        </p:txBody>
      </p:sp>
    </p:spTree>
    <p:extLst>
      <p:ext uri="{BB962C8B-B14F-4D97-AF65-F5344CB8AC3E}">
        <p14:creationId xmlns:p14="http://schemas.microsoft.com/office/powerpoint/2010/main" val="929925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198" y="278497"/>
            <a:ext cx="10515600" cy="1325563"/>
          </a:xfrm>
        </p:spPr>
        <p:txBody>
          <a:bodyPr>
            <a:normAutofit fontScale="90000"/>
          </a:bodyPr>
          <a:lstStyle/>
          <a:p>
            <a:r>
              <a:rPr lang="en-MY" sz="3100" b="1" dirty="0" smtClean="0"/>
              <a:t/>
            </a:r>
            <a:br>
              <a:rPr lang="en-MY" sz="3100" b="1" dirty="0" smtClean="0"/>
            </a:br>
            <a:r>
              <a:rPr lang="en-MY" sz="3100" b="1" dirty="0" smtClean="0"/>
              <a:t>ICAO Universal </a:t>
            </a:r>
            <a:r>
              <a:rPr lang="en-MY" sz="3100" b="1" dirty="0"/>
              <a:t>Safety Oversight Audit Programme (USOAP)</a:t>
            </a:r>
            <a:br>
              <a:rPr lang="en-MY" sz="3100" b="1" dirty="0"/>
            </a:br>
            <a:r>
              <a:rPr lang="en-MY" sz="3100" b="1" dirty="0"/>
              <a:t>- Malaysia Experience</a:t>
            </a:r>
            <a:r>
              <a:rPr lang="en-MY" b="1" dirty="0"/>
              <a:t/>
            </a:r>
            <a:br>
              <a:rPr lang="en-MY" b="1" dirty="0"/>
            </a:br>
            <a:endParaRPr lang="en-US" dirty="0"/>
          </a:p>
        </p:txBody>
      </p:sp>
      <p:sp>
        <p:nvSpPr>
          <p:cNvPr id="3" name="Content Placeholder 2"/>
          <p:cNvSpPr>
            <a:spLocks noGrp="1"/>
          </p:cNvSpPr>
          <p:nvPr>
            <p:ph idx="1"/>
          </p:nvPr>
        </p:nvSpPr>
        <p:spPr>
          <a:xfrm>
            <a:off x="838200" y="1690688"/>
            <a:ext cx="10515600" cy="4690861"/>
          </a:xfrm>
        </p:spPr>
        <p:txBody>
          <a:bodyPr>
            <a:normAutofit/>
          </a:bodyPr>
          <a:lstStyle/>
          <a:p>
            <a:pPr marL="0" indent="0">
              <a:buNone/>
            </a:pPr>
            <a:r>
              <a:rPr lang="en-US" b="1" dirty="0" smtClean="0"/>
              <a:t>Preparation</a:t>
            </a:r>
          </a:p>
          <a:p>
            <a:pPr marL="0" indent="0">
              <a:buNone/>
            </a:pPr>
            <a:r>
              <a:rPr lang="en-US" dirty="0" smtClean="0"/>
              <a:t>… </a:t>
            </a:r>
            <a:r>
              <a:rPr lang="en-US" dirty="0" smtClean="0"/>
              <a:t>Inform relevant service providers (airlines, airport operators, training schools) </a:t>
            </a:r>
            <a:r>
              <a:rPr lang="en-US" dirty="0" smtClean="0"/>
              <a:t>…</a:t>
            </a:r>
          </a:p>
          <a:p>
            <a:pPr marL="0" indent="0">
              <a:buNone/>
            </a:pPr>
            <a:endParaRPr lang="en-US" dirty="0"/>
          </a:p>
          <a:p>
            <a:pPr marL="0" indent="0">
              <a:buNone/>
            </a:pPr>
            <a:r>
              <a:rPr lang="en-US" dirty="0" smtClean="0"/>
              <a:t>Air Operators’ Certificate (AOC) – 26</a:t>
            </a:r>
          </a:p>
          <a:p>
            <a:pPr marL="0" indent="0">
              <a:buNone/>
            </a:pPr>
            <a:r>
              <a:rPr lang="en-US" dirty="0" smtClean="0"/>
              <a:t>Air Service </a:t>
            </a:r>
            <a:r>
              <a:rPr lang="en-US" dirty="0" err="1" smtClean="0"/>
              <a:t>Licence</a:t>
            </a:r>
            <a:r>
              <a:rPr lang="en-US" dirty="0" smtClean="0"/>
              <a:t> (ASL) – 6  [no of aircraft – 272] {total aircraft </a:t>
            </a:r>
            <a:r>
              <a:rPr lang="en-US" dirty="0" err="1" smtClean="0"/>
              <a:t>reg</a:t>
            </a:r>
            <a:r>
              <a:rPr lang="en-US" dirty="0" smtClean="0"/>
              <a:t> – 878}</a:t>
            </a:r>
          </a:p>
          <a:p>
            <a:pPr marL="0" indent="0">
              <a:buNone/>
            </a:pPr>
            <a:r>
              <a:rPr lang="en-US" dirty="0" smtClean="0"/>
              <a:t>International Airports – 6</a:t>
            </a:r>
          </a:p>
          <a:p>
            <a:pPr marL="0" indent="0">
              <a:buNone/>
            </a:pPr>
            <a:r>
              <a:rPr lang="en-US" dirty="0" smtClean="0"/>
              <a:t>Flight Information Regions (FIR) – 2</a:t>
            </a:r>
          </a:p>
          <a:p>
            <a:pPr marL="0" indent="0">
              <a:buNone/>
            </a:pPr>
            <a:r>
              <a:rPr lang="en-US" dirty="0" smtClean="0"/>
              <a:t>MRO - 163</a:t>
            </a:r>
          </a:p>
          <a:p>
            <a:pPr marL="0" indent="0">
              <a:buNone/>
            </a:pPr>
            <a:endParaRPr lang="en-US" dirty="0" smtClean="0"/>
          </a:p>
          <a:p>
            <a:pPr marL="0" indent="0">
              <a:buNone/>
            </a:pPr>
            <a:r>
              <a:rPr lang="en-US" dirty="0" smtClean="0"/>
              <a:t>ATPL – 5412 / LAE – 4499 / ATCO – 1147</a:t>
            </a:r>
          </a:p>
          <a:p>
            <a:pPr marL="0" indent="0">
              <a:buNone/>
            </a:pPr>
            <a:endParaRPr lang="en-US" dirty="0" smtClean="0"/>
          </a:p>
          <a:p>
            <a:pPr marL="0" indent="0">
              <a:buNone/>
            </a:pPr>
            <a:endParaRPr lang="en-US" dirty="0" smtClean="0"/>
          </a:p>
        </p:txBody>
      </p:sp>
    </p:spTree>
    <p:extLst>
      <p:ext uri="{BB962C8B-B14F-4D97-AF65-F5344CB8AC3E}">
        <p14:creationId xmlns:p14="http://schemas.microsoft.com/office/powerpoint/2010/main" val="983382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72D0C9-B705-4522-AF87-8BA1B92B9A92}"/>
              </a:ext>
            </a:extLst>
          </p:cNvPr>
          <p:cNvSpPr>
            <a:spLocks noGrp="1"/>
          </p:cNvSpPr>
          <p:nvPr>
            <p:ph type="title"/>
          </p:nvPr>
        </p:nvSpPr>
        <p:spPr>
          <a:xfrm>
            <a:off x="838200" y="325369"/>
            <a:ext cx="10515600" cy="1325563"/>
          </a:xfrm>
        </p:spPr>
        <p:txBody>
          <a:bodyPr>
            <a:normAutofit/>
          </a:bodyPr>
          <a:lstStyle/>
          <a:p>
            <a:r>
              <a:rPr lang="en-MY" b="1" dirty="0" smtClean="0"/>
              <a:t>Malaysia Air </a:t>
            </a:r>
            <a:r>
              <a:rPr lang="en-MY" b="1" dirty="0"/>
              <a:t>Legislation Framework</a:t>
            </a:r>
          </a:p>
        </p:txBody>
      </p:sp>
      <p:graphicFrame>
        <p:nvGraphicFramePr>
          <p:cNvPr id="5" name="Content Placeholder 4">
            <a:extLst>
              <a:ext uri="{FF2B5EF4-FFF2-40B4-BE49-F238E27FC236}">
                <a16:creationId xmlns:a16="http://schemas.microsoft.com/office/drawing/2014/main" xmlns="" id="{8E1479A4-03FF-4396-BB44-A08842EE0750}"/>
              </a:ext>
            </a:extLst>
          </p:cNvPr>
          <p:cNvGraphicFramePr>
            <a:graphicFrameLocks noGrp="1"/>
          </p:cNvGraphicFramePr>
          <p:nvPr>
            <p:ph idx="1"/>
            <p:extLst>
              <p:ext uri="{D42A27DB-BD31-4B8C-83A1-F6EECF244321}">
                <p14:modId xmlns:p14="http://schemas.microsoft.com/office/powerpoint/2010/main" val="1113536931"/>
              </p:ext>
            </p:extLst>
          </p:nvPr>
        </p:nvGraphicFramePr>
        <p:xfrm>
          <a:off x="1371600" y="2286000"/>
          <a:ext cx="96012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xmlns="" id="{52AF0538-B014-4C4F-BF5F-3C318A783226}"/>
              </a:ext>
            </a:extLst>
          </p:cNvPr>
          <p:cNvSpPr>
            <a:spLocks noGrp="1"/>
          </p:cNvSpPr>
          <p:nvPr>
            <p:ph type="sldNum" sz="quarter" idx="12"/>
          </p:nvPr>
        </p:nvSpPr>
        <p:spPr/>
        <p:txBody>
          <a:bodyPr/>
          <a:lstStyle/>
          <a:p>
            <a:fld id="{77ECBCC6-5B28-47E6-BE02-AD44BC5F3E8B}" type="slidenum">
              <a:rPr lang="en-MY" smtClean="0"/>
              <a:t>19</a:t>
            </a:fld>
            <a:endParaRPr lang="en-MY" dirty="0"/>
          </a:p>
        </p:txBody>
      </p:sp>
      <p:sp>
        <p:nvSpPr>
          <p:cNvPr id="6" name="Rectangle: Rounded Corners 5">
            <a:extLst>
              <a:ext uri="{FF2B5EF4-FFF2-40B4-BE49-F238E27FC236}">
                <a16:creationId xmlns:a16="http://schemas.microsoft.com/office/drawing/2014/main" xmlns="" id="{9D689A76-3B2C-4CAE-930C-F60C28E430AE}"/>
              </a:ext>
            </a:extLst>
          </p:cNvPr>
          <p:cNvSpPr/>
          <p:nvPr/>
        </p:nvSpPr>
        <p:spPr>
          <a:xfrm>
            <a:off x="8829675" y="4608513"/>
            <a:ext cx="2857500" cy="97155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dirty="0"/>
              <a:t>Notices, Circulars, Directives, Information, Requirements </a:t>
            </a:r>
          </a:p>
        </p:txBody>
      </p:sp>
      <p:sp>
        <p:nvSpPr>
          <p:cNvPr id="7" name="Rectangle: Rounded Corners 6">
            <a:extLst>
              <a:ext uri="{FF2B5EF4-FFF2-40B4-BE49-F238E27FC236}">
                <a16:creationId xmlns:a16="http://schemas.microsoft.com/office/drawing/2014/main" xmlns="" id="{A7E10977-44EE-4C7E-8642-858827433E30}"/>
              </a:ext>
            </a:extLst>
          </p:cNvPr>
          <p:cNvSpPr/>
          <p:nvPr/>
        </p:nvSpPr>
        <p:spPr>
          <a:xfrm>
            <a:off x="8829675" y="1172300"/>
            <a:ext cx="2743200" cy="77152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dirty="0"/>
              <a:t>Guidance Materials</a:t>
            </a:r>
          </a:p>
        </p:txBody>
      </p:sp>
      <p:sp>
        <p:nvSpPr>
          <p:cNvPr id="8" name="Arrow: Right 7">
            <a:extLst>
              <a:ext uri="{FF2B5EF4-FFF2-40B4-BE49-F238E27FC236}">
                <a16:creationId xmlns:a16="http://schemas.microsoft.com/office/drawing/2014/main" xmlns="" id="{7E610CBD-93F6-4462-919A-80F377286A04}"/>
              </a:ext>
            </a:extLst>
          </p:cNvPr>
          <p:cNvSpPr/>
          <p:nvPr/>
        </p:nvSpPr>
        <p:spPr>
          <a:xfrm>
            <a:off x="8329613" y="4608514"/>
            <a:ext cx="500062" cy="385763"/>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9" name="Arrow: Right 8">
            <a:extLst>
              <a:ext uri="{FF2B5EF4-FFF2-40B4-BE49-F238E27FC236}">
                <a16:creationId xmlns:a16="http://schemas.microsoft.com/office/drawing/2014/main" xmlns="" id="{5D1C073C-0D9E-4856-A529-A93B5194E8E8}"/>
              </a:ext>
            </a:extLst>
          </p:cNvPr>
          <p:cNvSpPr/>
          <p:nvPr/>
        </p:nvSpPr>
        <p:spPr>
          <a:xfrm rot="10800000">
            <a:off x="8254391" y="5026025"/>
            <a:ext cx="500062" cy="385763"/>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9026744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3A0D10-1E67-4EEA-921F-DE27CB09D6B2}"/>
              </a:ext>
            </a:extLst>
          </p:cNvPr>
          <p:cNvSpPr>
            <a:spLocks noGrp="1"/>
          </p:cNvSpPr>
          <p:nvPr>
            <p:ph type="title"/>
          </p:nvPr>
        </p:nvSpPr>
        <p:spPr>
          <a:xfrm>
            <a:off x="838200" y="336885"/>
            <a:ext cx="10515600" cy="1796566"/>
          </a:xfrm>
        </p:spPr>
        <p:txBody>
          <a:bodyPr>
            <a:normAutofit fontScale="90000"/>
          </a:bodyPr>
          <a:lstStyle/>
          <a:p>
            <a:pPr algn="ctr"/>
            <a:r>
              <a:rPr lang="en-MY" b="1" dirty="0" smtClean="0"/>
              <a:t/>
            </a:r>
            <a:br>
              <a:rPr lang="en-MY" b="1" dirty="0" smtClean="0"/>
            </a:br>
            <a:r>
              <a:rPr lang="en-MY" b="1" dirty="0" smtClean="0">
                <a:latin typeface="+mn-lt"/>
              </a:rPr>
              <a:t>ICAO  </a:t>
            </a:r>
            <a:r>
              <a:rPr lang="en-US" b="1" dirty="0">
                <a:latin typeface="+mn-lt"/>
              </a:rPr>
              <a:t>Universal Safety Oversight Audit Program (</a:t>
            </a:r>
            <a:r>
              <a:rPr lang="en-MY" b="1" dirty="0">
                <a:latin typeface="+mn-lt"/>
              </a:rPr>
              <a:t>USOAP</a:t>
            </a:r>
            <a:r>
              <a:rPr lang="en-US" b="1" dirty="0">
                <a:latin typeface="+mn-lt"/>
              </a:rPr>
              <a:t>)</a:t>
            </a:r>
            <a:br>
              <a:rPr lang="en-US" b="1" dirty="0">
                <a:latin typeface="+mn-lt"/>
              </a:rPr>
            </a:br>
            <a:endParaRPr lang="en-MY" b="1" dirty="0">
              <a:latin typeface="+mn-lt"/>
            </a:endParaRPr>
          </a:p>
        </p:txBody>
      </p:sp>
      <p:sp>
        <p:nvSpPr>
          <p:cNvPr id="3" name="Content Placeholder 2">
            <a:extLst>
              <a:ext uri="{FF2B5EF4-FFF2-40B4-BE49-F238E27FC236}">
                <a16:creationId xmlns:a16="http://schemas.microsoft.com/office/drawing/2014/main" xmlns="" id="{9576F285-88E0-4E53-ABA7-ED08CC024590}"/>
              </a:ext>
            </a:extLst>
          </p:cNvPr>
          <p:cNvSpPr>
            <a:spLocks noGrp="1"/>
          </p:cNvSpPr>
          <p:nvPr>
            <p:ph idx="1"/>
          </p:nvPr>
        </p:nvSpPr>
        <p:spPr>
          <a:xfrm>
            <a:off x="838200" y="2213809"/>
            <a:ext cx="10515600" cy="4013735"/>
          </a:xfrm>
        </p:spPr>
        <p:txBody>
          <a:bodyPr>
            <a:normAutofit/>
          </a:bodyPr>
          <a:lstStyle/>
          <a:p>
            <a:endParaRPr lang="en-US" dirty="0"/>
          </a:p>
          <a:p>
            <a:pPr lvl="1" algn="just"/>
            <a:r>
              <a:rPr lang="en-US" sz="3200" dirty="0"/>
              <a:t>Audits are carried out by ICAO to determine Member States’ safety capabilities and the status of States’ implementation of all safety-relevant ICAO Standards and Recommended </a:t>
            </a:r>
            <a:r>
              <a:rPr lang="en-US" sz="3200" dirty="0" smtClean="0"/>
              <a:t>Practices, associated procedures, guidance material, and best safety practices.</a:t>
            </a:r>
          </a:p>
          <a:p>
            <a:pPr marL="457200" lvl="1" indent="0" algn="just">
              <a:buNone/>
            </a:pPr>
            <a:endParaRPr lang="en-US" sz="3200" dirty="0" smtClean="0"/>
          </a:p>
          <a:p>
            <a:pPr lvl="1" algn="just"/>
            <a:r>
              <a:rPr lang="en-US" sz="3200" dirty="0" smtClean="0"/>
              <a:t>ICAO Doc 9735</a:t>
            </a:r>
            <a:endParaRPr lang="en-MY" sz="3200" dirty="0"/>
          </a:p>
        </p:txBody>
      </p:sp>
      <p:sp>
        <p:nvSpPr>
          <p:cNvPr id="4" name="Slide Number Placeholder 3">
            <a:extLst>
              <a:ext uri="{FF2B5EF4-FFF2-40B4-BE49-F238E27FC236}">
                <a16:creationId xmlns:a16="http://schemas.microsoft.com/office/drawing/2014/main" xmlns="" id="{8726A268-4DA0-4661-AC85-F7397B55CDBC}"/>
              </a:ext>
            </a:extLst>
          </p:cNvPr>
          <p:cNvSpPr>
            <a:spLocks noGrp="1"/>
          </p:cNvSpPr>
          <p:nvPr>
            <p:ph type="sldNum" sz="quarter" idx="12"/>
          </p:nvPr>
        </p:nvSpPr>
        <p:spPr/>
        <p:txBody>
          <a:bodyPr/>
          <a:lstStyle/>
          <a:p>
            <a:fld id="{77ECBCC6-5B28-47E6-BE02-AD44BC5F3E8B}" type="slidenum">
              <a:rPr lang="en-MY" smtClean="0"/>
              <a:t>2</a:t>
            </a:fld>
            <a:endParaRPr lang="en-MY"/>
          </a:p>
        </p:txBody>
      </p:sp>
    </p:spTree>
    <p:extLst>
      <p:ext uri="{BB962C8B-B14F-4D97-AF65-F5344CB8AC3E}">
        <p14:creationId xmlns:p14="http://schemas.microsoft.com/office/powerpoint/2010/main" val="6309198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xmlns="" id="{DB146403-F3D6-484B-B2ED-97F9565D037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096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xmlns="" id="{823AC064-BC96-4F32-8AE1-B2FD387548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ABF61393-B07E-41C1-BCE4-7B244973CC56}"/>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400" b="1">
                <a:solidFill>
                  <a:srgbClr val="FFFFFF"/>
                </a:solidFill>
              </a:rPr>
              <a:t>Civil Aviation Act 1969</a:t>
            </a:r>
          </a:p>
        </p:txBody>
      </p:sp>
      <p:pic>
        <p:nvPicPr>
          <p:cNvPr id="5" name="Content Placeholder 4">
            <a:extLst>
              <a:ext uri="{FF2B5EF4-FFF2-40B4-BE49-F238E27FC236}">
                <a16:creationId xmlns:a16="http://schemas.microsoft.com/office/drawing/2014/main" xmlns="" id="{D14244A3-4502-4A95-A96D-1685A5103761}"/>
              </a:ext>
            </a:extLst>
          </p:cNvPr>
          <p:cNvPicPr>
            <a:picLocks noGrp="1" noChangeAspect="1"/>
          </p:cNvPicPr>
          <p:nvPr>
            <p:ph sz="half" idx="1"/>
          </p:nvPr>
        </p:nvPicPr>
        <p:blipFill>
          <a:blip r:embed="rId2"/>
          <a:stretch>
            <a:fillRect/>
          </a:stretch>
        </p:blipFill>
        <p:spPr>
          <a:xfrm>
            <a:off x="6918188" y="307731"/>
            <a:ext cx="4451627" cy="3997637"/>
          </a:xfrm>
          <a:prstGeom prst="rect">
            <a:avLst/>
          </a:prstGeom>
        </p:spPr>
      </p:pic>
      <p:pic>
        <p:nvPicPr>
          <p:cNvPr id="6" name="Content Placeholder 5">
            <a:extLst>
              <a:ext uri="{FF2B5EF4-FFF2-40B4-BE49-F238E27FC236}">
                <a16:creationId xmlns:a16="http://schemas.microsoft.com/office/drawing/2014/main" xmlns="" id="{9DBEE4E5-1576-4B63-9426-27B6B3A92F38}"/>
              </a:ext>
            </a:extLst>
          </p:cNvPr>
          <p:cNvPicPr>
            <a:picLocks noGrp="1" noChangeAspect="1"/>
          </p:cNvPicPr>
          <p:nvPr>
            <p:ph sz="half" idx="2"/>
          </p:nvPr>
        </p:nvPicPr>
        <p:blipFill>
          <a:blip r:embed="rId3"/>
          <a:stretch>
            <a:fillRect/>
          </a:stretch>
        </p:blipFill>
        <p:spPr>
          <a:xfrm>
            <a:off x="1315246" y="307731"/>
            <a:ext cx="3465505" cy="3997637"/>
          </a:xfrm>
          <a:prstGeom prst="rect">
            <a:avLst/>
          </a:prstGeom>
        </p:spPr>
      </p:pic>
      <p:cxnSp>
        <p:nvCxnSpPr>
          <p:cNvPr id="15" name="Straight Connector 14">
            <a:extLst>
              <a:ext uri="{FF2B5EF4-FFF2-40B4-BE49-F238E27FC236}">
                <a16:creationId xmlns:a16="http://schemas.microsoft.com/office/drawing/2014/main" xmlns="" id="{7E7C77BC-7138-40B1-A15B-20F57A49462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7560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A4AC5506-6312-4701-8D3C-40187889A9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20D99F0A-D06A-42C6-824A-D586E53B29F4}"/>
              </a:ext>
            </a:extLst>
          </p:cNvPr>
          <p:cNvSpPr>
            <a:spLocks noGrp="1"/>
          </p:cNvSpPr>
          <p:nvPr>
            <p:ph type="title"/>
          </p:nvPr>
        </p:nvSpPr>
        <p:spPr>
          <a:xfrm>
            <a:off x="556532" y="643467"/>
            <a:ext cx="11210925" cy="744836"/>
          </a:xfrm>
        </p:spPr>
        <p:txBody>
          <a:bodyPr>
            <a:normAutofit/>
          </a:bodyPr>
          <a:lstStyle/>
          <a:p>
            <a:pPr algn="ctr"/>
            <a:r>
              <a:rPr lang="en-MY" sz="3200" dirty="0">
                <a:solidFill>
                  <a:schemeClr val="bg1"/>
                </a:solidFill>
              </a:rPr>
              <a:t>Civil Aviation Act 1969 Part II, Section 3</a:t>
            </a:r>
          </a:p>
        </p:txBody>
      </p:sp>
      <p:pic>
        <p:nvPicPr>
          <p:cNvPr id="3" name="Picture 2">
            <a:extLst>
              <a:ext uri="{FF2B5EF4-FFF2-40B4-BE49-F238E27FC236}">
                <a16:creationId xmlns:a16="http://schemas.microsoft.com/office/drawing/2014/main" xmlns="" id="{B0C4BB2A-9F9B-4642-B6EF-1F2C617061EC}"/>
              </a:ext>
            </a:extLst>
          </p:cNvPr>
          <p:cNvPicPr>
            <a:picLocks noChangeAspect="1"/>
          </p:cNvPicPr>
          <p:nvPr/>
        </p:nvPicPr>
        <p:blipFill>
          <a:blip r:embed="rId2"/>
          <a:stretch>
            <a:fillRect/>
          </a:stretch>
        </p:blipFill>
        <p:spPr>
          <a:xfrm>
            <a:off x="924487" y="1675227"/>
            <a:ext cx="10343025" cy="4394199"/>
          </a:xfrm>
          <a:prstGeom prst="rect">
            <a:avLst/>
          </a:prstGeom>
        </p:spPr>
      </p:pic>
      <p:cxnSp>
        <p:nvCxnSpPr>
          <p:cNvPr id="5" name="Straight Connector 4">
            <a:extLst>
              <a:ext uri="{FF2B5EF4-FFF2-40B4-BE49-F238E27FC236}">
                <a16:creationId xmlns:a16="http://schemas.microsoft.com/office/drawing/2014/main" xmlns="" id="{D71DBD83-0589-4309-9292-C58F9E515C9E}"/>
              </a:ext>
            </a:extLst>
          </p:cNvPr>
          <p:cNvCxnSpPr/>
          <p:nvPr/>
        </p:nvCxnSpPr>
        <p:spPr>
          <a:xfrm>
            <a:off x="3511826" y="4492487"/>
            <a:ext cx="6917635"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135423D5-0DD1-497D-BD30-994048D98B74}"/>
              </a:ext>
            </a:extLst>
          </p:cNvPr>
          <p:cNvCxnSpPr/>
          <p:nvPr/>
        </p:nvCxnSpPr>
        <p:spPr>
          <a:xfrm>
            <a:off x="3511826" y="5512904"/>
            <a:ext cx="4532244"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40970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0EFBB93B-6D4A-4FC0-990F-512A7F440E6C}"/>
              </a:ext>
            </a:extLst>
          </p:cNvPr>
          <p:cNvSpPr>
            <a:spLocks noGrp="1"/>
          </p:cNvSpPr>
          <p:nvPr>
            <p:ph type="title"/>
          </p:nvPr>
        </p:nvSpPr>
        <p:spPr>
          <a:xfrm>
            <a:off x="6289646" y="2207992"/>
            <a:ext cx="5064154" cy="1325563"/>
          </a:xfrm>
        </p:spPr>
        <p:txBody>
          <a:bodyPr>
            <a:normAutofit fontScale="90000"/>
          </a:bodyPr>
          <a:lstStyle/>
          <a:p>
            <a:r>
              <a:rPr lang="en-MY" b="1" dirty="0"/>
              <a:t>Malaysia Civil Aviation </a:t>
            </a:r>
            <a:r>
              <a:rPr lang="en-MY" b="1" dirty="0" smtClean="0"/>
              <a:t>Regulations </a:t>
            </a:r>
            <a:r>
              <a:rPr lang="en-MY" b="1" dirty="0"/>
              <a:t>2016</a:t>
            </a:r>
          </a:p>
        </p:txBody>
      </p:sp>
      <p:sp>
        <p:nvSpPr>
          <p:cNvPr id="2" name="Slide Number Placeholder 1">
            <a:extLst>
              <a:ext uri="{FF2B5EF4-FFF2-40B4-BE49-F238E27FC236}">
                <a16:creationId xmlns:a16="http://schemas.microsoft.com/office/drawing/2014/main" xmlns="" id="{FCBF2BAF-F627-4D89-93D0-B70F3074FB0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ECBCC6-5B28-47E6-BE02-AD44BC5F3E8B}" type="slidenum">
              <a:rPr kumimoji="0" lang="en-MY"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MY"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xmlns="" id="{5DBA2B58-AD54-4B74-8C79-3DABF0B72730}"/>
              </a:ext>
            </a:extLst>
          </p:cNvPr>
          <p:cNvPicPr>
            <a:picLocks noChangeAspect="1"/>
          </p:cNvPicPr>
          <p:nvPr/>
        </p:nvPicPr>
        <p:blipFill>
          <a:blip r:embed="rId2"/>
          <a:stretch>
            <a:fillRect/>
          </a:stretch>
        </p:blipFill>
        <p:spPr>
          <a:xfrm>
            <a:off x="463867" y="1588172"/>
            <a:ext cx="5733014" cy="3681656"/>
          </a:xfrm>
          <a:prstGeom prst="rect">
            <a:avLst/>
          </a:prstGeom>
          <a:solidFill>
            <a:schemeClr val="bg1"/>
          </a:solidFill>
        </p:spPr>
      </p:pic>
    </p:spTree>
    <p:extLst>
      <p:ext uri="{BB962C8B-B14F-4D97-AF65-F5344CB8AC3E}">
        <p14:creationId xmlns:p14="http://schemas.microsoft.com/office/powerpoint/2010/main" val="3704553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F5E0DF-D531-45E9-941B-85DAD9A27496}"/>
              </a:ext>
            </a:extLst>
          </p:cNvPr>
          <p:cNvSpPr>
            <a:spLocks noGrp="1"/>
          </p:cNvSpPr>
          <p:nvPr>
            <p:ph type="title"/>
          </p:nvPr>
        </p:nvSpPr>
        <p:spPr/>
        <p:txBody>
          <a:bodyPr/>
          <a:lstStyle/>
          <a:p>
            <a:r>
              <a:rPr lang="en-MY" b="1" dirty="0" smtClean="0"/>
              <a:t>Matter in question :</a:t>
            </a:r>
            <a:endParaRPr lang="en-MY" b="1" dirty="0"/>
          </a:p>
        </p:txBody>
      </p:sp>
      <p:sp>
        <p:nvSpPr>
          <p:cNvPr id="3" name="Content Placeholder 2">
            <a:extLst>
              <a:ext uri="{FF2B5EF4-FFF2-40B4-BE49-F238E27FC236}">
                <a16:creationId xmlns:a16="http://schemas.microsoft.com/office/drawing/2014/main" xmlns="" id="{BB7017BD-2447-4ADF-83B7-4E027BA8DD29}"/>
              </a:ext>
            </a:extLst>
          </p:cNvPr>
          <p:cNvSpPr>
            <a:spLocks noGrp="1"/>
          </p:cNvSpPr>
          <p:nvPr>
            <p:ph idx="1"/>
          </p:nvPr>
        </p:nvSpPr>
        <p:spPr/>
        <p:txBody>
          <a:bodyPr>
            <a:normAutofit/>
          </a:bodyPr>
          <a:lstStyle/>
          <a:p>
            <a:r>
              <a:rPr lang="en-MY" sz="2400" dirty="0"/>
              <a:t>The regulations are not sufficient for showing </a:t>
            </a:r>
            <a:r>
              <a:rPr lang="en-MY" sz="2400" dirty="0" smtClean="0"/>
              <a:t>compliance,</a:t>
            </a:r>
          </a:p>
          <a:p>
            <a:pPr marL="0" indent="0">
              <a:buNone/>
            </a:pPr>
            <a:r>
              <a:rPr lang="en-MY" sz="2400" dirty="0" smtClean="0"/>
              <a:t>	therefore the Authority publishes </a:t>
            </a:r>
          </a:p>
          <a:p>
            <a:pPr marL="0" indent="0">
              <a:buNone/>
            </a:pPr>
            <a:r>
              <a:rPr lang="en-MY" sz="2400" dirty="0"/>
              <a:t>	</a:t>
            </a:r>
            <a:r>
              <a:rPr lang="en-MY" sz="2400" dirty="0" smtClean="0"/>
              <a:t>notices, circulars, directives and information</a:t>
            </a:r>
          </a:p>
          <a:p>
            <a:pPr marL="0" indent="0">
              <a:buNone/>
            </a:pPr>
            <a:r>
              <a:rPr lang="en-MY" sz="2400" dirty="0"/>
              <a:t>	</a:t>
            </a:r>
            <a:r>
              <a:rPr lang="en-MY" sz="2400" dirty="0" smtClean="0"/>
              <a:t>to detail the requirements.</a:t>
            </a:r>
            <a:endParaRPr lang="en-MY" sz="2400" dirty="0"/>
          </a:p>
        </p:txBody>
      </p:sp>
    </p:spTree>
    <p:extLst>
      <p:ext uri="{BB962C8B-B14F-4D97-AF65-F5344CB8AC3E}">
        <p14:creationId xmlns:p14="http://schemas.microsoft.com/office/powerpoint/2010/main" val="42184093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mn-lt"/>
              </a:rPr>
              <a:t>Design </a:t>
            </a:r>
            <a:r>
              <a:rPr lang="en-US" sz="3600" b="1" dirty="0" err="1" smtClean="0">
                <a:latin typeface="+mn-lt"/>
              </a:rPr>
              <a:t>Organisation</a:t>
            </a:r>
            <a:r>
              <a:rPr lang="en-US" sz="3600" b="1" dirty="0" smtClean="0">
                <a:latin typeface="+mn-lt"/>
              </a:rPr>
              <a:t> Approval (DOA)</a:t>
            </a:r>
            <a:endParaRPr lang="en-US" sz="3600" b="1" dirty="0">
              <a:latin typeface="+mn-lt"/>
            </a:endParaRPr>
          </a:p>
        </p:txBody>
      </p:sp>
      <p:sp>
        <p:nvSpPr>
          <p:cNvPr id="3" name="Content Placeholder 2"/>
          <p:cNvSpPr>
            <a:spLocks noGrp="1"/>
          </p:cNvSpPr>
          <p:nvPr>
            <p:ph idx="1"/>
          </p:nvPr>
        </p:nvSpPr>
        <p:spPr/>
        <p:txBody>
          <a:bodyPr>
            <a:normAutofit/>
          </a:bodyPr>
          <a:lstStyle/>
          <a:p>
            <a:r>
              <a:rPr lang="en-US" sz="2400" dirty="0" smtClean="0"/>
              <a:t>Regulation 21 – Certification of Approval for design, manufacture 				and construction of aeronautical products. </a:t>
            </a:r>
          </a:p>
          <a:p>
            <a:endParaRPr lang="en-US" sz="2400" dirty="0"/>
          </a:p>
          <a:p>
            <a:r>
              <a:rPr lang="en-US" sz="2400" dirty="0" smtClean="0"/>
              <a:t>Requirements – Airworthiness Notice No. 96</a:t>
            </a:r>
          </a:p>
          <a:p>
            <a:pPr lvl="5"/>
            <a:r>
              <a:rPr lang="en-US" sz="2400" dirty="0" smtClean="0"/>
              <a:t>Design </a:t>
            </a:r>
            <a:r>
              <a:rPr lang="en-US" sz="2400" dirty="0" err="1" smtClean="0"/>
              <a:t>Organisation</a:t>
            </a:r>
            <a:r>
              <a:rPr lang="en-US" sz="2400" dirty="0" smtClean="0"/>
              <a:t> Approval</a:t>
            </a:r>
            <a:endParaRPr lang="en-US" sz="2400" dirty="0"/>
          </a:p>
        </p:txBody>
      </p:sp>
    </p:spTree>
    <p:extLst>
      <p:ext uri="{BB962C8B-B14F-4D97-AF65-F5344CB8AC3E}">
        <p14:creationId xmlns:p14="http://schemas.microsoft.com/office/powerpoint/2010/main" val="7801296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mn-lt"/>
              </a:rPr>
              <a:t>Production </a:t>
            </a:r>
            <a:r>
              <a:rPr lang="en-US" sz="3600" b="1" dirty="0" err="1" smtClean="0">
                <a:latin typeface="+mn-lt"/>
              </a:rPr>
              <a:t>Organisation</a:t>
            </a:r>
            <a:r>
              <a:rPr lang="en-US" sz="3600" b="1" dirty="0" smtClean="0">
                <a:latin typeface="+mn-lt"/>
              </a:rPr>
              <a:t> Approval (POA)</a:t>
            </a:r>
            <a:endParaRPr lang="en-US" sz="3600" b="1" dirty="0">
              <a:latin typeface="+mn-lt"/>
            </a:endParaRPr>
          </a:p>
        </p:txBody>
      </p:sp>
      <p:sp>
        <p:nvSpPr>
          <p:cNvPr id="3" name="Content Placeholder 2"/>
          <p:cNvSpPr>
            <a:spLocks noGrp="1"/>
          </p:cNvSpPr>
          <p:nvPr>
            <p:ph idx="1"/>
          </p:nvPr>
        </p:nvSpPr>
        <p:spPr/>
        <p:txBody>
          <a:bodyPr>
            <a:normAutofit/>
          </a:bodyPr>
          <a:lstStyle/>
          <a:p>
            <a:r>
              <a:rPr lang="en-US" sz="2400" dirty="0" smtClean="0"/>
              <a:t>Regulation 21 – Certification of Approval for design, manufacture 				and construction of aeronautical products. </a:t>
            </a:r>
          </a:p>
          <a:p>
            <a:endParaRPr lang="en-US" sz="2400" dirty="0"/>
          </a:p>
          <a:p>
            <a:r>
              <a:rPr lang="en-US" sz="2400" dirty="0" smtClean="0"/>
              <a:t>Requirements – Airworthiness Notice  No. 8201</a:t>
            </a:r>
          </a:p>
          <a:p>
            <a:pPr lvl="5"/>
            <a:r>
              <a:rPr lang="en-US" sz="2400" dirty="0" smtClean="0"/>
              <a:t>Production </a:t>
            </a:r>
            <a:r>
              <a:rPr lang="en-US" sz="2400" dirty="0" err="1" smtClean="0"/>
              <a:t>Organisation</a:t>
            </a:r>
            <a:r>
              <a:rPr lang="en-US" sz="2400" dirty="0" smtClean="0"/>
              <a:t> Approval </a:t>
            </a:r>
            <a:endParaRPr lang="en-US" sz="2400" dirty="0"/>
          </a:p>
        </p:txBody>
      </p:sp>
    </p:spTree>
    <p:extLst>
      <p:ext uri="{BB962C8B-B14F-4D97-AF65-F5344CB8AC3E}">
        <p14:creationId xmlns:p14="http://schemas.microsoft.com/office/powerpoint/2010/main" val="37056997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438" y="259247"/>
            <a:ext cx="10515600" cy="1325563"/>
          </a:xfrm>
        </p:spPr>
        <p:txBody>
          <a:bodyPr>
            <a:normAutofit/>
          </a:bodyPr>
          <a:lstStyle/>
          <a:p>
            <a:r>
              <a:rPr lang="en-US" sz="3600" b="1" dirty="0" smtClean="0">
                <a:latin typeface="+mn-lt"/>
              </a:rPr>
              <a:t>Maintenance Repair Overhaul (MRO) </a:t>
            </a:r>
            <a:br>
              <a:rPr lang="en-US" sz="3600" b="1" dirty="0" smtClean="0">
                <a:latin typeface="+mn-lt"/>
              </a:rPr>
            </a:br>
            <a:r>
              <a:rPr lang="en-US" sz="3600" b="1" dirty="0" err="1" smtClean="0">
                <a:latin typeface="+mn-lt"/>
              </a:rPr>
              <a:t>Organisation</a:t>
            </a:r>
            <a:r>
              <a:rPr lang="en-US" sz="3600" b="1" dirty="0" smtClean="0">
                <a:latin typeface="+mn-lt"/>
              </a:rPr>
              <a:t> Approval</a:t>
            </a:r>
            <a:endParaRPr lang="en-US" sz="3600" b="1" dirty="0">
              <a:latin typeface="+mn-lt"/>
            </a:endParaRPr>
          </a:p>
        </p:txBody>
      </p:sp>
      <p:sp>
        <p:nvSpPr>
          <p:cNvPr id="3" name="Content Placeholder 2"/>
          <p:cNvSpPr>
            <a:spLocks noGrp="1"/>
          </p:cNvSpPr>
          <p:nvPr>
            <p:ph idx="1"/>
          </p:nvPr>
        </p:nvSpPr>
        <p:spPr>
          <a:xfrm>
            <a:off x="776438" y="1854317"/>
            <a:ext cx="10515600" cy="4852035"/>
          </a:xfrm>
        </p:spPr>
        <p:txBody>
          <a:bodyPr>
            <a:normAutofit/>
          </a:bodyPr>
          <a:lstStyle/>
          <a:p>
            <a:r>
              <a:rPr lang="en-US" sz="2400" dirty="0" smtClean="0"/>
              <a:t>Regulation 31 – Approval for person or organization to engage in 				continuing airworthiness management, 					maintenance of aeronautical products and 					maintenance training. </a:t>
            </a:r>
          </a:p>
          <a:p>
            <a:endParaRPr lang="en-US" sz="2400" dirty="0"/>
          </a:p>
          <a:p>
            <a:r>
              <a:rPr lang="en-US" sz="2400" dirty="0" smtClean="0"/>
              <a:t>Requirements – Airworthiness Notice No. 6501</a:t>
            </a:r>
          </a:p>
          <a:p>
            <a:pPr lvl="5"/>
            <a:r>
              <a:rPr lang="en-US" sz="2400" dirty="0" smtClean="0"/>
              <a:t>Maintenance </a:t>
            </a:r>
            <a:r>
              <a:rPr lang="en-US" sz="2400" dirty="0" err="1" smtClean="0"/>
              <a:t>Organisation</a:t>
            </a:r>
            <a:r>
              <a:rPr lang="en-US" sz="2400" dirty="0" smtClean="0"/>
              <a:t> Approval (DCAM Part 145)</a:t>
            </a:r>
          </a:p>
          <a:p>
            <a:pPr lvl="5"/>
            <a:endParaRPr lang="en-US" sz="2400" dirty="0" smtClean="0"/>
          </a:p>
          <a:p>
            <a:pPr marL="2286000" lvl="5" indent="0">
              <a:buNone/>
            </a:pPr>
            <a:r>
              <a:rPr lang="en-US" sz="2400" dirty="0"/>
              <a:t>– Airworthiness Notice No. </a:t>
            </a:r>
            <a:r>
              <a:rPr lang="en-US" sz="2400" dirty="0" smtClean="0"/>
              <a:t>6502</a:t>
            </a:r>
            <a:endParaRPr lang="en-US" sz="2400" dirty="0"/>
          </a:p>
          <a:p>
            <a:pPr lvl="5"/>
            <a:r>
              <a:rPr lang="en-US" sz="2400" dirty="0" smtClean="0"/>
              <a:t>Limited Maintenance </a:t>
            </a:r>
            <a:r>
              <a:rPr lang="en-US" sz="2400" dirty="0" err="1" smtClean="0"/>
              <a:t>Organisation</a:t>
            </a:r>
            <a:r>
              <a:rPr lang="en-US" sz="2400" dirty="0" smtClean="0"/>
              <a:t> </a:t>
            </a:r>
            <a:r>
              <a:rPr lang="en-US" sz="2400" dirty="0"/>
              <a:t>Approval</a:t>
            </a:r>
          </a:p>
          <a:p>
            <a:pPr marL="2286000" lvl="5" indent="0">
              <a:buNone/>
            </a:pPr>
            <a:r>
              <a:rPr lang="en-US" sz="2400" dirty="0" smtClean="0"/>
              <a:t>	(</a:t>
            </a:r>
            <a:r>
              <a:rPr lang="en-US" sz="2400" dirty="0"/>
              <a:t>DCAM Part </a:t>
            </a:r>
            <a:r>
              <a:rPr lang="en-US" sz="2400" dirty="0" smtClean="0"/>
              <a:t>M Subpart G)</a:t>
            </a:r>
            <a:endParaRPr lang="en-US" sz="2400" dirty="0"/>
          </a:p>
          <a:p>
            <a:pPr lvl="5"/>
            <a:endParaRPr lang="en-US" sz="2800" dirty="0"/>
          </a:p>
        </p:txBody>
      </p:sp>
    </p:spTree>
    <p:extLst>
      <p:ext uri="{BB962C8B-B14F-4D97-AF65-F5344CB8AC3E}">
        <p14:creationId xmlns:p14="http://schemas.microsoft.com/office/powerpoint/2010/main" val="6139249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328B34-4238-4F6C-BABD-B5132E90937B}"/>
              </a:ext>
            </a:extLst>
          </p:cNvPr>
          <p:cNvSpPr>
            <a:spLocks noGrp="1"/>
          </p:cNvSpPr>
          <p:nvPr>
            <p:ph type="title"/>
          </p:nvPr>
        </p:nvSpPr>
        <p:spPr/>
        <p:txBody>
          <a:bodyPr/>
          <a:lstStyle/>
          <a:p>
            <a:r>
              <a:rPr lang="en-MY" b="1" dirty="0">
                <a:latin typeface="+mn-lt"/>
              </a:rPr>
              <a:t>What is the status of the Notices?</a:t>
            </a:r>
          </a:p>
        </p:txBody>
      </p:sp>
      <p:sp>
        <p:nvSpPr>
          <p:cNvPr id="3" name="Content Placeholder 2">
            <a:extLst>
              <a:ext uri="{FF2B5EF4-FFF2-40B4-BE49-F238E27FC236}">
                <a16:creationId xmlns:a16="http://schemas.microsoft.com/office/drawing/2014/main" xmlns="" id="{F72FB7EC-2375-4EE0-9458-7EE5E3021C4A}"/>
              </a:ext>
            </a:extLst>
          </p:cNvPr>
          <p:cNvSpPr>
            <a:spLocks noGrp="1"/>
          </p:cNvSpPr>
          <p:nvPr>
            <p:ph idx="1"/>
          </p:nvPr>
        </p:nvSpPr>
        <p:spPr/>
        <p:txBody>
          <a:bodyPr/>
          <a:lstStyle/>
          <a:p>
            <a:r>
              <a:rPr lang="en-MY" dirty="0"/>
              <a:t>Power given under the Civil Aviation Act 196 and Amendments</a:t>
            </a:r>
          </a:p>
        </p:txBody>
      </p:sp>
      <p:sp>
        <p:nvSpPr>
          <p:cNvPr id="4" name="Slide Number Placeholder 3">
            <a:extLst>
              <a:ext uri="{FF2B5EF4-FFF2-40B4-BE49-F238E27FC236}">
                <a16:creationId xmlns:a16="http://schemas.microsoft.com/office/drawing/2014/main" xmlns="" id="{BE1446C1-1EF8-4C6E-AD81-A7F3BA7233B0}"/>
              </a:ext>
            </a:extLst>
          </p:cNvPr>
          <p:cNvSpPr>
            <a:spLocks noGrp="1"/>
          </p:cNvSpPr>
          <p:nvPr>
            <p:ph type="sldNum" sz="quarter" idx="12"/>
          </p:nvPr>
        </p:nvSpPr>
        <p:spPr/>
        <p:txBody>
          <a:bodyPr/>
          <a:lstStyle/>
          <a:p>
            <a:fld id="{77ECBCC6-5B28-47E6-BE02-AD44BC5F3E8B}" type="slidenum">
              <a:rPr lang="en-MY" smtClean="0"/>
              <a:t>27</a:t>
            </a:fld>
            <a:endParaRPr lang="en-MY"/>
          </a:p>
        </p:txBody>
      </p:sp>
    </p:spTree>
    <p:extLst>
      <p:ext uri="{BB962C8B-B14F-4D97-AF65-F5344CB8AC3E}">
        <p14:creationId xmlns:p14="http://schemas.microsoft.com/office/powerpoint/2010/main" val="14341621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xmlns="" id="{4F1A468C-E864-41A9-8734-39AF50E3E10F}"/>
              </a:ext>
            </a:extLst>
          </p:cNvPr>
          <p:cNvPicPr>
            <a:picLocks noGrp="1" noChangeAspect="1"/>
          </p:cNvPicPr>
          <p:nvPr>
            <p:ph sz="half" idx="1"/>
          </p:nvPr>
        </p:nvPicPr>
        <p:blipFill>
          <a:blip r:embed="rId2"/>
          <a:stretch>
            <a:fillRect/>
          </a:stretch>
        </p:blipFill>
        <p:spPr>
          <a:xfrm>
            <a:off x="291831" y="184605"/>
            <a:ext cx="4035477" cy="5644695"/>
          </a:xfrm>
          <a:prstGeom prst="rect">
            <a:avLst/>
          </a:prstGeom>
        </p:spPr>
      </p:pic>
      <p:pic>
        <p:nvPicPr>
          <p:cNvPr id="6" name="Content Placeholder 5">
            <a:extLst>
              <a:ext uri="{FF2B5EF4-FFF2-40B4-BE49-F238E27FC236}">
                <a16:creationId xmlns:a16="http://schemas.microsoft.com/office/drawing/2014/main" xmlns="" id="{45F26147-8BC9-4AEF-90DA-DE87D0D42BAB}"/>
              </a:ext>
            </a:extLst>
          </p:cNvPr>
          <p:cNvPicPr>
            <a:picLocks noGrp="1" noChangeAspect="1"/>
          </p:cNvPicPr>
          <p:nvPr>
            <p:ph sz="half" idx="2"/>
          </p:nvPr>
        </p:nvPicPr>
        <p:blipFill>
          <a:blip r:embed="rId3"/>
          <a:stretch>
            <a:fillRect/>
          </a:stretch>
        </p:blipFill>
        <p:spPr>
          <a:xfrm>
            <a:off x="4984419" y="184605"/>
            <a:ext cx="6909926" cy="2110318"/>
          </a:xfrm>
          <a:prstGeom prst="rect">
            <a:avLst/>
          </a:prstGeom>
        </p:spPr>
      </p:pic>
      <p:sp>
        <p:nvSpPr>
          <p:cNvPr id="5" name="Slide Number Placeholder 4">
            <a:extLst>
              <a:ext uri="{FF2B5EF4-FFF2-40B4-BE49-F238E27FC236}">
                <a16:creationId xmlns:a16="http://schemas.microsoft.com/office/drawing/2014/main" xmlns="" id="{3E40A67B-F2E3-4E25-8918-460DED5E3DC7}"/>
              </a:ext>
            </a:extLst>
          </p:cNvPr>
          <p:cNvSpPr>
            <a:spLocks noGrp="1"/>
          </p:cNvSpPr>
          <p:nvPr>
            <p:ph type="sldNum" sz="quarter" idx="12"/>
          </p:nvPr>
        </p:nvSpPr>
        <p:spPr/>
        <p:txBody>
          <a:bodyPr/>
          <a:lstStyle/>
          <a:p>
            <a:fld id="{77ECBCC6-5B28-47E6-BE02-AD44BC5F3E8B}" type="slidenum">
              <a:rPr lang="en-MY" smtClean="0"/>
              <a:t>28</a:t>
            </a:fld>
            <a:endParaRPr lang="en-MY"/>
          </a:p>
        </p:txBody>
      </p:sp>
      <p:pic>
        <p:nvPicPr>
          <p:cNvPr id="13" name="Picture 12">
            <a:extLst>
              <a:ext uri="{FF2B5EF4-FFF2-40B4-BE49-F238E27FC236}">
                <a16:creationId xmlns:a16="http://schemas.microsoft.com/office/drawing/2014/main" xmlns="" id="{AF7C3101-3029-453A-AD10-95E7EECB1022}"/>
              </a:ext>
            </a:extLst>
          </p:cNvPr>
          <p:cNvPicPr>
            <a:picLocks noChangeAspect="1"/>
          </p:cNvPicPr>
          <p:nvPr/>
        </p:nvPicPr>
        <p:blipFill>
          <a:blip r:embed="rId4"/>
          <a:stretch>
            <a:fillRect/>
          </a:stretch>
        </p:blipFill>
        <p:spPr>
          <a:xfrm>
            <a:off x="4260795" y="1990149"/>
            <a:ext cx="7026492" cy="3015974"/>
          </a:xfrm>
          <a:prstGeom prst="rect">
            <a:avLst/>
          </a:prstGeom>
        </p:spPr>
      </p:pic>
      <p:pic>
        <p:nvPicPr>
          <p:cNvPr id="14" name="Picture 13">
            <a:extLst>
              <a:ext uri="{FF2B5EF4-FFF2-40B4-BE49-F238E27FC236}">
                <a16:creationId xmlns:a16="http://schemas.microsoft.com/office/drawing/2014/main" xmlns="" id="{63A13E24-8C0D-4714-A5F4-4193994AAE81}"/>
              </a:ext>
            </a:extLst>
          </p:cNvPr>
          <p:cNvPicPr>
            <a:picLocks noChangeAspect="1"/>
          </p:cNvPicPr>
          <p:nvPr/>
        </p:nvPicPr>
        <p:blipFill>
          <a:blip r:embed="rId5"/>
          <a:stretch>
            <a:fillRect/>
          </a:stretch>
        </p:blipFill>
        <p:spPr>
          <a:xfrm>
            <a:off x="4626358" y="5111532"/>
            <a:ext cx="6295367" cy="1561863"/>
          </a:xfrm>
          <a:prstGeom prst="rect">
            <a:avLst/>
          </a:prstGeom>
        </p:spPr>
      </p:pic>
      <p:sp>
        <p:nvSpPr>
          <p:cNvPr id="15" name="Rectangle: Rounded Corners 14">
            <a:extLst>
              <a:ext uri="{FF2B5EF4-FFF2-40B4-BE49-F238E27FC236}">
                <a16:creationId xmlns:a16="http://schemas.microsoft.com/office/drawing/2014/main" xmlns="" id="{DBE15FF0-8F4A-4DEF-8B3E-2A8F5E006AA7}"/>
              </a:ext>
            </a:extLst>
          </p:cNvPr>
          <p:cNvSpPr/>
          <p:nvPr/>
        </p:nvSpPr>
        <p:spPr>
          <a:xfrm>
            <a:off x="6096000" y="1743075"/>
            <a:ext cx="2733675" cy="247074"/>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6" name="Rectangle: Rounded Corners 15">
            <a:extLst>
              <a:ext uri="{FF2B5EF4-FFF2-40B4-BE49-F238E27FC236}">
                <a16:creationId xmlns:a16="http://schemas.microsoft.com/office/drawing/2014/main" xmlns="" id="{4A8E358F-9D7C-4A0F-9D93-C4F8EAE35E86}"/>
              </a:ext>
            </a:extLst>
          </p:cNvPr>
          <p:cNvSpPr/>
          <p:nvPr/>
        </p:nvSpPr>
        <p:spPr>
          <a:xfrm>
            <a:off x="5986464" y="2486025"/>
            <a:ext cx="3529012" cy="257175"/>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39956106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MY" sz="3200" b="1" dirty="0"/>
              <a:t>ICAO Universal Safety Oversight Audit Programme (USOAP)</a:t>
            </a:r>
            <a:br>
              <a:rPr lang="en-MY" sz="3200" b="1" dirty="0"/>
            </a:br>
            <a:r>
              <a:rPr lang="en-MY" sz="3200" b="1" dirty="0"/>
              <a:t>- Malaysia </a:t>
            </a:r>
            <a:r>
              <a:rPr lang="en-MY" sz="3200" b="1" dirty="0" smtClean="0"/>
              <a:t>@ 2016</a:t>
            </a:r>
            <a:r>
              <a:rPr lang="en-MY" sz="3200" b="1" dirty="0"/>
              <a:t/>
            </a:r>
            <a:br>
              <a:rPr lang="en-MY" sz="3200" b="1" dirty="0"/>
            </a:br>
            <a:endParaRPr lang="en-US" sz="3200" dirty="0"/>
          </a:p>
        </p:txBody>
      </p:sp>
      <p:pic>
        <p:nvPicPr>
          <p:cNvPr id="9" name="Content Placeholder 8"/>
          <p:cNvPicPr>
            <a:picLocks noGrp="1" noChangeAspect="1"/>
          </p:cNvPicPr>
          <p:nvPr>
            <p:ph idx="1"/>
          </p:nvPr>
        </p:nvPicPr>
        <p:blipFill>
          <a:blip r:embed="rId2"/>
          <a:stretch>
            <a:fillRect/>
          </a:stretch>
        </p:blipFill>
        <p:spPr>
          <a:xfrm>
            <a:off x="1371600" y="1732547"/>
            <a:ext cx="9918834" cy="4754880"/>
          </a:xfrm>
          <a:prstGeom prst="rect">
            <a:avLst/>
          </a:prstGeom>
        </p:spPr>
      </p:pic>
    </p:spTree>
    <p:extLst>
      <p:ext uri="{BB962C8B-B14F-4D97-AF65-F5344CB8AC3E}">
        <p14:creationId xmlns:p14="http://schemas.microsoft.com/office/powerpoint/2010/main" val="3403875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42A98B5D-D373-4713-97E6-08E8ED99F1E1}" type="slidenum">
              <a:rPr lang="en-US" altLang="en-US" sz="1200">
                <a:solidFill>
                  <a:srgbClr val="FFFFFF"/>
                </a:solidFill>
              </a:rPr>
              <a:pPr>
                <a:lnSpc>
                  <a:spcPct val="100000"/>
                </a:lnSpc>
                <a:spcBef>
                  <a:spcPct val="0"/>
                </a:spcBef>
                <a:buFontTx/>
                <a:buNone/>
              </a:pPr>
              <a:t>3</a:t>
            </a:fld>
            <a:endParaRPr lang="en-US" altLang="en-US" sz="1200">
              <a:solidFill>
                <a:srgbClr val="FFFFFF"/>
              </a:solidFill>
            </a:endParaRPr>
          </a:p>
        </p:txBody>
      </p:sp>
      <p:sp>
        <p:nvSpPr>
          <p:cNvPr id="2058" name="Rectangle 10"/>
          <p:cNvSpPr>
            <a:spLocks noGrp="1" noChangeArrowheads="1"/>
          </p:cNvSpPr>
          <p:nvPr>
            <p:ph type="title" idx="4294967295"/>
          </p:nvPr>
        </p:nvSpPr>
        <p:spPr>
          <a:xfrm>
            <a:off x="0" y="430213"/>
            <a:ext cx="10890250" cy="650875"/>
          </a:xfrm>
          <a:ln w="25400" cap="sq">
            <a:solidFill>
              <a:srgbClr val="7030A0"/>
            </a:solidFill>
            <a:bevel/>
          </a:ln>
        </p:spPr>
        <p:txBody>
          <a:bodyPr rtlCol="0">
            <a:noAutofit/>
          </a:bodyPr>
          <a:lstStyle/>
          <a:p>
            <a:pPr algn="ctr" eaLnBrk="1" fontAlgn="auto" hangingPunct="1">
              <a:lnSpc>
                <a:spcPct val="85000"/>
              </a:lnSpc>
              <a:spcAft>
                <a:spcPts val="0"/>
              </a:spcAft>
              <a:defRPr/>
            </a:pPr>
            <a:r>
              <a:rPr lang="en-US" sz="3600" b="1" dirty="0" smtClean="0">
                <a:latin typeface="+mn-lt"/>
                <a:cs typeface="Microsoft Sans Serif" panose="020B0604020202020204" pitchFamily="34" charset="0"/>
              </a:rPr>
              <a:t>The Perspective of International Aviation Legislation </a:t>
            </a:r>
            <a:endParaRPr lang="en-US" sz="3600" b="1" dirty="0">
              <a:latin typeface="+mn-lt"/>
              <a:cs typeface="Microsoft Sans Serif" panose="020B0604020202020204" pitchFamily="34" charset="0"/>
            </a:endParaRPr>
          </a:p>
        </p:txBody>
      </p:sp>
      <p:pic>
        <p:nvPicPr>
          <p:cNvPr id="28676" name="Picture 31" descr="untitled"/>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0" y="1504950"/>
            <a:ext cx="1116013" cy="901700"/>
          </a:xfrm>
        </p:spPr>
      </p:pic>
      <p:sp>
        <p:nvSpPr>
          <p:cNvPr id="2060" name="AutoShape 12"/>
          <p:cNvSpPr>
            <a:spLocks noChangeArrowheads="1"/>
          </p:cNvSpPr>
          <p:nvPr/>
        </p:nvSpPr>
        <p:spPr bwMode="auto">
          <a:xfrm>
            <a:off x="3935413" y="1773238"/>
            <a:ext cx="1296987" cy="504825"/>
          </a:xfrm>
          <a:prstGeom prst="flowChartProcess">
            <a:avLst/>
          </a:prstGeom>
          <a:ln w="25400">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1200" b="1" dirty="0">
                <a:solidFill>
                  <a:prstClr val="black"/>
                </a:solidFill>
              </a:rPr>
              <a:t>CONVENTION &amp;</a:t>
            </a:r>
          </a:p>
          <a:p>
            <a:pPr algn="ctr">
              <a:defRPr/>
            </a:pPr>
            <a:r>
              <a:rPr lang="en-US" sz="1200" b="1" dirty="0">
                <a:solidFill>
                  <a:prstClr val="black"/>
                </a:solidFill>
              </a:rPr>
              <a:t>ARTICLES</a:t>
            </a:r>
          </a:p>
        </p:txBody>
      </p:sp>
      <p:sp>
        <p:nvSpPr>
          <p:cNvPr id="2061" name="AutoShape 13"/>
          <p:cNvSpPr>
            <a:spLocks noChangeArrowheads="1"/>
          </p:cNvSpPr>
          <p:nvPr/>
        </p:nvSpPr>
        <p:spPr bwMode="auto">
          <a:xfrm>
            <a:off x="7032625" y="1773238"/>
            <a:ext cx="3168650" cy="576262"/>
          </a:xfrm>
          <a:prstGeom prst="flowChartProcess">
            <a:avLst/>
          </a:prstGeom>
          <a:ln w="25400">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1200" b="1" dirty="0">
                <a:solidFill>
                  <a:prstClr val="black"/>
                </a:solidFill>
              </a:rPr>
              <a:t>ADOPTION OF INTERNATIONAL</a:t>
            </a:r>
          </a:p>
          <a:p>
            <a:pPr algn="ctr">
              <a:defRPr/>
            </a:pPr>
            <a:r>
              <a:rPr lang="en-US" sz="1200" b="1" dirty="0">
                <a:solidFill>
                  <a:prstClr val="black"/>
                </a:solidFill>
              </a:rPr>
              <a:t>STANDARDS AND RECOMMENDED PRACTICES </a:t>
            </a:r>
          </a:p>
          <a:p>
            <a:pPr algn="ctr">
              <a:defRPr/>
            </a:pPr>
            <a:r>
              <a:rPr lang="en-US" sz="1200" b="1" dirty="0">
                <a:solidFill>
                  <a:prstClr val="black"/>
                </a:solidFill>
              </a:rPr>
              <a:t>(SARPs) - ANNEXES</a:t>
            </a:r>
          </a:p>
        </p:txBody>
      </p:sp>
      <p:sp>
        <p:nvSpPr>
          <p:cNvPr id="2062" name="AutoShape 14"/>
          <p:cNvSpPr>
            <a:spLocks noChangeArrowheads="1"/>
          </p:cNvSpPr>
          <p:nvPr/>
        </p:nvSpPr>
        <p:spPr bwMode="auto">
          <a:xfrm>
            <a:off x="2782888" y="1773238"/>
            <a:ext cx="1081087" cy="504825"/>
          </a:xfrm>
          <a:prstGeom prst="rightArrow">
            <a:avLst>
              <a:gd name="adj1" fmla="val 50000"/>
              <a:gd name="adj2" fmla="val 75332"/>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r>
              <a:rPr lang="en-US" sz="1200" b="1" i="1" dirty="0">
                <a:solidFill>
                  <a:schemeClr val="tx1"/>
                </a:solidFill>
              </a:rPr>
              <a:t>CONCLUDED</a:t>
            </a:r>
          </a:p>
        </p:txBody>
      </p:sp>
      <p:sp>
        <p:nvSpPr>
          <p:cNvPr id="2063" name="AutoShape 15"/>
          <p:cNvSpPr>
            <a:spLocks noChangeArrowheads="1"/>
          </p:cNvSpPr>
          <p:nvPr/>
        </p:nvSpPr>
        <p:spPr bwMode="auto">
          <a:xfrm>
            <a:off x="5448300" y="1773238"/>
            <a:ext cx="1439863" cy="503237"/>
          </a:xfrm>
          <a:prstGeom prst="rightArrow">
            <a:avLst>
              <a:gd name="adj1" fmla="val 50000"/>
              <a:gd name="adj2" fmla="val 83364"/>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r>
              <a:rPr lang="en-US" sz="1200" b="1" i="1" dirty="0">
                <a:solidFill>
                  <a:schemeClr val="tx1"/>
                </a:solidFill>
              </a:rPr>
              <a:t>MANDATING</a:t>
            </a:r>
          </a:p>
        </p:txBody>
      </p:sp>
      <p:sp>
        <p:nvSpPr>
          <p:cNvPr id="2064" name="AutoShape 16"/>
          <p:cNvSpPr>
            <a:spLocks noChangeArrowheads="1"/>
          </p:cNvSpPr>
          <p:nvPr/>
        </p:nvSpPr>
        <p:spPr bwMode="auto">
          <a:xfrm>
            <a:off x="7618413" y="2459038"/>
            <a:ext cx="1997075" cy="609600"/>
          </a:xfrm>
          <a:prstGeom prst="downArrow">
            <a:avLst>
              <a:gd name="adj1" fmla="val 50000"/>
              <a:gd name="adj2" fmla="val 51063"/>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r>
              <a:rPr lang="en-US" sz="1200" b="1" i="1" dirty="0">
                <a:solidFill>
                  <a:schemeClr val="tx1"/>
                </a:solidFill>
              </a:rPr>
              <a:t>COMPLIANCE</a:t>
            </a:r>
          </a:p>
        </p:txBody>
      </p:sp>
      <p:sp>
        <p:nvSpPr>
          <p:cNvPr id="2065" name="Rectangle 17"/>
          <p:cNvSpPr>
            <a:spLocks noChangeArrowheads="1"/>
          </p:cNvSpPr>
          <p:nvPr/>
        </p:nvSpPr>
        <p:spPr bwMode="auto">
          <a:xfrm>
            <a:off x="4151313" y="3213100"/>
            <a:ext cx="5905500" cy="288925"/>
          </a:xfrm>
          <a:prstGeom prst="rect">
            <a:avLst/>
          </a:prstGeom>
          <a:ln w="25400">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1200" b="1" dirty="0">
                <a:solidFill>
                  <a:prstClr val="black"/>
                </a:solidFill>
              </a:rPr>
              <a:t>CONTRACTING STATES</a:t>
            </a:r>
          </a:p>
        </p:txBody>
      </p:sp>
      <p:sp>
        <p:nvSpPr>
          <p:cNvPr id="2067" name="AutoShape 19"/>
          <p:cNvSpPr>
            <a:spLocks noChangeArrowheads="1"/>
          </p:cNvSpPr>
          <p:nvPr/>
        </p:nvSpPr>
        <p:spPr bwMode="auto">
          <a:xfrm>
            <a:off x="6384925" y="3595688"/>
            <a:ext cx="1798638" cy="504825"/>
          </a:xfrm>
          <a:prstGeom prst="downArrow">
            <a:avLst>
              <a:gd name="adj1" fmla="val 50000"/>
              <a:gd name="adj2" fmla="val 55653"/>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r>
              <a:rPr lang="en-US" sz="1200" b="1" i="1" dirty="0">
                <a:solidFill>
                  <a:schemeClr val="tx1"/>
                </a:solidFill>
              </a:rPr>
              <a:t>DEVELOP</a:t>
            </a:r>
          </a:p>
        </p:txBody>
      </p:sp>
      <p:sp>
        <p:nvSpPr>
          <p:cNvPr id="2068" name="Rectangle 20"/>
          <p:cNvSpPr>
            <a:spLocks noChangeArrowheads="1"/>
          </p:cNvSpPr>
          <p:nvPr/>
        </p:nvSpPr>
        <p:spPr bwMode="auto">
          <a:xfrm>
            <a:off x="6240463" y="4292600"/>
            <a:ext cx="2087562" cy="28892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1200" b="1" dirty="0">
                <a:solidFill>
                  <a:prstClr val="black"/>
                </a:solidFill>
              </a:rPr>
              <a:t>LAWS</a:t>
            </a:r>
          </a:p>
        </p:txBody>
      </p:sp>
      <p:sp>
        <p:nvSpPr>
          <p:cNvPr id="2069" name="Rectangle 21"/>
          <p:cNvSpPr>
            <a:spLocks noChangeArrowheads="1"/>
          </p:cNvSpPr>
          <p:nvPr/>
        </p:nvSpPr>
        <p:spPr bwMode="auto">
          <a:xfrm>
            <a:off x="6240463" y="4746625"/>
            <a:ext cx="2087562" cy="28892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1200" b="1" dirty="0">
                <a:solidFill>
                  <a:prstClr val="black"/>
                </a:solidFill>
              </a:rPr>
              <a:t>REGULATIONS</a:t>
            </a:r>
          </a:p>
        </p:txBody>
      </p:sp>
      <p:sp>
        <p:nvSpPr>
          <p:cNvPr id="2070" name="Rectangle 22"/>
          <p:cNvSpPr>
            <a:spLocks noChangeArrowheads="1"/>
          </p:cNvSpPr>
          <p:nvPr/>
        </p:nvSpPr>
        <p:spPr bwMode="auto">
          <a:xfrm>
            <a:off x="6240463" y="5200650"/>
            <a:ext cx="2087562" cy="28892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1200" b="1" dirty="0">
                <a:solidFill>
                  <a:prstClr val="black"/>
                </a:solidFill>
              </a:rPr>
              <a:t>REQUIREMENTS</a:t>
            </a:r>
          </a:p>
        </p:txBody>
      </p:sp>
      <p:sp>
        <p:nvSpPr>
          <p:cNvPr id="2071" name="Rectangle 23"/>
          <p:cNvSpPr>
            <a:spLocks noChangeArrowheads="1"/>
          </p:cNvSpPr>
          <p:nvPr/>
        </p:nvSpPr>
        <p:spPr bwMode="auto">
          <a:xfrm>
            <a:off x="6240463" y="5656263"/>
            <a:ext cx="2087562" cy="28892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1200" b="1" dirty="0">
                <a:solidFill>
                  <a:prstClr val="black"/>
                </a:solidFill>
              </a:rPr>
              <a:t>GUIDANCE MATERIALS</a:t>
            </a:r>
          </a:p>
        </p:txBody>
      </p:sp>
      <p:sp>
        <p:nvSpPr>
          <p:cNvPr id="2073" name="Rectangle 25"/>
          <p:cNvSpPr>
            <a:spLocks noChangeArrowheads="1"/>
          </p:cNvSpPr>
          <p:nvPr/>
        </p:nvSpPr>
        <p:spPr bwMode="auto">
          <a:xfrm>
            <a:off x="1703388" y="4508500"/>
            <a:ext cx="2606675" cy="122396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1200" b="1" dirty="0">
                <a:solidFill>
                  <a:prstClr val="black"/>
                </a:solidFill>
              </a:rPr>
              <a:t>CONTRACTING STATES </a:t>
            </a:r>
          </a:p>
          <a:p>
            <a:pPr algn="ctr">
              <a:defRPr/>
            </a:pPr>
            <a:r>
              <a:rPr lang="en-US" sz="1200" b="1" dirty="0">
                <a:solidFill>
                  <a:prstClr val="black"/>
                </a:solidFill>
              </a:rPr>
              <a:t>NATIONAL AVIATION</a:t>
            </a:r>
          </a:p>
          <a:p>
            <a:pPr algn="ctr">
              <a:defRPr/>
            </a:pPr>
            <a:r>
              <a:rPr lang="en-US" sz="1200" b="1" dirty="0">
                <a:solidFill>
                  <a:prstClr val="black"/>
                </a:solidFill>
              </a:rPr>
              <a:t>AUTHORITY (NAA)</a:t>
            </a:r>
          </a:p>
        </p:txBody>
      </p:sp>
      <p:sp>
        <p:nvSpPr>
          <p:cNvPr id="2076" name="AutoShape 28"/>
          <p:cNvSpPr>
            <a:spLocks noChangeArrowheads="1"/>
          </p:cNvSpPr>
          <p:nvPr/>
        </p:nvSpPr>
        <p:spPr bwMode="auto">
          <a:xfrm>
            <a:off x="4367213" y="4292600"/>
            <a:ext cx="1657350" cy="1800225"/>
          </a:xfrm>
          <a:prstGeom prst="leftArrow">
            <a:avLst>
              <a:gd name="adj1" fmla="val 50000"/>
              <a:gd name="adj2" fmla="val 2500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r>
              <a:rPr lang="en-US" sz="1200" b="1" i="1" dirty="0">
                <a:solidFill>
                  <a:schemeClr val="tx1"/>
                </a:solidFill>
              </a:rPr>
              <a:t>IMPLEMENTATION</a:t>
            </a:r>
          </a:p>
        </p:txBody>
      </p:sp>
      <p:sp>
        <p:nvSpPr>
          <p:cNvPr id="2078" name="AutoShape 30"/>
          <p:cNvSpPr>
            <a:spLocks noChangeArrowheads="1"/>
          </p:cNvSpPr>
          <p:nvPr/>
        </p:nvSpPr>
        <p:spPr bwMode="auto">
          <a:xfrm>
            <a:off x="1703388" y="2492375"/>
            <a:ext cx="1008062" cy="1873250"/>
          </a:xfrm>
          <a:prstGeom prst="downArrow">
            <a:avLst>
              <a:gd name="adj1" fmla="val 50000"/>
              <a:gd name="adj2" fmla="val 46457"/>
            </a:avLst>
          </a:prstGeom>
          <a:ln>
            <a:headEnd/>
            <a:tailEnd/>
          </a:ln>
        </p:spPr>
        <p:style>
          <a:lnRef idx="1">
            <a:schemeClr val="accent1"/>
          </a:lnRef>
          <a:fillRef idx="2">
            <a:schemeClr val="accent1"/>
          </a:fillRef>
          <a:effectRef idx="1">
            <a:schemeClr val="accent1"/>
          </a:effectRef>
          <a:fontRef idx="minor">
            <a:schemeClr val="dk1"/>
          </a:fontRef>
        </p:style>
        <p:txBody>
          <a:bodyPr vert="eaVert" wrap="none" anchor="ctr"/>
          <a:lstStyle/>
          <a:p>
            <a:pPr algn="ctr">
              <a:defRPr/>
            </a:pPr>
            <a:r>
              <a:rPr lang="en-US" sz="1200" b="1" i="1" dirty="0">
                <a:solidFill>
                  <a:schemeClr val="tx1"/>
                </a:solidFill>
              </a:rPr>
              <a:t>OVERSIGHT</a:t>
            </a:r>
          </a:p>
        </p:txBody>
      </p:sp>
      <p:sp>
        <p:nvSpPr>
          <p:cNvPr id="3" name="Snip Same Side Corner Rectangle 2"/>
          <p:cNvSpPr/>
          <p:nvPr/>
        </p:nvSpPr>
        <p:spPr>
          <a:xfrm>
            <a:off x="463550" y="1365250"/>
            <a:ext cx="10890250" cy="4991100"/>
          </a:xfrm>
          <a:prstGeom prst="snip2Same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MY" dirty="0">
              <a:solidFill>
                <a:prstClr val="white"/>
              </a:solidFill>
            </a:endParaRPr>
          </a:p>
        </p:txBody>
      </p:sp>
      <p:sp>
        <p:nvSpPr>
          <p:cNvPr id="4" name="Rounded Rectangle 3"/>
          <p:cNvSpPr/>
          <p:nvPr/>
        </p:nvSpPr>
        <p:spPr>
          <a:xfrm>
            <a:off x="6081713" y="4194175"/>
            <a:ext cx="2528887" cy="18986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MY" dirty="0">
              <a:solidFill>
                <a:prstClr val="white"/>
              </a:solidFill>
            </a:endParaRPr>
          </a:p>
        </p:txBody>
      </p:sp>
    </p:spTree>
    <p:extLst>
      <p:ext uri="{BB962C8B-B14F-4D97-AF65-F5344CB8AC3E}">
        <p14:creationId xmlns:p14="http://schemas.microsoft.com/office/powerpoint/2010/main" val="3423820750"/>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947" y="432502"/>
            <a:ext cx="10515600" cy="1325563"/>
          </a:xfrm>
        </p:spPr>
        <p:txBody>
          <a:bodyPr>
            <a:normAutofit fontScale="90000"/>
          </a:bodyPr>
          <a:lstStyle/>
          <a:p>
            <a:r>
              <a:rPr lang="en-MY" sz="3600" b="1" dirty="0"/>
              <a:t>ICAO Universal Safety Oversight Audit Programme (USOAP)</a:t>
            </a:r>
            <a:br>
              <a:rPr lang="en-MY" sz="3600" b="1" dirty="0"/>
            </a:br>
            <a:r>
              <a:rPr lang="en-MY" sz="3600" b="1" dirty="0"/>
              <a:t>- </a:t>
            </a:r>
            <a:r>
              <a:rPr lang="en-MY" sz="3600" b="1" dirty="0" smtClean="0"/>
              <a:t>Malaysia vs global </a:t>
            </a:r>
            <a:r>
              <a:rPr lang="en-MY" sz="3600" b="1" dirty="0"/>
              <a:t>average</a:t>
            </a:r>
            <a:r>
              <a:rPr lang="en-MY" sz="3600" b="1" dirty="0" smtClean="0"/>
              <a:t>  and vs 6 ASEAN states</a:t>
            </a:r>
            <a:r>
              <a:rPr lang="en-MY" sz="3600" b="1" dirty="0"/>
              <a:t/>
            </a:r>
            <a:br>
              <a:rPr lang="en-MY" sz="3600" b="1" dirty="0"/>
            </a:br>
            <a:endParaRPr lang="en-US" sz="3600" dirty="0"/>
          </a:p>
        </p:txBody>
      </p:sp>
      <p:pic>
        <p:nvPicPr>
          <p:cNvPr id="4" name="Content Placeholder 3"/>
          <p:cNvPicPr>
            <a:picLocks noGrp="1" noChangeAspect="1"/>
          </p:cNvPicPr>
          <p:nvPr>
            <p:ph idx="1"/>
          </p:nvPr>
        </p:nvPicPr>
        <p:blipFill>
          <a:blip r:embed="rId2"/>
          <a:stretch>
            <a:fillRect/>
          </a:stretch>
        </p:blipFill>
        <p:spPr>
          <a:xfrm>
            <a:off x="1482291" y="1758065"/>
            <a:ext cx="9278753" cy="4690861"/>
          </a:xfrm>
          <a:prstGeom prst="rect">
            <a:avLst/>
          </a:prstGeom>
        </p:spPr>
      </p:pic>
    </p:spTree>
    <p:extLst>
      <p:ext uri="{BB962C8B-B14F-4D97-AF65-F5344CB8AC3E}">
        <p14:creationId xmlns:p14="http://schemas.microsoft.com/office/powerpoint/2010/main" val="31900990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3A0D10-1E67-4EEA-921F-DE27CB09D6B2}"/>
              </a:ext>
            </a:extLst>
          </p:cNvPr>
          <p:cNvSpPr>
            <a:spLocks noGrp="1"/>
          </p:cNvSpPr>
          <p:nvPr>
            <p:ph type="title"/>
          </p:nvPr>
        </p:nvSpPr>
        <p:spPr/>
        <p:txBody>
          <a:bodyPr/>
          <a:lstStyle/>
          <a:p>
            <a:r>
              <a:rPr lang="en-MY" b="1" dirty="0" smtClean="0">
                <a:latin typeface="+mn-lt"/>
              </a:rPr>
              <a:t>Non-compliance to USOAP</a:t>
            </a:r>
            <a:endParaRPr lang="en-MY" b="1" dirty="0">
              <a:latin typeface="+mn-lt"/>
            </a:endParaRPr>
          </a:p>
        </p:txBody>
      </p:sp>
      <p:sp>
        <p:nvSpPr>
          <p:cNvPr id="3" name="Content Placeholder 2">
            <a:extLst>
              <a:ext uri="{FF2B5EF4-FFF2-40B4-BE49-F238E27FC236}">
                <a16:creationId xmlns:a16="http://schemas.microsoft.com/office/drawing/2014/main" xmlns="" id="{9576F285-88E0-4E53-ABA7-ED08CC024590}"/>
              </a:ext>
            </a:extLst>
          </p:cNvPr>
          <p:cNvSpPr>
            <a:spLocks noGrp="1"/>
          </p:cNvSpPr>
          <p:nvPr>
            <p:ph idx="1"/>
          </p:nvPr>
        </p:nvSpPr>
        <p:spPr>
          <a:xfrm>
            <a:off x="1284972" y="1506354"/>
            <a:ext cx="9601200" cy="5135078"/>
          </a:xfrm>
        </p:spPr>
        <p:txBody>
          <a:bodyPr>
            <a:noAutofit/>
          </a:bodyPr>
          <a:lstStyle/>
          <a:p>
            <a:r>
              <a:rPr lang="en-MY" sz="2400" b="1" dirty="0" smtClean="0"/>
              <a:t>Downgrade by </a:t>
            </a:r>
            <a:r>
              <a:rPr lang="en-MY" sz="2400" b="1" dirty="0"/>
              <a:t>ICAO under USOAP </a:t>
            </a:r>
            <a:r>
              <a:rPr lang="en-MY" sz="2400" b="1" dirty="0" smtClean="0"/>
              <a:t>to Category 2</a:t>
            </a:r>
            <a:endParaRPr lang="en-US" sz="2400" b="1" dirty="0"/>
          </a:p>
          <a:p>
            <a:pPr lvl="1"/>
            <a:r>
              <a:rPr lang="en-US" sz="2400" dirty="0" smtClean="0"/>
              <a:t>State Safety Concern (SSC)</a:t>
            </a:r>
          </a:p>
          <a:p>
            <a:pPr lvl="1"/>
            <a:r>
              <a:rPr lang="en-US" sz="2400" dirty="0" smtClean="0"/>
              <a:t>Name and shame on the State</a:t>
            </a:r>
          </a:p>
          <a:p>
            <a:pPr lvl="1"/>
            <a:r>
              <a:rPr lang="en-US" sz="2400" dirty="0" smtClean="0"/>
              <a:t>Restrictions on operations to the SSC civil aviation industry.</a:t>
            </a:r>
            <a:endParaRPr lang="en-MY" sz="2400" dirty="0"/>
          </a:p>
          <a:p>
            <a:r>
              <a:rPr lang="en-MY" sz="2400" b="1" dirty="0"/>
              <a:t>Downgrade by the FAA </a:t>
            </a:r>
            <a:r>
              <a:rPr lang="en-MY" sz="2400" b="1" dirty="0" smtClean="0"/>
              <a:t>International </a:t>
            </a:r>
            <a:r>
              <a:rPr lang="en-MY" sz="2400" b="1" dirty="0"/>
              <a:t>Aviation Safety </a:t>
            </a:r>
            <a:r>
              <a:rPr lang="en-MY" sz="2400" b="1" dirty="0" smtClean="0"/>
              <a:t>Assessment (IASA)</a:t>
            </a:r>
            <a:endParaRPr lang="en-MY" sz="2400" b="1" dirty="0"/>
          </a:p>
          <a:p>
            <a:pPr lvl="1"/>
            <a:r>
              <a:rPr lang="en-US" sz="2400" dirty="0" smtClean="0"/>
              <a:t>Restrictions on the SSC </a:t>
            </a:r>
            <a:r>
              <a:rPr lang="en-US" sz="2400" dirty="0"/>
              <a:t>air carriers </a:t>
            </a:r>
            <a:r>
              <a:rPr lang="en-US" sz="2400" dirty="0" smtClean="0"/>
              <a:t>to </a:t>
            </a:r>
            <a:r>
              <a:rPr lang="en-US" sz="2400" dirty="0"/>
              <a:t>operate, or seek to operate, into the </a:t>
            </a:r>
            <a:r>
              <a:rPr lang="en-US" sz="2400" dirty="0" smtClean="0"/>
              <a:t>US, </a:t>
            </a:r>
            <a:r>
              <a:rPr lang="en-US" sz="2400" dirty="0"/>
              <a:t>or codeshare with a </a:t>
            </a:r>
            <a:r>
              <a:rPr lang="en-US" sz="2400" dirty="0" smtClean="0"/>
              <a:t>US </a:t>
            </a:r>
            <a:r>
              <a:rPr lang="en-US" sz="2400" dirty="0"/>
              <a:t>air </a:t>
            </a:r>
            <a:r>
              <a:rPr lang="en-US" sz="2400" dirty="0" smtClean="0"/>
              <a:t>carrier.</a:t>
            </a:r>
            <a:endParaRPr lang="en-MY" sz="2400" dirty="0"/>
          </a:p>
          <a:p>
            <a:r>
              <a:rPr lang="en-US" sz="2400" b="1" dirty="0"/>
              <a:t>The EU </a:t>
            </a:r>
            <a:r>
              <a:rPr lang="en-US" sz="2400" b="1" dirty="0" smtClean="0"/>
              <a:t>may place the SSC into the EU Air </a:t>
            </a:r>
            <a:r>
              <a:rPr lang="en-US" sz="2400" b="1" dirty="0"/>
              <a:t>Safety List</a:t>
            </a:r>
          </a:p>
          <a:p>
            <a:pPr lvl="1"/>
            <a:r>
              <a:rPr lang="en-US" sz="2400" dirty="0"/>
              <a:t>The </a:t>
            </a:r>
            <a:r>
              <a:rPr lang="en-US" sz="2400" dirty="0" smtClean="0"/>
              <a:t>SSC airlines; </a:t>
            </a:r>
            <a:endParaRPr lang="en-US" sz="2400" dirty="0"/>
          </a:p>
          <a:p>
            <a:pPr lvl="2"/>
            <a:r>
              <a:rPr lang="en-US" sz="2400" dirty="0"/>
              <a:t>m</a:t>
            </a:r>
            <a:r>
              <a:rPr lang="en-US" sz="2400" dirty="0" smtClean="0"/>
              <a:t>ay be </a:t>
            </a:r>
            <a:r>
              <a:rPr lang="en-US" sz="2400" dirty="0"/>
              <a:t>banned from operating in Europe. </a:t>
            </a:r>
          </a:p>
          <a:p>
            <a:pPr lvl="2"/>
            <a:r>
              <a:rPr lang="en-US" sz="2400" dirty="0"/>
              <a:t>m</a:t>
            </a:r>
            <a:r>
              <a:rPr lang="en-US" sz="2400" dirty="0" smtClean="0"/>
              <a:t>ay be restricted </a:t>
            </a:r>
            <a:r>
              <a:rPr lang="en-US" sz="2400" dirty="0"/>
              <a:t>from operating under certain conditions in Europe. </a:t>
            </a:r>
          </a:p>
        </p:txBody>
      </p:sp>
      <p:sp>
        <p:nvSpPr>
          <p:cNvPr id="4" name="Slide Number Placeholder 3">
            <a:extLst>
              <a:ext uri="{FF2B5EF4-FFF2-40B4-BE49-F238E27FC236}">
                <a16:creationId xmlns:a16="http://schemas.microsoft.com/office/drawing/2014/main" xmlns="" id="{8726A268-4DA0-4661-AC85-F7397B55CDBC}"/>
              </a:ext>
            </a:extLst>
          </p:cNvPr>
          <p:cNvSpPr>
            <a:spLocks noGrp="1"/>
          </p:cNvSpPr>
          <p:nvPr>
            <p:ph type="sldNum" sz="quarter" idx="12"/>
          </p:nvPr>
        </p:nvSpPr>
        <p:spPr/>
        <p:txBody>
          <a:bodyPr/>
          <a:lstStyle/>
          <a:p>
            <a:fld id="{77ECBCC6-5B28-47E6-BE02-AD44BC5F3E8B}" type="slidenum">
              <a:rPr lang="en-MY" smtClean="0"/>
              <a:t>31</a:t>
            </a:fld>
            <a:endParaRPr lang="en-MY"/>
          </a:p>
        </p:txBody>
      </p:sp>
    </p:spTree>
    <p:extLst>
      <p:ext uri="{BB962C8B-B14F-4D97-AF65-F5344CB8AC3E}">
        <p14:creationId xmlns:p14="http://schemas.microsoft.com/office/powerpoint/2010/main" val="33846808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3650" y="365126"/>
            <a:ext cx="10420149" cy="812650"/>
          </a:xfrm>
        </p:spPr>
        <p:txBody>
          <a:bodyPr/>
          <a:lstStyle/>
          <a:p>
            <a:r>
              <a:rPr lang="en-US" b="1" dirty="0" smtClean="0">
                <a:latin typeface="+mn-lt"/>
              </a:rPr>
              <a:t>Conclusion</a:t>
            </a:r>
            <a:endParaRPr lang="en-US" b="1" dirty="0">
              <a:latin typeface="+mn-lt"/>
            </a:endParaRPr>
          </a:p>
        </p:txBody>
      </p:sp>
      <p:sp>
        <p:nvSpPr>
          <p:cNvPr id="3" name="Content Placeholder 2"/>
          <p:cNvSpPr>
            <a:spLocks noGrp="1"/>
          </p:cNvSpPr>
          <p:nvPr>
            <p:ph idx="1"/>
          </p:nvPr>
        </p:nvSpPr>
        <p:spPr>
          <a:xfrm>
            <a:off x="838200" y="1357162"/>
            <a:ext cx="10515600" cy="4819801"/>
          </a:xfrm>
        </p:spPr>
        <p:txBody>
          <a:bodyPr>
            <a:normAutofit lnSpcReduction="10000"/>
          </a:bodyPr>
          <a:lstStyle/>
          <a:p>
            <a:pPr marL="342900" lvl="1" indent="-342900">
              <a:spcBef>
                <a:spcPts val="1000"/>
              </a:spcBef>
              <a:buFont typeface="Wingdings" panose="05000000000000000000" pitchFamily="2" charset="2"/>
              <a:buChar char="Ø"/>
            </a:pPr>
            <a:r>
              <a:rPr lang="en-US" sz="2400" i="0" dirty="0" smtClean="0"/>
              <a:t>Malaysia was audited twice (2005 &amp; 2016) by ICAO in the USOAP-CMA </a:t>
            </a:r>
            <a:r>
              <a:rPr lang="en-US" sz="2400" i="0" dirty="0" err="1" smtClean="0"/>
              <a:t>programme</a:t>
            </a:r>
            <a:r>
              <a:rPr lang="en-US" sz="2400" i="0" dirty="0" smtClean="0"/>
              <a:t>.</a:t>
            </a:r>
            <a:endParaRPr lang="en-MY" sz="2400" i="0" dirty="0" smtClean="0"/>
          </a:p>
          <a:p>
            <a:pPr marL="342900" lvl="1" indent="-342900">
              <a:spcBef>
                <a:spcPts val="1000"/>
              </a:spcBef>
              <a:buFont typeface="Wingdings" panose="05000000000000000000" pitchFamily="2" charset="2"/>
              <a:buChar char="Ø"/>
            </a:pPr>
            <a:r>
              <a:rPr lang="en-MY" sz="2400" i="0" dirty="0" smtClean="0"/>
              <a:t>At each audit, Malaysia performance was above the global average and also above most states in the APAC/ASEAN region.</a:t>
            </a:r>
            <a:endParaRPr lang="en-MY" sz="2400" i="0" dirty="0" smtClean="0"/>
          </a:p>
          <a:p>
            <a:pPr marL="342900" lvl="1" indent="-342900">
              <a:spcBef>
                <a:spcPts val="1000"/>
              </a:spcBef>
              <a:buFont typeface="Wingdings" panose="05000000000000000000" pitchFamily="2" charset="2"/>
              <a:buChar char="Ø"/>
            </a:pPr>
            <a:r>
              <a:rPr lang="en-MY" sz="2400" i="0" dirty="0" smtClean="0"/>
              <a:t>Notable CAPs have resulted improvements in Malaysia civil aviation eco-system, notably the setting up of CAAM </a:t>
            </a:r>
            <a:r>
              <a:rPr lang="en-MY" sz="2400" i="0" dirty="0"/>
              <a:t>and </a:t>
            </a:r>
            <a:r>
              <a:rPr lang="en-MY" sz="2400" i="0" dirty="0" smtClean="0"/>
              <a:t>AAIB, and </a:t>
            </a:r>
            <a:r>
              <a:rPr lang="en-MY" sz="2400" i="0" dirty="0"/>
              <a:t>the revision of the </a:t>
            </a:r>
            <a:r>
              <a:rPr lang="en-MY" sz="2400" i="0" dirty="0" smtClean="0"/>
              <a:t>MCAR 2016.</a:t>
            </a:r>
            <a:endParaRPr lang="en-MY" sz="2400" i="0" dirty="0" smtClean="0"/>
          </a:p>
          <a:p>
            <a:pPr marL="342900" lvl="1" indent="-342900">
              <a:spcBef>
                <a:spcPts val="1000"/>
              </a:spcBef>
              <a:buFont typeface="Wingdings" panose="05000000000000000000" pitchFamily="2" charset="2"/>
              <a:buChar char="Ø"/>
            </a:pPr>
            <a:r>
              <a:rPr lang="en-MY" sz="2400" i="0" dirty="0" smtClean="0"/>
              <a:t>A bad performance in USOAP will result in SSC, which all civil aviation stakeholders must understand the SSC implications.  Therefore, compliance to the SARPs and state aviation legislation is upmost important.</a:t>
            </a:r>
            <a:endParaRPr lang="en-MY" sz="2400" i="0" dirty="0" smtClean="0"/>
          </a:p>
          <a:p>
            <a:pPr marL="342900" lvl="1" indent="-342900">
              <a:spcBef>
                <a:spcPts val="1000"/>
              </a:spcBef>
              <a:buFont typeface="Wingdings" panose="05000000000000000000" pitchFamily="2" charset="2"/>
              <a:buChar char="Ø"/>
            </a:pPr>
            <a:r>
              <a:rPr lang="en-MY" sz="2400" i="0" dirty="0" smtClean="0"/>
              <a:t>Preparation for the next USOAP in 2020 (and the USAP in 2019) should start from now, which includes submission of various documents to ICAO in the CMA programme.</a:t>
            </a:r>
            <a:endParaRPr lang="en-MY" sz="2400" i="0" dirty="0"/>
          </a:p>
          <a:p>
            <a:endParaRPr lang="en-US" dirty="0"/>
          </a:p>
        </p:txBody>
      </p:sp>
      <p:sp>
        <p:nvSpPr>
          <p:cNvPr id="4" name="Slide Number Placeholder 3"/>
          <p:cNvSpPr>
            <a:spLocks noGrp="1"/>
          </p:cNvSpPr>
          <p:nvPr>
            <p:ph type="sldNum" sz="quarter" idx="12"/>
          </p:nvPr>
        </p:nvSpPr>
        <p:spPr/>
        <p:txBody>
          <a:bodyPr/>
          <a:lstStyle/>
          <a:p>
            <a:fld id="{77ECBCC6-5B28-47E6-BE02-AD44BC5F3E8B}" type="slidenum">
              <a:rPr lang="en-MY" smtClean="0"/>
              <a:t>32</a:t>
            </a:fld>
            <a:endParaRPr lang="en-MY"/>
          </a:p>
        </p:txBody>
      </p:sp>
    </p:spTree>
    <p:extLst>
      <p:ext uri="{BB962C8B-B14F-4D97-AF65-F5344CB8AC3E}">
        <p14:creationId xmlns:p14="http://schemas.microsoft.com/office/powerpoint/2010/main" val="2121090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2759"/>
            <a:ext cx="10515600" cy="1325563"/>
          </a:xfrm>
        </p:spPr>
        <p:txBody>
          <a:bodyPr>
            <a:normAutofit fontScale="90000"/>
          </a:bodyPr>
          <a:lstStyle/>
          <a:p>
            <a:r>
              <a:rPr lang="en-MY" sz="3100" b="1" dirty="0" smtClean="0"/>
              <a:t/>
            </a:r>
            <a:br>
              <a:rPr lang="en-MY" sz="3100" b="1" dirty="0" smtClean="0"/>
            </a:br>
            <a:r>
              <a:rPr lang="en-MY" sz="3100" b="1" dirty="0" smtClean="0"/>
              <a:t>ICAO Universal </a:t>
            </a:r>
            <a:r>
              <a:rPr lang="en-MY" sz="3100" b="1" dirty="0"/>
              <a:t>Safety Oversight Audit Programme (USOAP</a:t>
            </a:r>
            <a:r>
              <a:rPr lang="en-MY" sz="3100" b="1" dirty="0" smtClean="0"/>
              <a:t>)</a:t>
            </a:r>
            <a:br>
              <a:rPr lang="en-MY" sz="3100" b="1" dirty="0" smtClean="0"/>
            </a:br>
            <a:r>
              <a:rPr lang="en-MY" sz="3100" b="1" dirty="0"/>
              <a:t/>
            </a:r>
            <a:br>
              <a:rPr lang="en-MY" sz="3100" b="1" dirty="0"/>
            </a:br>
            <a:r>
              <a:rPr lang="en-MY" sz="3100" b="1" dirty="0" smtClean="0"/>
              <a:t>- </a:t>
            </a:r>
            <a:r>
              <a:rPr lang="en-MY" sz="4000" b="1" i="1" dirty="0" smtClean="0">
                <a:latin typeface="+mn-lt"/>
              </a:rPr>
              <a:t>Next Audits</a:t>
            </a:r>
            <a:r>
              <a:rPr lang="en-MY" sz="4000" b="1" i="1" dirty="0">
                <a:latin typeface="+mn-lt"/>
              </a:rPr>
              <a:t/>
            </a:r>
            <a:br>
              <a:rPr lang="en-MY" sz="4000" b="1" i="1" dirty="0">
                <a:latin typeface="+mn-lt"/>
              </a:rPr>
            </a:br>
            <a:endParaRPr lang="en-US" sz="4000" b="1" i="1" dirty="0">
              <a:latin typeface="+mn-lt"/>
            </a:endParaRPr>
          </a:p>
        </p:txBody>
      </p:sp>
      <p:sp>
        <p:nvSpPr>
          <p:cNvPr id="3" name="Content Placeholder 2"/>
          <p:cNvSpPr>
            <a:spLocks noGrp="1"/>
          </p:cNvSpPr>
          <p:nvPr>
            <p:ph idx="1"/>
          </p:nvPr>
        </p:nvSpPr>
        <p:spPr/>
        <p:txBody>
          <a:bodyPr/>
          <a:lstStyle/>
          <a:p>
            <a:pPr marL="0" indent="0">
              <a:buNone/>
            </a:pPr>
            <a:endParaRPr lang="en-US" dirty="0" smtClean="0"/>
          </a:p>
          <a:p>
            <a:endParaRPr lang="en-US" dirty="0"/>
          </a:p>
          <a:p>
            <a:r>
              <a:rPr lang="en-US" b="1" i="1" dirty="0" smtClean="0"/>
              <a:t>… 2020 – PEL, OPS, AIR </a:t>
            </a:r>
            <a:r>
              <a:rPr lang="en-US" i="1" dirty="0" smtClean="0"/>
              <a:t>and possibly</a:t>
            </a:r>
            <a:r>
              <a:rPr lang="en-US" b="1" i="1" dirty="0" smtClean="0"/>
              <a:t> LEG, ORG</a:t>
            </a:r>
          </a:p>
          <a:p>
            <a:endParaRPr lang="en-US" b="1" i="1" dirty="0"/>
          </a:p>
          <a:p>
            <a:r>
              <a:rPr lang="en-US" b="1" i="1" dirty="0" smtClean="0"/>
              <a:t>… 2019 – Universal Security Audit </a:t>
            </a:r>
            <a:r>
              <a:rPr lang="en-US" b="1" i="1" dirty="0" err="1"/>
              <a:t>P</a:t>
            </a:r>
            <a:r>
              <a:rPr lang="en-US" b="1" i="1" dirty="0" err="1" smtClean="0"/>
              <a:t>rogramme</a:t>
            </a:r>
            <a:r>
              <a:rPr lang="en-US" b="1" i="1" dirty="0" smtClean="0"/>
              <a:t> (USAP)</a:t>
            </a:r>
            <a:endParaRPr lang="en-US" b="1" i="1" dirty="0"/>
          </a:p>
          <a:p>
            <a:endParaRPr lang="en-US" b="1" i="1" dirty="0" smtClean="0"/>
          </a:p>
          <a:p>
            <a:r>
              <a:rPr lang="en-US" b="1" i="1" dirty="0" smtClean="0"/>
              <a:t>… from 2020 – State Safety </a:t>
            </a:r>
            <a:r>
              <a:rPr lang="en-US" b="1" i="1" dirty="0" err="1" smtClean="0"/>
              <a:t>Programme</a:t>
            </a:r>
            <a:r>
              <a:rPr lang="en-US" b="1" i="1" dirty="0" smtClean="0"/>
              <a:t> (SSP) Audit</a:t>
            </a:r>
            <a:endParaRPr lang="en-US" b="1" i="1" dirty="0"/>
          </a:p>
        </p:txBody>
      </p:sp>
    </p:spTree>
    <p:extLst>
      <p:ext uri="{BB962C8B-B14F-4D97-AF65-F5344CB8AC3E}">
        <p14:creationId xmlns:p14="http://schemas.microsoft.com/office/powerpoint/2010/main" val="37781606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371600" y="2286000"/>
            <a:ext cx="9601200" cy="4167386"/>
          </a:xfrm>
        </p:spPr>
        <p:txBody>
          <a:bodyPr/>
          <a:lstStyle/>
          <a:p>
            <a:endParaRPr lang="en-US" dirty="0" smtClean="0"/>
          </a:p>
          <a:p>
            <a:endParaRPr lang="en-US" dirty="0"/>
          </a:p>
          <a:p>
            <a:pPr marL="0" indent="0" algn="ctr">
              <a:buNone/>
            </a:pPr>
            <a:r>
              <a:rPr lang="en-US" sz="6000" b="1" i="1" dirty="0" smtClean="0"/>
              <a:t>thank you</a:t>
            </a:r>
          </a:p>
          <a:p>
            <a:pPr marL="0" indent="0" algn="ctr">
              <a:buNone/>
            </a:pPr>
            <a:endParaRPr lang="en-US" sz="6000" b="1" i="1" dirty="0"/>
          </a:p>
          <a:p>
            <a:pPr marL="0" indent="0" algn="ctr">
              <a:buNone/>
            </a:pPr>
            <a:endParaRPr lang="en-US" sz="2400" b="1" i="1" dirty="0" smtClean="0"/>
          </a:p>
          <a:p>
            <a:pPr marL="0" indent="0" algn="r">
              <a:buNone/>
            </a:pPr>
            <a:r>
              <a:rPr lang="en-US" sz="2400" b="1" i="1" dirty="0" err="1" smtClean="0"/>
              <a:t>Dato</a:t>
            </a:r>
            <a:r>
              <a:rPr lang="en-US" sz="2400" b="1" i="1" dirty="0" smtClean="0"/>
              <a:t> </a:t>
            </a:r>
            <a:r>
              <a:rPr lang="en-US" sz="2400" b="1" i="1" dirty="0"/>
              <a:t>S</a:t>
            </a:r>
            <a:r>
              <a:rPr lang="en-US" sz="2400" b="1" i="1" dirty="0" smtClean="0"/>
              <a:t>ri </a:t>
            </a:r>
            <a:r>
              <a:rPr lang="en-US" sz="2400" b="1" i="1" dirty="0" err="1" smtClean="0"/>
              <a:t>Azharuddin</a:t>
            </a:r>
            <a:r>
              <a:rPr lang="en-US" sz="2400" b="1" i="1" dirty="0" smtClean="0"/>
              <a:t> A Rahman</a:t>
            </a:r>
            <a:endParaRPr lang="en-US" sz="2400" b="1" i="1" dirty="0"/>
          </a:p>
        </p:txBody>
      </p:sp>
      <p:sp>
        <p:nvSpPr>
          <p:cNvPr id="4" name="Slide Number Placeholder 3"/>
          <p:cNvSpPr>
            <a:spLocks noGrp="1"/>
          </p:cNvSpPr>
          <p:nvPr>
            <p:ph type="sldNum" sz="quarter" idx="12"/>
          </p:nvPr>
        </p:nvSpPr>
        <p:spPr/>
        <p:txBody>
          <a:bodyPr/>
          <a:lstStyle/>
          <a:p>
            <a:fld id="{77ECBCC6-5B28-47E6-BE02-AD44BC5F3E8B}" type="slidenum">
              <a:rPr lang="en-MY" smtClean="0"/>
              <a:t>34</a:t>
            </a:fld>
            <a:endParaRPr lang="en-MY"/>
          </a:p>
        </p:txBody>
      </p:sp>
    </p:spTree>
    <p:extLst>
      <p:ext uri="{BB962C8B-B14F-4D97-AF65-F5344CB8AC3E}">
        <p14:creationId xmlns:p14="http://schemas.microsoft.com/office/powerpoint/2010/main" val="40600530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CEB41C5C-0F34-4DDA-9D7C-5E717F35F6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6134677" y="303591"/>
            <a:ext cx="5735590"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xmlns="" id="{11CAEA80-5B18-40C2-BBF9-DBB03EAB8E3E}"/>
              </a:ext>
            </a:extLst>
          </p:cNvPr>
          <p:cNvPicPr>
            <a:picLocks noGrp="1" noChangeAspect="1"/>
          </p:cNvPicPr>
          <p:nvPr>
            <p:ph sz="half" idx="1"/>
          </p:nvPr>
        </p:nvPicPr>
        <p:blipFill>
          <a:blip r:embed="rId2"/>
          <a:stretch>
            <a:fillRect/>
          </a:stretch>
        </p:blipFill>
        <p:spPr>
          <a:xfrm>
            <a:off x="484632" y="609831"/>
            <a:ext cx="5126736" cy="5482889"/>
          </a:xfrm>
          <a:prstGeom prst="rect">
            <a:avLst/>
          </a:prstGeom>
        </p:spPr>
      </p:pic>
      <p:sp>
        <p:nvSpPr>
          <p:cNvPr id="6" name="Content Placeholder 5">
            <a:extLst>
              <a:ext uri="{FF2B5EF4-FFF2-40B4-BE49-F238E27FC236}">
                <a16:creationId xmlns:a16="http://schemas.microsoft.com/office/drawing/2014/main" xmlns="" id="{98F8FF26-5F37-42CC-9B0D-136E73C2DA90}"/>
              </a:ext>
            </a:extLst>
          </p:cNvPr>
          <p:cNvSpPr>
            <a:spLocks noGrp="1"/>
          </p:cNvSpPr>
          <p:nvPr>
            <p:ph sz="half" idx="2"/>
          </p:nvPr>
        </p:nvSpPr>
        <p:spPr>
          <a:xfrm>
            <a:off x="6384727" y="807778"/>
            <a:ext cx="5235490" cy="5284942"/>
          </a:xfrm>
        </p:spPr>
        <p:txBody>
          <a:bodyPr vert="horz" lIns="91440" tIns="45720" rIns="91440" bIns="45720" rtlCol="0">
            <a:normAutofit/>
          </a:bodyPr>
          <a:lstStyle/>
          <a:p>
            <a:r>
              <a:rPr lang="en-US" sz="2400" dirty="0"/>
              <a:t>Original</a:t>
            </a:r>
          </a:p>
          <a:p>
            <a:pPr lvl="1"/>
            <a:r>
              <a:rPr lang="en-US" dirty="0"/>
              <a:t>7</a:t>
            </a:r>
            <a:r>
              <a:rPr lang="en-US" baseline="30000" dirty="0"/>
              <a:t>th</a:t>
            </a:r>
            <a:r>
              <a:rPr lang="en-US" dirty="0"/>
              <a:t> December  </a:t>
            </a:r>
            <a:r>
              <a:rPr lang="en-US" dirty="0" smtClean="0"/>
              <a:t>1944 </a:t>
            </a:r>
            <a:endParaRPr lang="en-US" dirty="0"/>
          </a:p>
          <a:p>
            <a:r>
              <a:rPr lang="en-US" sz="2400" dirty="0"/>
              <a:t>Current</a:t>
            </a:r>
          </a:p>
          <a:p>
            <a:pPr lvl="1"/>
            <a:r>
              <a:rPr lang="en-US" dirty="0"/>
              <a:t>9</a:t>
            </a:r>
            <a:r>
              <a:rPr lang="en-US" baseline="30000" dirty="0"/>
              <a:t>th</a:t>
            </a:r>
            <a:r>
              <a:rPr lang="en-US" dirty="0"/>
              <a:t> edition 2006</a:t>
            </a:r>
          </a:p>
          <a:p>
            <a:r>
              <a:rPr lang="en-US" sz="2400" dirty="0"/>
              <a:t>Articles</a:t>
            </a:r>
          </a:p>
          <a:p>
            <a:pPr lvl="1"/>
            <a:r>
              <a:rPr lang="en-US" dirty="0"/>
              <a:t>96 articles</a:t>
            </a:r>
          </a:p>
          <a:p>
            <a:r>
              <a:rPr lang="en-US" sz="2400" dirty="0"/>
              <a:t>States</a:t>
            </a:r>
          </a:p>
          <a:p>
            <a:pPr lvl="1"/>
            <a:r>
              <a:rPr lang="en-US" dirty="0"/>
              <a:t>Initial - 52 States</a:t>
            </a:r>
          </a:p>
          <a:p>
            <a:pPr lvl="1"/>
            <a:r>
              <a:rPr lang="en-US" dirty="0"/>
              <a:t>Currently - 192 states </a:t>
            </a:r>
          </a:p>
          <a:p>
            <a:pPr lvl="1"/>
            <a:r>
              <a:rPr lang="en-US" dirty="0"/>
              <a:t>Malaysia </a:t>
            </a:r>
            <a:r>
              <a:rPr lang="en-US" dirty="0" smtClean="0"/>
              <a:t>joined 7 April 1958</a:t>
            </a:r>
            <a:r>
              <a:rPr lang="en-US" sz="2400" dirty="0" smtClean="0"/>
              <a:t> </a:t>
            </a:r>
            <a:endParaRPr lang="en-US" sz="2400" dirty="0"/>
          </a:p>
          <a:p>
            <a:endParaRPr lang="en-US" sz="1600" dirty="0"/>
          </a:p>
        </p:txBody>
      </p:sp>
    </p:spTree>
    <p:extLst>
      <p:ext uri="{BB962C8B-B14F-4D97-AF65-F5344CB8AC3E}">
        <p14:creationId xmlns:p14="http://schemas.microsoft.com/office/powerpoint/2010/main" val="4827119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Notable Article </a:t>
            </a:r>
            <a:endParaRPr lang="en-MY" b="1" dirty="0"/>
          </a:p>
        </p:txBody>
      </p:sp>
      <p:sp>
        <p:nvSpPr>
          <p:cNvPr id="3" name="Content Placeholder 2"/>
          <p:cNvSpPr>
            <a:spLocks noGrp="1"/>
          </p:cNvSpPr>
          <p:nvPr>
            <p:ph idx="1"/>
          </p:nvPr>
        </p:nvSpPr>
        <p:spPr/>
        <p:txBody>
          <a:bodyPr>
            <a:normAutofit/>
          </a:bodyPr>
          <a:lstStyle/>
          <a:p>
            <a:r>
              <a:rPr lang="en-US" sz="2400" b="1" dirty="0"/>
              <a:t>Article 12: </a:t>
            </a:r>
          </a:p>
          <a:p>
            <a:pPr lvl="1"/>
            <a:r>
              <a:rPr lang="en-US" sz="2400" dirty="0"/>
              <a:t>Each state shall keep its own rules of the air as uniform as possible with those established under the convention, the duty to ensure compliance with these rules rests with the contracting state.</a:t>
            </a:r>
          </a:p>
          <a:p>
            <a:pPr marL="0" indent="0">
              <a:buNone/>
            </a:pPr>
            <a:endParaRPr lang="en-MY" i="1" dirty="0"/>
          </a:p>
          <a:p>
            <a:pPr lvl="1"/>
            <a:endParaRPr lang="en-MY" i="1" dirty="0"/>
          </a:p>
        </p:txBody>
      </p:sp>
    </p:spTree>
    <p:extLst>
      <p:ext uri="{BB962C8B-B14F-4D97-AF65-F5344CB8AC3E}">
        <p14:creationId xmlns:p14="http://schemas.microsoft.com/office/powerpoint/2010/main" val="35481873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09607"/>
            <a:ext cx="11569148" cy="5516563"/>
          </a:xfrm>
        </p:spPr>
        <p:txBody>
          <a:bodyPr>
            <a:normAutofit/>
          </a:bodyPr>
          <a:lstStyle/>
          <a:p>
            <a:pPr algn="just"/>
            <a:endParaRPr lang="en-MY" b="1" dirty="0" smtClean="0"/>
          </a:p>
          <a:p>
            <a:pPr algn="just"/>
            <a:r>
              <a:rPr lang="en-US" sz="2400" b="1" dirty="0"/>
              <a:t>Notable Article pertaining to </a:t>
            </a:r>
            <a:r>
              <a:rPr lang="en-US" sz="2400" b="1" dirty="0" smtClean="0"/>
              <a:t>airworthiness </a:t>
            </a:r>
            <a:r>
              <a:rPr lang="en-US" sz="2400" b="1" dirty="0"/>
              <a:t>of </a:t>
            </a:r>
            <a:r>
              <a:rPr lang="en-US" sz="2400" b="1" dirty="0" smtClean="0"/>
              <a:t>aircraft</a:t>
            </a:r>
            <a:endParaRPr lang="en-MY" sz="2400" b="1" dirty="0"/>
          </a:p>
          <a:p>
            <a:pPr algn="just"/>
            <a:endParaRPr lang="en-MY" sz="2400" b="1" dirty="0" smtClean="0"/>
          </a:p>
          <a:p>
            <a:pPr algn="just"/>
            <a:r>
              <a:rPr lang="en-MY" sz="2400" b="1" dirty="0" smtClean="0"/>
              <a:t>Article </a:t>
            </a:r>
            <a:r>
              <a:rPr lang="en-MY" sz="2400" b="1" dirty="0"/>
              <a:t>33: </a:t>
            </a:r>
          </a:p>
          <a:p>
            <a:pPr lvl="1" algn="just"/>
            <a:r>
              <a:rPr lang="en-MY" sz="2400" dirty="0"/>
              <a:t>(Recognition of Certificates and Licences) </a:t>
            </a:r>
            <a:r>
              <a:rPr lang="en-MY" sz="2400" b="1" dirty="0"/>
              <a:t>Certificates of Airworthiness</a:t>
            </a:r>
            <a:r>
              <a:rPr lang="en-MY" sz="2400" dirty="0"/>
              <a:t>, certificates of competency and licences issued or validated by the state in which the aircraft is registered, </a:t>
            </a:r>
            <a:r>
              <a:rPr lang="en-MY" sz="2400" b="1" dirty="0"/>
              <a:t>shall be recognised as valid by other states</a:t>
            </a:r>
            <a:r>
              <a:rPr lang="en-MY" sz="2400" dirty="0" smtClean="0"/>
              <a:t>.</a:t>
            </a:r>
          </a:p>
          <a:p>
            <a:pPr marL="457200" lvl="1" indent="0" algn="just">
              <a:buNone/>
            </a:pPr>
            <a:r>
              <a:rPr lang="en-MY" sz="2400" dirty="0" smtClean="0"/>
              <a:t> </a:t>
            </a:r>
            <a:endParaRPr lang="en-MY" sz="2400" dirty="0"/>
          </a:p>
          <a:p>
            <a:pPr lvl="1" algn="just"/>
            <a:r>
              <a:rPr lang="en-MY" sz="2400" dirty="0"/>
              <a:t>The </a:t>
            </a:r>
            <a:r>
              <a:rPr lang="en-MY" sz="2400" b="1" dirty="0"/>
              <a:t>requirements</a:t>
            </a:r>
            <a:r>
              <a:rPr lang="en-MY" sz="2400" dirty="0"/>
              <a:t> for issue of those </a:t>
            </a:r>
            <a:r>
              <a:rPr lang="en-MY" sz="2400" b="1" dirty="0"/>
              <a:t>Certificates or Airworthiness</a:t>
            </a:r>
            <a:r>
              <a:rPr lang="en-MY" sz="2400" dirty="0"/>
              <a:t>, certificates of competency or licences </a:t>
            </a:r>
            <a:r>
              <a:rPr lang="en-MY" sz="2400" b="1" dirty="0"/>
              <a:t>must be equal to or above the minimum standards established by the Convention.</a:t>
            </a:r>
          </a:p>
          <a:p>
            <a:pPr marL="0" indent="0" algn="just">
              <a:buNone/>
            </a:pPr>
            <a:endParaRPr lang="en-MY" sz="2400" b="1" dirty="0"/>
          </a:p>
        </p:txBody>
      </p:sp>
    </p:spTree>
    <p:extLst>
      <p:ext uri="{BB962C8B-B14F-4D97-AF65-F5344CB8AC3E}">
        <p14:creationId xmlns:p14="http://schemas.microsoft.com/office/powerpoint/2010/main" val="5206950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38547"/>
          </a:xfrm>
        </p:spPr>
        <p:txBody>
          <a:bodyPr>
            <a:normAutofit fontScale="90000"/>
          </a:bodyPr>
          <a:lstStyle/>
          <a:p>
            <a:r>
              <a:rPr lang="en-US" sz="3200" b="1" dirty="0" smtClean="0">
                <a:latin typeface="+mn-lt"/>
              </a:rPr>
              <a:t>Notable Article pertaining to </a:t>
            </a:r>
            <a:br>
              <a:rPr lang="en-US" sz="3200" b="1" dirty="0" smtClean="0">
                <a:latin typeface="+mn-lt"/>
              </a:rPr>
            </a:br>
            <a:r>
              <a:rPr lang="en-US" sz="3200" b="1" dirty="0" smtClean="0">
                <a:latin typeface="+mn-lt"/>
              </a:rPr>
              <a:t>Adoption of </a:t>
            </a:r>
            <a:r>
              <a:rPr lang="en-MY" sz="3200" b="1" dirty="0" smtClean="0">
                <a:latin typeface="+mn-lt"/>
              </a:rPr>
              <a:t>International </a:t>
            </a:r>
            <a:r>
              <a:rPr lang="en-MY" sz="3200" b="1" dirty="0">
                <a:latin typeface="+mn-lt"/>
              </a:rPr>
              <a:t>Standards and </a:t>
            </a:r>
            <a:r>
              <a:rPr lang="en-MY" sz="3200" b="1" dirty="0" smtClean="0">
                <a:latin typeface="+mn-lt"/>
              </a:rPr>
              <a:t>Procedures</a:t>
            </a:r>
            <a:r>
              <a:rPr lang="en-MY" sz="3200" b="1" dirty="0">
                <a:latin typeface="+mn-lt"/>
              </a:rPr>
              <a:t/>
            </a:r>
            <a:br>
              <a:rPr lang="en-MY" sz="3200" b="1" dirty="0">
                <a:latin typeface="+mn-lt"/>
              </a:rPr>
            </a:br>
            <a:endParaRPr lang="en-MY" sz="3200" b="1" dirty="0">
              <a:latin typeface="+mn-lt"/>
            </a:endParaRPr>
          </a:p>
        </p:txBody>
      </p:sp>
      <p:sp>
        <p:nvSpPr>
          <p:cNvPr id="3" name="Content Placeholder 2"/>
          <p:cNvSpPr>
            <a:spLocks noGrp="1"/>
          </p:cNvSpPr>
          <p:nvPr>
            <p:ph idx="1"/>
          </p:nvPr>
        </p:nvSpPr>
        <p:spPr>
          <a:xfrm>
            <a:off x="838199" y="1357162"/>
            <a:ext cx="10596613" cy="5168765"/>
          </a:xfrm>
        </p:spPr>
        <p:txBody>
          <a:bodyPr>
            <a:normAutofit fontScale="92500" lnSpcReduction="10000"/>
          </a:bodyPr>
          <a:lstStyle/>
          <a:p>
            <a:r>
              <a:rPr lang="en-MY" sz="2400" b="1" dirty="0" smtClean="0"/>
              <a:t>Article 37 </a:t>
            </a:r>
            <a:endParaRPr lang="en-MY" sz="2400" i="1" dirty="0"/>
          </a:p>
          <a:p>
            <a:r>
              <a:rPr lang="en-US" sz="2400" dirty="0"/>
              <a:t>Each contracting State undertakes to </a:t>
            </a:r>
            <a:r>
              <a:rPr lang="en-US" sz="2400" dirty="0" smtClean="0"/>
              <a:t>collaborate international uniformity </a:t>
            </a:r>
            <a:r>
              <a:rPr lang="en-US" sz="2400" dirty="0"/>
              <a:t>in </a:t>
            </a:r>
            <a:r>
              <a:rPr lang="en-US" sz="2400" dirty="0" smtClean="0"/>
              <a:t>regulations, </a:t>
            </a:r>
            <a:r>
              <a:rPr lang="en-US" sz="2400" dirty="0"/>
              <a:t>standards, procedures, </a:t>
            </a:r>
            <a:r>
              <a:rPr lang="en-US" sz="2400" dirty="0" smtClean="0"/>
              <a:t>and </a:t>
            </a:r>
            <a:r>
              <a:rPr lang="pt-BR" sz="2400" dirty="0" smtClean="0"/>
              <a:t>organization in relation to aircraft </a:t>
            </a:r>
            <a:r>
              <a:rPr lang="pt-BR" sz="2400" dirty="0"/>
              <a:t>, personnel, </a:t>
            </a:r>
            <a:r>
              <a:rPr lang="pt-BR" sz="2400" dirty="0" smtClean="0"/>
              <a:t>airways </a:t>
            </a:r>
            <a:r>
              <a:rPr lang="en-US" sz="2400" dirty="0" smtClean="0"/>
              <a:t>and </a:t>
            </a:r>
            <a:r>
              <a:rPr lang="en-US" sz="2400" dirty="0"/>
              <a:t>auxiliary services in </a:t>
            </a:r>
            <a:r>
              <a:rPr lang="en-US" sz="2400" dirty="0" smtClean="0"/>
              <a:t>all </a:t>
            </a:r>
            <a:r>
              <a:rPr lang="en-US" sz="2400" dirty="0"/>
              <a:t>matters in </a:t>
            </a:r>
            <a:r>
              <a:rPr lang="en-US" sz="2400" dirty="0" smtClean="0"/>
              <a:t>which such uniformity will facilitate </a:t>
            </a:r>
            <a:r>
              <a:rPr lang="en-US" sz="2400" dirty="0"/>
              <a:t>and improve </a:t>
            </a:r>
            <a:r>
              <a:rPr lang="en-US" sz="2400" dirty="0" smtClean="0"/>
              <a:t>air navigation.  </a:t>
            </a:r>
          </a:p>
          <a:p>
            <a:r>
              <a:rPr lang="pt-BR" sz="2400" dirty="0" smtClean="0"/>
              <a:t>To this </a:t>
            </a:r>
            <a:r>
              <a:rPr lang="pt-BR" sz="2400" dirty="0"/>
              <a:t>end the </a:t>
            </a:r>
            <a:r>
              <a:rPr lang="pt-BR" sz="2400" dirty="0" smtClean="0"/>
              <a:t>International Civil Aviation </a:t>
            </a:r>
            <a:r>
              <a:rPr lang="en-US" sz="2400" dirty="0" smtClean="0"/>
              <a:t>Organization shall </a:t>
            </a:r>
            <a:r>
              <a:rPr lang="en-US" sz="2400" dirty="0"/>
              <a:t>adopt and amend from time to </a:t>
            </a:r>
            <a:r>
              <a:rPr lang="en-US" sz="2400" dirty="0" smtClean="0"/>
              <a:t>time, as </a:t>
            </a:r>
            <a:r>
              <a:rPr lang="en-US" sz="2400" dirty="0"/>
              <a:t>may be necessary, international. standards and </a:t>
            </a:r>
            <a:r>
              <a:rPr lang="en-US" sz="2400" dirty="0" smtClean="0"/>
              <a:t>recommended practices </a:t>
            </a:r>
            <a:r>
              <a:rPr lang="en-US" sz="2400" dirty="0"/>
              <a:t>and procedures dealing with:</a:t>
            </a:r>
          </a:p>
          <a:p>
            <a:r>
              <a:rPr lang="en-US" sz="2400" dirty="0"/>
              <a:t>(a) Communications systems and a</a:t>
            </a:r>
            <a:r>
              <a:rPr lang="en-US" sz="2400" dirty="0" smtClean="0"/>
              <a:t>ir navigation </a:t>
            </a:r>
            <a:r>
              <a:rPr lang="en-US" sz="2400" dirty="0"/>
              <a:t>aids, including ground </a:t>
            </a:r>
            <a:r>
              <a:rPr lang="en-US" sz="2400" dirty="0" smtClean="0"/>
              <a:t>	marking</a:t>
            </a:r>
            <a:r>
              <a:rPr lang="en-US" sz="2400" dirty="0"/>
              <a:t>;</a:t>
            </a:r>
          </a:p>
          <a:p>
            <a:r>
              <a:rPr lang="en-US" sz="2400" dirty="0"/>
              <a:t>(b) Characteristics of </a:t>
            </a:r>
            <a:r>
              <a:rPr lang="en-US" sz="2400" dirty="0" smtClean="0"/>
              <a:t>airports </a:t>
            </a:r>
            <a:r>
              <a:rPr lang="en-US" sz="2400" dirty="0"/>
              <a:t>and </a:t>
            </a:r>
            <a:r>
              <a:rPr lang="en-US" sz="2400" dirty="0" smtClean="0"/>
              <a:t>landing areas</a:t>
            </a:r>
            <a:r>
              <a:rPr lang="en-US" sz="2400" dirty="0"/>
              <a:t>;</a:t>
            </a:r>
          </a:p>
          <a:p>
            <a:r>
              <a:rPr lang="en-US" sz="2400" dirty="0"/>
              <a:t>(c) Rules of the </a:t>
            </a:r>
            <a:r>
              <a:rPr lang="en-US" sz="2400" dirty="0" smtClean="0"/>
              <a:t>air </a:t>
            </a:r>
            <a:r>
              <a:rPr lang="en-US" sz="2400" dirty="0"/>
              <a:t>and air </a:t>
            </a:r>
            <a:r>
              <a:rPr lang="en-US" sz="2400" dirty="0" smtClean="0"/>
              <a:t>traffic control practice;</a:t>
            </a:r>
            <a:endParaRPr lang="en-US" sz="2400" dirty="0"/>
          </a:p>
          <a:p>
            <a:r>
              <a:rPr lang="en-US" sz="2400" dirty="0" smtClean="0"/>
              <a:t>(d</a:t>
            </a:r>
            <a:r>
              <a:rPr lang="en-US" sz="2400" dirty="0"/>
              <a:t>) Licensing of operating and </a:t>
            </a:r>
            <a:r>
              <a:rPr lang="en-US" sz="2400" dirty="0" smtClean="0"/>
              <a:t>mechanical personnel</a:t>
            </a:r>
            <a:r>
              <a:rPr lang="en-US" sz="2400" dirty="0"/>
              <a:t>;</a:t>
            </a:r>
          </a:p>
          <a:p>
            <a:r>
              <a:rPr lang="en-US" sz="2400" dirty="0"/>
              <a:t>(e) Airworthiness of </a:t>
            </a:r>
            <a:r>
              <a:rPr lang="en-US" sz="2400" dirty="0" smtClean="0"/>
              <a:t>aircraft;</a:t>
            </a:r>
            <a:endParaRPr lang="pt-BR" sz="2400" dirty="0"/>
          </a:p>
          <a:p>
            <a:pPr marL="0" indent="0">
              <a:buNone/>
            </a:pPr>
            <a:endParaRPr lang="en-MY" i="1" dirty="0"/>
          </a:p>
          <a:p>
            <a:pPr lvl="1"/>
            <a:endParaRPr lang="en-MY" i="1" dirty="0"/>
          </a:p>
        </p:txBody>
      </p:sp>
    </p:spTree>
    <p:extLst>
      <p:ext uri="{BB962C8B-B14F-4D97-AF65-F5344CB8AC3E}">
        <p14:creationId xmlns:p14="http://schemas.microsoft.com/office/powerpoint/2010/main" val="21980978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7749"/>
            <a:ext cx="10515600" cy="1319296"/>
          </a:xfrm>
        </p:spPr>
        <p:txBody>
          <a:bodyPr>
            <a:normAutofit fontScale="90000"/>
          </a:bodyPr>
          <a:lstStyle/>
          <a:p>
            <a:r>
              <a:rPr lang="en-US" sz="3200" b="1" dirty="0" smtClean="0">
                <a:latin typeface="+mn-lt"/>
              </a:rPr>
              <a:t>Notable Article pertaining to </a:t>
            </a:r>
            <a:r>
              <a:rPr lang="en-MY" sz="3200" b="1" dirty="0" smtClean="0">
                <a:latin typeface="+mn-lt"/>
              </a:rPr>
              <a:t>International </a:t>
            </a:r>
            <a:r>
              <a:rPr lang="en-MY" sz="3200" b="1" dirty="0">
                <a:latin typeface="+mn-lt"/>
              </a:rPr>
              <a:t>Standards and Recommended Practices</a:t>
            </a:r>
            <a:br>
              <a:rPr lang="en-MY" sz="3200" b="1" dirty="0">
                <a:latin typeface="+mn-lt"/>
              </a:rPr>
            </a:br>
            <a:endParaRPr lang="en-MY" sz="3200" b="1" dirty="0">
              <a:latin typeface="+mn-lt"/>
            </a:endParaRPr>
          </a:p>
        </p:txBody>
      </p:sp>
      <p:sp>
        <p:nvSpPr>
          <p:cNvPr id="3" name="Content Placeholder 2"/>
          <p:cNvSpPr>
            <a:spLocks noGrp="1"/>
          </p:cNvSpPr>
          <p:nvPr>
            <p:ph idx="1"/>
          </p:nvPr>
        </p:nvSpPr>
        <p:spPr>
          <a:xfrm>
            <a:off x="838200" y="1732546"/>
            <a:ext cx="10515600" cy="4658629"/>
          </a:xfrm>
        </p:spPr>
        <p:txBody>
          <a:bodyPr>
            <a:normAutofit/>
          </a:bodyPr>
          <a:lstStyle/>
          <a:p>
            <a:r>
              <a:rPr lang="en-MY" sz="2400" b="1" dirty="0" smtClean="0"/>
              <a:t>… </a:t>
            </a:r>
            <a:r>
              <a:rPr lang="en-MY" sz="2400" b="1" dirty="0" err="1" smtClean="0"/>
              <a:t>cont..Chapter</a:t>
            </a:r>
            <a:r>
              <a:rPr lang="en-MY" sz="2400" b="1" dirty="0" smtClean="0"/>
              <a:t> VI Article 37 :</a:t>
            </a:r>
            <a:r>
              <a:rPr lang="en-MY" sz="2400" dirty="0" smtClean="0"/>
              <a:t> Adoption of International Standards and Procedures</a:t>
            </a:r>
            <a:endParaRPr lang="en-MY" sz="2400" i="1" dirty="0"/>
          </a:p>
          <a:p>
            <a:r>
              <a:rPr lang="pt-BR" sz="2400" dirty="0" smtClean="0"/>
              <a:t>(f) Registration </a:t>
            </a:r>
            <a:r>
              <a:rPr lang="pt-BR" sz="2400" dirty="0"/>
              <a:t>and </a:t>
            </a:r>
            <a:r>
              <a:rPr lang="pt-BR" sz="2400" dirty="0" smtClean="0"/>
              <a:t>identification of aircraft </a:t>
            </a:r>
            <a:r>
              <a:rPr lang="pt-BR" sz="2400" dirty="0"/>
              <a:t>;</a:t>
            </a:r>
          </a:p>
          <a:p>
            <a:r>
              <a:rPr lang="en-US" sz="2400" dirty="0"/>
              <a:t>(g) Collection and exchange of </a:t>
            </a:r>
            <a:r>
              <a:rPr lang="en-US" sz="2400" dirty="0" smtClean="0"/>
              <a:t>meteorological Information</a:t>
            </a:r>
            <a:r>
              <a:rPr lang="en-US" sz="2400" dirty="0"/>
              <a:t>;</a:t>
            </a:r>
          </a:p>
          <a:p>
            <a:r>
              <a:rPr lang="en-US" sz="2400" dirty="0"/>
              <a:t>(h) Log </a:t>
            </a:r>
            <a:r>
              <a:rPr lang="en-US" sz="2400" dirty="0" smtClean="0"/>
              <a:t>book;</a:t>
            </a:r>
            <a:endParaRPr lang="en-US" sz="2400" dirty="0"/>
          </a:p>
          <a:p>
            <a:r>
              <a:rPr lang="en-US" sz="2400" dirty="0"/>
              <a:t>(</a:t>
            </a:r>
            <a:r>
              <a:rPr lang="en-US" sz="2400" dirty="0" err="1"/>
              <a:t>i</a:t>
            </a:r>
            <a:r>
              <a:rPr lang="en-US" sz="2400" dirty="0"/>
              <a:t>) Aeronautical maps and charts;</a:t>
            </a:r>
          </a:p>
          <a:p>
            <a:r>
              <a:rPr lang="en-US" sz="2400" dirty="0"/>
              <a:t>(j) Customs and immigration procedures;</a:t>
            </a:r>
          </a:p>
          <a:p>
            <a:r>
              <a:rPr lang="en-US" sz="2400" dirty="0"/>
              <a:t>(k) Aircraft in </a:t>
            </a:r>
            <a:r>
              <a:rPr lang="en-US" sz="2400" dirty="0" smtClean="0"/>
              <a:t>distress </a:t>
            </a:r>
            <a:r>
              <a:rPr lang="en-US" sz="2400" dirty="0"/>
              <a:t>and </a:t>
            </a:r>
            <a:r>
              <a:rPr lang="en-US" sz="2400" dirty="0" smtClean="0"/>
              <a:t>investigation of </a:t>
            </a:r>
            <a:r>
              <a:rPr lang="en-US" sz="2400" dirty="0"/>
              <a:t>accidents;</a:t>
            </a:r>
          </a:p>
          <a:p>
            <a:r>
              <a:rPr lang="en-US" sz="2400" dirty="0"/>
              <a:t>and </a:t>
            </a:r>
            <a:r>
              <a:rPr lang="en-US" sz="2400" dirty="0" smtClean="0"/>
              <a:t>each </a:t>
            </a:r>
            <a:r>
              <a:rPr lang="en-US" sz="2400" dirty="0"/>
              <a:t>other matters concerned with the </a:t>
            </a:r>
            <a:r>
              <a:rPr lang="en-US" sz="2400" dirty="0" smtClean="0"/>
              <a:t>safety, regularity</a:t>
            </a:r>
            <a:r>
              <a:rPr lang="en-US" sz="2400" dirty="0"/>
              <a:t>, and efficiency of air navigation as </a:t>
            </a:r>
            <a:r>
              <a:rPr lang="en-US" sz="2400" dirty="0" smtClean="0"/>
              <a:t>may from </a:t>
            </a:r>
            <a:r>
              <a:rPr lang="en-US" sz="2400" dirty="0"/>
              <a:t>time to time appear appropriate.</a:t>
            </a:r>
            <a:endParaRPr lang="en-MY" sz="2400" i="1" dirty="0"/>
          </a:p>
          <a:p>
            <a:pPr lvl="1"/>
            <a:endParaRPr lang="en-MY" i="1" dirty="0"/>
          </a:p>
        </p:txBody>
      </p:sp>
    </p:spTree>
    <p:extLst>
      <p:ext uri="{BB962C8B-B14F-4D97-AF65-F5344CB8AC3E}">
        <p14:creationId xmlns:p14="http://schemas.microsoft.com/office/powerpoint/2010/main" val="9982885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MY" sz="3100" b="1" dirty="0" smtClean="0"/>
              <a:t/>
            </a:r>
            <a:br>
              <a:rPr lang="en-MY" sz="3100" b="1" dirty="0" smtClean="0"/>
            </a:br>
            <a:r>
              <a:rPr lang="en-MY" sz="3100" b="1" dirty="0" smtClean="0"/>
              <a:t>ICAO Universal </a:t>
            </a:r>
            <a:r>
              <a:rPr lang="en-MY" sz="3100" b="1" dirty="0"/>
              <a:t>Safety Oversight Audit Programme (USOAP)</a:t>
            </a:r>
            <a:br>
              <a:rPr lang="en-MY" sz="3100" b="1" dirty="0"/>
            </a:br>
            <a:r>
              <a:rPr lang="en-MY" sz="3100" b="1" dirty="0"/>
              <a:t>- Malaysia Experience</a:t>
            </a:r>
            <a:r>
              <a:rPr lang="en-MY" b="1" dirty="0"/>
              <a:t/>
            </a:r>
            <a:br>
              <a:rPr lang="en-MY" b="1" dirty="0"/>
            </a:b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sz="2600" b="1" dirty="0" smtClean="0"/>
              <a:t>Areas audited - 8</a:t>
            </a:r>
          </a:p>
          <a:p>
            <a:r>
              <a:rPr lang="en-US" sz="2600" dirty="0" smtClean="0"/>
              <a:t>Primary Aviation Legislation and associated civil aviation regulations  (LEG)</a:t>
            </a:r>
          </a:p>
          <a:p>
            <a:r>
              <a:rPr lang="en-US" sz="2600" dirty="0" smtClean="0"/>
              <a:t>Civil Aviation </a:t>
            </a:r>
            <a:r>
              <a:rPr lang="en-US" sz="2600" dirty="0" err="1" smtClean="0"/>
              <a:t>Organisation</a:t>
            </a:r>
            <a:r>
              <a:rPr lang="en-US" sz="2600" dirty="0" smtClean="0"/>
              <a:t> structure (ORG)</a:t>
            </a:r>
          </a:p>
          <a:p>
            <a:r>
              <a:rPr lang="en-US" sz="2600" dirty="0" smtClean="0"/>
              <a:t>Personnel Licensing activities  (PEL)</a:t>
            </a:r>
          </a:p>
          <a:p>
            <a:r>
              <a:rPr lang="en-US" sz="2600" dirty="0" smtClean="0"/>
              <a:t>Aircraft Operations  (OPS)</a:t>
            </a:r>
          </a:p>
          <a:p>
            <a:r>
              <a:rPr lang="en-US" sz="2600" dirty="0" smtClean="0"/>
              <a:t>Airworthiness of civil aircraft  (AIR)</a:t>
            </a:r>
          </a:p>
          <a:p>
            <a:r>
              <a:rPr lang="en-US" sz="2600" dirty="0" smtClean="0"/>
              <a:t>Accident and serious incident </a:t>
            </a:r>
            <a:r>
              <a:rPr lang="en-US" sz="2600" dirty="0"/>
              <a:t>i</a:t>
            </a:r>
            <a:r>
              <a:rPr lang="en-US" sz="2600" dirty="0" smtClean="0"/>
              <a:t>nvestigation  (AIG)</a:t>
            </a:r>
          </a:p>
          <a:p>
            <a:r>
              <a:rPr lang="en-US" sz="2600" dirty="0" smtClean="0"/>
              <a:t>Air Navigation Services (ANS)</a:t>
            </a:r>
          </a:p>
          <a:p>
            <a:r>
              <a:rPr lang="en-US" sz="2600" dirty="0" smtClean="0"/>
              <a:t>Aerodromes  (AGA)</a:t>
            </a:r>
          </a:p>
          <a:p>
            <a:pPr marL="0" indent="0">
              <a:buNone/>
            </a:pPr>
            <a:endParaRPr lang="en-US" dirty="0"/>
          </a:p>
        </p:txBody>
      </p:sp>
    </p:spTree>
    <p:extLst>
      <p:ext uri="{BB962C8B-B14F-4D97-AF65-F5344CB8AC3E}">
        <p14:creationId xmlns:p14="http://schemas.microsoft.com/office/powerpoint/2010/main" val="507597562"/>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1138</TotalTime>
  <Words>1366</Words>
  <Application>Microsoft Office PowerPoint</Application>
  <PresentationFormat>Widescreen</PresentationFormat>
  <Paragraphs>256</Paragraphs>
  <Slides>34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Calibri</vt:lpstr>
      <vt:lpstr>Franklin Gothic Book</vt:lpstr>
      <vt:lpstr>Microsoft Sans Serif</vt:lpstr>
      <vt:lpstr>Wingdings</vt:lpstr>
      <vt:lpstr>Crop</vt:lpstr>
      <vt:lpstr>ICAO   Universal Safety Oversight Audit Programme (USOAP) - Malaysia Experience </vt:lpstr>
      <vt:lpstr> ICAO  Universal Safety Oversight Audit Program (USOAP) </vt:lpstr>
      <vt:lpstr>The Perspective of International Aviation Legislation </vt:lpstr>
      <vt:lpstr>PowerPoint Presentation</vt:lpstr>
      <vt:lpstr>Notable Article </vt:lpstr>
      <vt:lpstr>PowerPoint Presentation</vt:lpstr>
      <vt:lpstr>Notable Article pertaining to  Adoption of International Standards and Procedures </vt:lpstr>
      <vt:lpstr>Notable Article pertaining to International Standards and Recommended Practices </vt:lpstr>
      <vt:lpstr> ICAO Universal Safety Oversight Audit Programme (USOAP) - Malaysia Experience </vt:lpstr>
      <vt:lpstr> ICAO Universal Safety Oversight Audit Programme (USOAP) - Malaysia Experience </vt:lpstr>
      <vt:lpstr> ICAO Universal Safety Oversight Audit Programme (USOAP) - Malaysia Experience </vt:lpstr>
      <vt:lpstr> ICAO Universal Safety Oversight Audit Programme (USOAP) - Malaysia Experience </vt:lpstr>
      <vt:lpstr> ICAO Universal Safety Oversight Audit Programme (USOAP) - Malaysia Experience </vt:lpstr>
      <vt:lpstr> ICAO Universal Safety Oversight Audit Programme (USOAP) - Malaysia Experience </vt:lpstr>
      <vt:lpstr>Aviation eco-systems</vt:lpstr>
      <vt:lpstr>PowerPoint Presentation</vt:lpstr>
      <vt:lpstr>ICAO Universal Safety Oversight Audit Programme (USOAP) - Preparation, Malaysia Civil Aviation Data</vt:lpstr>
      <vt:lpstr> ICAO Universal Safety Oversight Audit Programme (USOAP) - Malaysia Experience </vt:lpstr>
      <vt:lpstr>Malaysia Air Legislation Framework</vt:lpstr>
      <vt:lpstr>Civil Aviation Act 1969</vt:lpstr>
      <vt:lpstr>Civil Aviation Act 1969 Part II, Section 3</vt:lpstr>
      <vt:lpstr>Malaysia Civil Aviation Regulations 2016</vt:lpstr>
      <vt:lpstr>Matter in question :</vt:lpstr>
      <vt:lpstr>Design Organisation Approval (DOA)</vt:lpstr>
      <vt:lpstr>Production Organisation Approval (POA)</vt:lpstr>
      <vt:lpstr>Maintenance Repair Overhaul (MRO)  Organisation Approval</vt:lpstr>
      <vt:lpstr>What is the status of the Notices?</vt:lpstr>
      <vt:lpstr>PowerPoint Presentation</vt:lpstr>
      <vt:lpstr>ICAO Universal Safety Oversight Audit Programme (USOAP) - Malaysia @ 2016 </vt:lpstr>
      <vt:lpstr>ICAO Universal Safety Oversight Audit Programme (USOAP) - Malaysia vs global average  and vs 6 ASEAN states </vt:lpstr>
      <vt:lpstr>Non-compliance to USOAP</vt:lpstr>
      <vt:lpstr>Conclusion</vt:lpstr>
      <vt:lpstr> ICAO Universal Safety Oversight Audit Programme (USOAP)  - Next Audits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Malaysia Civil Aviation Legislation Framework</dc:title>
  <dc:creator>abu hanifah haji abdullah</dc:creator>
  <cp:lastModifiedBy>Windows User</cp:lastModifiedBy>
  <cp:revision>84</cp:revision>
  <dcterms:created xsi:type="dcterms:W3CDTF">2018-07-31T16:07:59Z</dcterms:created>
  <dcterms:modified xsi:type="dcterms:W3CDTF">2018-12-18T13:59:07Z</dcterms:modified>
</cp:coreProperties>
</file>