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73" r:id="rId5"/>
    <p:sldId id="261" r:id="rId6"/>
    <p:sldId id="27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9C0"/>
    <a:srgbClr val="9071D0"/>
    <a:srgbClr val="00FA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/>
    <p:restoredTop sz="96327"/>
  </p:normalViewPr>
  <p:slideViewPr>
    <p:cSldViewPr snapToGrid="0">
      <p:cViewPr varScale="1">
        <p:scale>
          <a:sx n="125" d="100"/>
          <a:sy n="125" d="100"/>
        </p:scale>
        <p:origin x="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252E-3254-E143-90B1-24802D8B6D64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314F-5085-6F4B-85E6-0D2CF9A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8F1E-E3B4-60E9-B5FA-6494AAFC4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71A87-7FBE-4120-DB7A-A89527E0E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13CBA-B59C-20B7-4CA4-9AFE9676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A5E7-8724-AE4C-9DE2-34AA8E4654AA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3706-13A5-A538-ABD7-1B2D3C74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50E6-8B02-8BDA-7452-592A3C78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5C8B-A9E7-0B41-DD98-8B3F1DE2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1A6F-E2D6-6B1A-2617-BA0C8B4BC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8ED99-8673-DC4C-50B9-6890E673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909E-077F-9242-87CF-7A73C20C21C5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0316-BBCE-F100-6CC9-D7779DC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B899-0936-68B9-2E73-55C94198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B0290-ABA2-0041-EF02-E120114A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F42D8-C9A4-DECA-FDC4-FCDA61A3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88AF-AC3B-9A64-AC7E-7FF233F7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E96D-4DF2-3541-AED9-35CDD5C73083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22B3B-DF1A-0DE9-6FD0-B7703631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ABA3-3071-6FB4-DBAD-329D2AC3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5977-F9D9-0CB2-35EA-758EC08C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5DE9-DA1A-07E7-1C47-EF6B34CE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39D3-C9A5-7AE4-7D15-82F5449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47AB-25A6-1846-9731-69DB25F78855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F650-D739-9D95-E240-D59B0842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043B-06D1-44F5-6956-6ADF805C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D0BF-0663-7D04-F157-99549C24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7954-8D00-C59F-5187-A600A3E0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60FE-4D53-E96F-5B87-29F0E10F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41D-A99E-AF46-BFED-91D0A88F2F86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F777-8490-6EB5-63FF-6E47BCDB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EF38-D339-C7C3-7946-80E236EE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3400-0CDC-FCF6-41FF-D0A5438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E92C-B2D9-1402-6EFC-4B4F221AE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12F5B-2537-1F30-C888-D1B5FD8B9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FD9C4-B534-9100-B167-460A3F68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559E-DC56-DB4F-8A3D-0E08A2AA9F57}" type="datetime1">
              <a:rPr lang="en-MY" smtClean="0"/>
              <a:t>06/02/2024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87DB3-473C-48C5-0C06-BCB6D7DC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8437-C506-E078-8087-D464F80C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4C6D-DCFF-957A-0CA1-2C041370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51CB8-32C0-92DA-8527-3584DB6F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4FC83-1AFB-AF09-9E37-EB1DAED48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BD07D-8BF4-B8B3-E3CF-2E8F1D5D1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88101-EA5B-E63C-BA61-ECFFB2890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3719B-F888-CA2F-9DC2-D73A5353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42A6-3F82-4442-B166-7C4CAA2C5974}" type="datetime1">
              <a:rPr lang="en-MY" smtClean="0"/>
              <a:t>06/02/2024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356C0-EB46-1210-6C83-F741628D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4AA50-F0CF-D5CE-C191-1A118730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5F23-DFEA-3D87-F3BF-A3D2C8DD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93153-1DBD-E966-D5CC-BAA4BD30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E85-8D30-1647-B92D-82BEF179C5F1}" type="datetime1">
              <a:rPr lang="en-MY" smtClean="0"/>
              <a:t>06/02/2024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0A2D4-0723-4EC0-C3B8-18D9067E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5AE41-0120-7AE5-E89A-337CA429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264F6-5BCB-602C-036B-490C77F2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74C1-D01A-0D49-9DBD-FA3CBEC5B74E}" type="datetime1">
              <a:rPr lang="en-MY" smtClean="0"/>
              <a:t>06/02/2024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C9A53-1D21-B3A7-2294-F7472105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5B49-5E16-07B4-839D-11DFD8FC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83F7-AF58-2BCF-4564-BBFD84CD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5C2A-DC37-6C17-1966-7987E8DE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C0A03-9724-5457-14D2-E80113F08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56B97-6091-7B79-62BE-9A2CA94A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B203-D030-DE41-B33E-9AF6325E8028}" type="datetime1">
              <a:rPr lang="en-MY" smtClean="0"/>
              <a:t>06/02/2024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6317E-6D9A-3C37-2D00-73BF7D25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3495-8844-3E3C-E352-E524D82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A437-4360-50A3-0622-99F36BE7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AE606-F98B-45F9-ADC7-2223EDE7F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4B65-0F5F-DE9F-D1D0-88B20DD61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54F1-8444-B10F-5C21-F9F4DB30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BCA-37F9-4246-8EFB-938CA0F670DC}" type="datetime1">
              <a:rPr lang="en-MY" smtClean="0"/>
              <a:t>06/02/2024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E5F5F-E667-D9BA-BAA0-B50C345A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PENERBIT UKM |  WWW.UKM.MY/PENERBIT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F1B51-D2F5-8D29-01A5-762ACA56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3C17C-11ED-E709-54CF-BA01FDD9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4008-0F0A-29B1-A532-3754FA1A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41BE8-EE12-58F4-FF97-35A75AB87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AD77-C2E4-F444-ABED-91A0D95F7A56}" type="datetime1">
              <a:rPr lang="en-MY" smtClean="0"/>
              <a:t>06/02/2024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F80D-3B2D-51BF-2FB1-17B9DD824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PENERBIT UKM |  WWW.UKM.MY/PENERBIT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DB2C-3F39-7E75-9EB5-4463574C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5133-36F3-0749-AE63-B374BCF8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81BE8426-1596-1153-43F4-85B7FE2AD73B}"/>
              </a:ext>
            </a:extLst>
          </p:cNvPr>
          <p:cNvSpPr/>
          <p:nvPr/>
        </p:nvSpPr>
        <p:spPr>
          <a:xfrm rot="10800000">
            <a:off x="1243724" y="5467657"/>
            <a:ext cx="8929687" cy="470748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623B037A-5BD3-6F50-BFA0-CE7F15FEF0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356790"/>
            <a:ext cx="12192000" cy="8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en-US" sz="11500" dirty="0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</a:br>
            <a:r>
              <a:rPr lang="en-US" sz="11500" dirty="0" err="1">
                <a:solidFill>
                  <a:srgbClr val="0070C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Selamat</a:t>
            </a:r>
            <a:r>
              <a:rPr lang="en-US" sz="11500" dirty="0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Datang</a:t>
            </a:r>
            <a:r>
              <a:rPr lang="en-US" sz="11500" dirty="0">
                <a:solidFill>
                  <a:srgbClr val="0070C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ke</a:t>
            </a:r>
            <a:endParaRPr sz="11500" dirty="0">
              <a:solidFill>
                <a:srgbClr val="0070C0"/>
              </a:solidFill>
              <a:latin typeface="Angin Senja" panose="020006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CC879781-52AF-1B3F-5BDE-A468D00FD7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9975" y="909094"/>
            <a:ext cx="4972050" cy="862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4E967C90-3EEE-0ABC-4A21-482E221232AA}"/>
              </a:ext>
            </a:extLst>
          </p:cNvPr>
          <p:cNvSpPr txBox="1">
            <a:spLocks/>
          </p:cNvSpPr>
          <p:nvPr/>
        </p:nvSpPr>
        <p:spPr>
          <a:xfrm>
            <a:off x="0" y="3068003"/>
            <a:ext cx="12191999" cy="119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US" sz="6600" b="1" spc="-150" dirty="0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PENERBIT UKM</a:t>
            </a:r>
          </a:p>
        </p:txBody>
      </p:sp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4D0BCD0F-D588-C57A-09B3-15B47E9409BE}"/>
              </a:ext>
            </a:extLst>
          </p:cNvPr>
          <p:cNvSpPr txBox="1">
            <a:spLocks/>
          </p:cNvSpPr>
          <p:nvPr/>
        </p:nvSpPr>
        <p:spPr>
          <a:xfrm>
            <a:off x="0" y="4002713"/>
            <a:ext cx="12191999" cy="617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US" sz="2800" spc="300" dirty="0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“INSPIRASI ILMU TERSOHOR” </a:t>
            </a:r>
          </a:p>
        </p:txBody>
      </p:sp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BD6ABCBA-7EC3-5481-82BC-280A07BC01D9}"/>
              </a:ext>
            </a:extLst>
          </p:cNvPr>
          <p:cNvSpPr txBox="1">
            <a:spLocks/>
          </p:cNvSpPr>
          <p:nvPr/>
        </p:nvSpPr>
        <p:spPr>
          <a:xfrm>
            <a:off x="4441372" y="5402348"/>
            <a:ext cx="5237018" cy="617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US" sz="2000" dirty="0" err="1">
                <a:solidFill>
                  <a:schemeClr val="bg1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www.ukm.my</a:t>
            </a:r>
            <a:r>
              <a:rPr lang="en-US" sz="2000" dirty="0">
                <a:solidFill>
                  <a:schemeClr val="bg1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penerbit</a:t>
            </a:r>
            <a:endParaRPr lang="en-US" sz="2000" dirty="0">
              <a:solidFill>
                <a:schemeClr val="bg1"/>
              </a:solidFill>
              <a:latin typeface="Poppins" pitchFamily="2" charset="77"/>
              <a:ea typeface="Arial"/>
              <a:cs typeface="Poppins" pitchFamily="2" charset="77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FCFF0-C619-72C3-0E5A-36C7BFA5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29" y="4524498"/>
            <a:ext cx="4804268" cy="2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0" y="-1"/>
            <a:ext cx="4833912" cy="6872288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02A23-F482-B178-A91F-A9F76CD609B5}"/>
              </a:ext>
            </a:extLst>
          </p:cNvPr>
          <p:cNvSpPr/>
          <p:nvPr/>
        </p:nvSpPr>
        <p:spPr>
          <a:xfrm>
            <a:off x="293629" y="4057935"/>
            <a:ext cx="4246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Inspirasi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Ilmu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Tersohor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AB666-DC0B-F65C-AB1D-76AF499E2686}"/>
              </a:ext>
            </a:extLst>
          </p:cNvPr>
          <p:cNvSpPr/>
          <p:nvPr/>
        </p:nvSpPr>
        <p:spPr>
          <a:xfrm>
            <a:off x="840092" y="-1200328"/>
            <a:ext cx="44634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Ringkasan</a:t>
            </a:r>
            <a:r>
              <a:rPr lang="en-US" sz="2400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Penubuhan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5BF2-AFD7-C95B-2698-6BD466ACFFF1}"/>
              </a:ext>
            </a:extLst>
          </p:cNvPr>
          <p:cNvSpPr/>
          <p:nvPr/>
        </p:nvSpPr>
        <p:spPr>
          <a:xfrm>
            <a:off x="5341252" y="1265988"/>
            <a:ext cx="572679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Penerbit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UKM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adalah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gabungan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daripada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Pusat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Teknologi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Pendidikan (PTP)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Pejabat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Penerbit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pada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tahun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1998.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CF8DC3-794C-ACFD-5E6F-588E67876868}"/>
              </a:ext>
            </a:extLst>
          </p:cNvPr>
          <p:cNvSpPr/>
          <p:nvPr/>
        </p:nvSpPr>
        <p:spPr>
          <a:xfrm>
            <a:off x="5341252" y="3067839"/>
            <a:ext cx="572679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1 Nov. 2009,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melalui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penstrukturan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semula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ditukar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nama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kepada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Penerbit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UKM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sehingga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kini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5" name="Google Shape;88;p1">
            <a:extLst>
              <a:ext uri="{FF2B5EF4-FFF2-40B4-BE49-F238E27FC236}">
                <a16:creationId xmlns:a16="http://schemas.microsoft.com/office/drawing/2014/main" id="{7E963FE6-4433-20C1-D73F-3BE9E28D18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849821"/>
            <a:ext cx="4833912" cy="8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400" dirty="0" err="1">
                <a:solidFill>
                  <a:schemeClr val="bg1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Ringkasan</a:t>
            </a:r>
            <a:r>
              <a:rPr lang="en-US" sz="5400" dirty="0">
                <a:solidFill>
                  <a:schemeClr val="bg1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Penubuhan</a:t>
            </a:r>
            <a:endParaRPr sz="5400" dirty="0">
              <a:solidFill>
                <a:schemeClr val="bg1"/>
              </a:solidFill>
              <a:latin typeface="Angin Senja" panose="020006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E2330D-968E-BA9E-4849-E19618BDF915}"/>
              </a:ext>
            </a:extLst>
          </p:cNvPr>
          <p:cNvGrpSpPr/>
          <p:nvPr/>
        </p:nvGrpSpPr>
        <p:grpSpPr>
          <a:xfrm>
            <a:off x="0" y="2646437"/>
            <a:ext cx="4833912" cy="1502507"/>
            <a:chOff x="0" y="2872879"/>
            <a:chExt cx="4833912" cy="15025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EA658-7FA4-10C7-31D5-20B8DCCF696C}"/>
                </a:ext>
              </a:extLst>
            </p:cNvPr>
            <p:cNvSpPr/>
            <p:nvPr/>
          </p:nvSpPr>
          <p:spPr>
            <a:xfrm>
              <a:off x="0" y="2872879"/>
              <a:ext cx="4833912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schemeClr val="bg1"/>
                  </a:solidFill>
                  <a:latin typeface="Poppins" pitchFamily="2" charset="77"/>
                  <a:ea typeface="Open Sans" panose="020B0606030504020204" pitchFamily="34" charset="0"/>
                  <a:cs typeface="Poppins" pitchFamily="2" charset="77"/>
                </a:rPr>
                <a:t>Penerbit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Open Sans" panose="020B0606030504020204" pitchFamily="34" charset="0"/>
                <a:cs typeface="Poppins" pitchFamily="2" charset="7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68701B-6195-4480-ED20-AC706E218C69}"/>
                </a:ext>
              </a:extLst>
            </p:cNvPr>
            <p:cNvSpPr/>
            <p:nvPr/>
          </p:nvSpPr>
          <p:spPr>
            <a:xfrm>
              <a:off x="0" y="3544389"/>
              <a:ext cx="4833912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chemeClr val="bg1"/>
                  </a:solidFill>
                  <a:latin typeface="Poppins" pitchFamily="2" charset="77"/>
                  <a:ea typeface="Open Sans" panose="020B0606030504020204" pitchFamily="34" charset="0"/>
                  <a:cs typeface="Poppins" pitchFamily="2" charset="77"/>
                </a:rPr>
                <a:t>UKM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Open Sans" panose="020B0606030504020204" pitchFamily="34" charset="0"/>
                <a:cs typeface="Poppins" pitchFamily="2" charset="77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18E1F1-0DD4-BC89-9CE5-CEEF112BBCD6}"/>
              </a:ext>
            </a:extLst>
          </p:cNvPr>
          <p:cNvCxnSpPr>
            <a:cxnSpLocks/>
          </p:cNvCxnSpPr>
          <p:nvPr/>
        </p:nvCxnSpPr>
        <p:spPr>
          <a:xfrm>
            <a:off x="3980756" y="4541818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oogle Shape;90;p1">
            <a:extLst>
              <a:ext uri="{FF2B5EF4-FFF2-40B4-BE49-F238E27FC236}">
                <a16:creationId xmlns:a16="http://schemas.microsoft.com/office/drawing/2014/main" id="{4E4AF230-2E19-953A-C01D-A5FDB44818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3781" y="395116"/>
            <a:ext cx="3079955" cy="53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D1DDE3-9515-BCFB-148F-2057F351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49906" y="-521986"/>
            <a:ext cx="2465082" cy="2465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3768B-B40D-E3D5-055C-2D1D7279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4" y="4794042"/>
            <a:ext cx="5726797" cy="27815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44BCFC-5BD4-F170-355B-41C0D6E6B207}"/>
              </a:ext>
            </a:extLst>
          </p:cNvPr>
          <p:cNvSpPr/>
          <p:nvPr/>
        </p:nvSpPr>
        <p:spPr>
          <a:xfrm>
            <a:off x="5341252" y="4690245"/>
            <a:ext cx="572679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Terdapat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5 unit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iaitu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Unit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Pentadbiran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Unit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Buku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Unit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Jurnal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Unit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Pemasaran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dan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Unit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Grafik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&amp;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Kreatif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39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0" y="-71438"/>
            <a:ext cx="3508220" cy="69580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AB666-DC0B-F65C-AB1D-76AF499E2686}"/>
              </a:ext>
            </a:extLst>
          </p:cNvPr>
          <p:cNvSpPr/>
          <p:nvPr/>
        </p:nvSpPr>
        <p:spPr>
          <a:xfrm>
            <a:off x="840092" y="-1200328"/>
            <a:ext cx="44634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Ringkasan</a:t>
            </a:r>
            <a:r>
              <a:rPr lang="en-US" sz="2400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Penubuhan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3EC6E-2B55-ADCD-7C18-1FBE55F8A4F0}"/>
              </a:ext>
            </a:extLst>
          </p:cNvPr>
          <p:cNvSpPr txBox="1"/>
          <p:nvPr/>
        </p:nvSpPr>
        <p:spPr>
          <a:xfrm>
            <a:off x="4357688" y="2258956"/>
            <a:ext cx="66436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UKM 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juga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adalah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imprint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universiti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diletak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bawah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Canselori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 Pada masa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ini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UKM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diketuai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oleh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seorang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kakitangan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akademik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bertanggungjawab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kepada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Timbalan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Naib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Canselor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Penyelidikan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Inovasi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C54A1301-0F33-FA96-B538-6CF6D7F9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1" y="1109383"/>
            <a:ext cx="1295400" cy="12954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8FC54348-91DF-B104-C99A-23D3AAB1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283781" y="4927560"/>
            <a:ext cx="1295400" cy="1295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C0E8FC-F4E1-BFED-28E2-F75A63727C2A}"/>
              </a:ext>
            </a:extLst>
          </p:cNvPr>
          <p:cNvCxnSpPr>
            <a:cxnSpLocks/>
          </p:cNvCxnSpPr>
          <p:nvPr/>
        </p:nvCxnSpPr>
        <p:spPr>
          <a:xfrm>
            <a:off x="2655065" y="3624549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90;p1">
            <a:extLst>
              <a:ext uri="{FF2B5EF4-FFF2-40B4-BE49-F238E27FC236}">
                <a16:creationId xmlns:a16="http://schemas.microsoft.com/office/drawing/2014/main" id="{1127ADD7-8751-7850-C23E-A7DCD2D7DF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3781" y="395116"/>
            <a:ext cx="3079955" cy="53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CCD4A6-A15B-FF4E-F229-BAC028E28D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457314" y="-521986"/>
            <a:ext cx="2465082" cy="2465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44B77-719C-674A-8880-269E34404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74" y="4794042"/>
            <a:ext cx="5726797" cy="27815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DD9DA4-BAAC-CA01-620D-A116FD6F609D}"/>
              </a:ext>
            </a:extLst>
          </p:cNvPr>
          <p:cNvSpPr/>
          <p:nvPr/>
        </p:nvSpPr>
        <p:spPr>
          <a:xfrm>
            <a:off x="23848" y="2681701"/>
            <a:ext cx="3484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Pengenalan</a:t>
            </a:r>
            <a:br>
              <a:rPr lang="en-US" sz="28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</a:br>
            <a:r>
              <a:rPr lang="en-US" sz="28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Penerbit</a:t>
            </a:r>
            <a:r>
              <a:rPr lang="en-US" sz="2800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UKM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80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0" y="-71438"/>
            <a:ext cx="3508220" cy="69580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AB666-DC0B-F65C-AB1D-76AF499E2686}"/>
              </a:ext>
            </a:extLst>
          </p:cNvPr>
          <p:cNvSpPr/>
          <p:nvPr/>
        </p:nvSpPr>
        <p:spPr>
          <a:xfrm>
            <a:off x="840092" y="-1200328"/>
            <a:ext cx="44634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Ringkasan</a:t>
            </a:r>
            <a:r>
              <a:rPr lang="en-US" sz="2400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Penubuhan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EA658-7FA4-10C7-31D5-20B8DCCF696C}"/>
              </a:ext>
            </a:extLst>
          </p:cNvPr>
          <p:cNvSpPr/>
          <p:nvPr/>
        </p:nvSpPr>
        <p:spPr>
          <a:xfrm>
            <a:off x="23848" y="2681701"/>
            <a:ext cx="348437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Pengenalan</a:t>
            </a:r>
            <a:br>
              <a:rPr lang="en-US" sz="28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</a:br>
            <a:r>
              <a:rPr lang="en-US" sz="2800" dirty="0" err="1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Penerbit</a:t>
            </a:r>
            <a:r>
              <a:rPr lang="en-US" sz="2800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 UKM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C54A1301-0F33-FA96-B538-6CF6D7F95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862" y="515937"/>
            <a:ext cx="1295400" cy="12954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8FC54348-91DF-B104-C99A-23D3AAB1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05975" y="5277059"/>
            <a:ext cx="1295400" cy="1295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C0E8FC-F4E1-BFED-28E2-F75A63727C2A}"/>
              </a:ext>
            </a:extLst>
          </p:cNvPr>
          <p:cNvCxnSpPr>
            <a:cxnSpLocks/>
          </p:cNvCxnSpPr>
          <p:nvPr/>
        </p:nvCxnSpPr>
        <p:spPr>
          <a:xfrm>
            <a:off x="2655065" y="3624549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90;p1">
            <a:extLst>
              <a:ext uri="{FF2B5EF4-FFF2-40B4-BE49-F238E27FC236}">
                <a16:creationId xmlns:a16="http://schemas.microsoft.com/office/drawing/2014/main" id="{1127ADD7-8751-7850-C23E-A7DCD2D7DF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3781" y="395116"/>
            <a:ext cx="3079955" cy="53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CCD4A6-A15B-FF4E-F229-BAC028E2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457314" y="-521986"/>
            <a:ext cx="2465082" cy="2465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44B77-719C-674A-8880-269E34404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74" y="4794042"/>
            <a:ext cx="5726797" cy="2781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3EC6E-2B55-ADCD-7C18-1FBE55F8A4F0}"/>
              </a:ext>
            </a:extLst>
          </p:cNvPr>
          <p:cNvSpPr txBox="1"/>
          <p:nvPr/>
        </p:nvSpPr>
        <p:spPr>
          <a:xfrm>
            <a:off x="4357688" y="1580941"/>
            <a:ext cx="66436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Menerbitkan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karya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berbentuk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mengutamakan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karya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asli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dalam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Bahasa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Melayu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ctr"/>
            <a:b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Karya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dalam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Bahasa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Inggeris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atau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Bahasa lain dan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terjemahan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dalam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Bahasa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Melayu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juga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diberi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pertimbangan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algn="ctr"/>
            <a:b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Semua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perlu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melalui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proses </a:t>
            </a:r>
            <a:r>
              <a:rPr lang="en-US" sz="24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pewasitan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sebelum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diterbitkan</a:t>
            </a:r>
            <a:r>
              <a:rPr lang="en-US" sz="2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2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0" y="-71438"/>
            <a:ext cx="3508220" cy="69580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989AE-F52C-CAF5-E664-3C882B11A084}"/>
              </a:ext>
            </a:extLst>
          </p:cNvPr>
          <p:cNvSpPr txBox="1">
            <a:spLocks/>
          </p:cNvSpPr>
          <p:nvPr/>
        </p:nvSpPr>
        <p:spPr>
          <a:xfrm>
            <a:off x="0" y="2157053"/>
            <a:ext cx="3508222" cy="1800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Visi</a:t>
            </a: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Misi</a:t>
            </a: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&amp;</a:t>
            </a:r>
            <a:b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Dasar </a:t>
            </a:r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Kualiti</a:t>
            </a:r>
            <a:b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8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UKM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80CE33-CB4B-EEDB-EFEB-BCE7676832DC}"/>
              </a:ext>
            </a:extLst>
          </p:cNvPr>
          <p:cNvSpPr txBox="1">
            <a:spLocks/>
          </p:cNvSpPr>
          <p:nvPr/>
        </p:nvSpPr>
        <p:spPr>
          <a:xfrm>
            <a:off x="4960151" y="940342"/>
            <a:ext cx="6552476" cy="1159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UKM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bertekad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menjadi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universiti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terkehadapan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dalam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D8DBC5-D0F8-BE1C-2103-1A32C649FA83}"/>
              </a:ext>
            </a:extLst>
          </p:cNvPr>
          <p:cNvSpPr txBox="1">
            <a:spLocks/>
          </p:cNvSpPr>
          <p:nvPr/>
        </p:nvSpPr>
        <p:spPr>
          <a:xfrm>
            <a:off x="4960152" y="1897334"/>
            <a:ext cx="6453322" cy="1159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UKM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sebagai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obor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pada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peringkat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global.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2F6C1B-B5CC-37D5-8B71-9648669CE705}"/>
              </a:ext>
            </a:extLst>
          </p:cNvPr>
          <p:cNvSpPr txBox="1">
            <a:spLocks/>
          </p:cNvSpPr>
          <p:nvPr/>
        </p:nvSpPr>
        <p:spPr>
          <a:xfrm>
            <a:off x="4960151" y="2823665"/>
            <a:ext cx="6453323" cy="164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Bertekad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menyediakan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perkhidmatan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secara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professional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dan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berkualiti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serta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mengamalkan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budaya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kerja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cemerlang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berteraskan</a:t>
            </a:r>
            <a:r>
              <a:rPr lang="en-U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penambahbaikan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berterusan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untuk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menjamin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kepuasan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pelanggan</a:t>
            </a:r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A8CE3-1C40-6676-C038-FB4EF8BF649C}"/>
              </a:ext>
            </a:extLst>
          </p:cNvPr>
          <p:cNvSpPr txBox="1"/>
          <p:nvPr/>
        </p:nvSpPr>
        <p:spPr>
          <a:xfrm>
            <a:off x="3763806" y="1301097"/>
            <a:ext cx="884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AA756-2B69-78D3-6141-32E69AF79B8F}"/>
              </a:ext>
            </a:extLst>
          </p:cNvPr>
          <p:cNvSpPr txBox="1"/>
          <p:nvPr/>
        </p:nvSpPr>
        <p:spPr>
          <a:xfrm>
            <a:off x="3763806" y="2292613"/>
            <a:ext cx="884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Misi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49DBB-999B-BAC4-55DE-D5E804033B09}"/>
              </a:ext>
            </a:extLst>
          </p:cNvPr>
          <p:cNvSpPr txBox="1"/>
          <p:nvPr/>
        </p:nvSpPr>
        <p:spPr>
          <a:xfrm>
            <a:off x="3726202" y="3161489"/>
            <a:ext cx="1167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Dasar </a:t>
            </a:r>
            <a:r>
              <a:rPr lang="en-US" sz="18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Kualiti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1F597-65C2-D6B6-1CD6-D4392F050FDA}"/>
              </a:ext>
            </a:extLst>
          </p:cNvPr>
          <p:cNvSpPr txBox="1"/>
          <p:nvPr/>
        </p:nvSpPr>
        <p:spPr>
          <a:xfrm>
            <a:off x="4960152" y="5100953"/>
            <a:ext cx="6653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Menjadi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peneraju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dan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universiti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dalam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dunia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komunikasi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ilmiah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Membentuk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satu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organisasi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yang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menjadi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penyalur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dan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penyebar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korpus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ilmu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peribumi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dan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pemikiran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Bangi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yang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mantap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dan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berkesan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sesuai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dengan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cabaran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globalisasi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semsa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melalui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penerbitan</a:t>
            </a:r>
            <a:r>
              <a:rPr lang="en-US" sz="14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89639C-1BDA-3AAE-BAA7-3110B2298C57}"/>
              </a:ext>
            </a:extLst>
          </p:cNvPr>
          <p:cNvCxnSpPr>
            <a:cxnSpLocks/>
          </p:cNvCxnSpPr>
          <p:nvPr/>
        </p:nvCxnSpPr>
        <p:spPr>
          <a:xfrm>
            <a:off x="2655065" y="4095523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3F235863-F7D2-6520-9741-337BEBB0A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3781" y="395116"/>
            <a:ext cx="3079955" cy="53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24554D-FF43-C1D0-9974-FFFB08E238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57314" y="4922381"/>
            <a:ext cx="2465082" cy="24650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80A602-9D02-0827-D3AC-63B16B9C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57314" y="-521986"/>
            <a:ext cx="2465082" cy="24650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DA1F5-C909-2DEC-2286-1B32BE5E9D97}"/>
              </a:ext>
            </a:extLst>
          </p:cNvPr>
          <p:cNvCxnSpPr/>
          <p:nvPr/>
        </p:nvCxnSpPr>
        <p:spPr>
          <a:xfrm>
            <a:off x="3838352" y="1670429"/>
            <a:ext cx="1023738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28977-7D0A-8D42-9058-9A29188F7608}"/>
              </a:ext>
            </a:extLst>
          </p:cNvPr>
          <p:cNvCxnSpPr/>
          <p:nvPr/>
        </p:nvCxnSpPr>
        <p:spPr>
          <a:xfrm>
            <a:off x="3838352" y="2680522"/>
            <a:ext cx="1023738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A3D56B-9C1A-307E-349F-07D4DA5C03A5}"/>
              </a:ext>
            </a:extLst>
          </p:cNvPr>
          <p:cNvCxnSpPr/>
          <p:nvPr/>
        </p:nvCxnSpPr>
        <p:spPr>
          <a:xfrm>
            <a:off x="3838352" y="3807573"/>
            <a:ext cx="1023738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ECECF4-B410-813C-E967-5C7D8388DFB2}"/>
              </a:ext>
            </a:extLst>
          </p:cNvPr>
          <p:cNvCxnSpPr>
            <a:cxnSpLocks/>
          </p:cNvCxnSpPr>
          <p:nvPr/>
        </p:nvCxnSpPr>
        <p:spPr>
          <a:xfrm>
            <a:off x="4237747" y="5364125"/>
            <a:ext cx="6562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54EF9B7-3ADD-672B-C729-73DA8F70C53F}"/>
              </a:ext>
            </a:extLst>
          </p:cNvPr>
          <p:cNvSpPr/>
          <p:nvPr/>
        </p:nvSpPr>
        <p:spPr>
          <a:xfrm>
            <a:off x="4040209" y="5241851"/>
            <a:ext cx="244549" cy="244549"/>
          </a:xfrm>
          <a:prstGeom prst="ellips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9FDA6C-6A6A-B98F-BAB7-B1EB8973C22F}"/>
              </a:ext>
            </a:extLst>
          </p:cNvPr>
          <p:cNvSpPr/>
          <p:nvPr/>
        </p:nvSpPr>
        <p:spPr>
          <a:xfrm>
            <a:off x="4040209" y="5975498"/>
            <a:ext cx="244549" cy="244549"/>
          </a:xfrm>
          <a:prstGeom prst="ellips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621A0F-771D-A40D-986D-7382929DB6E3}"/>
              </a:ext>
            </a:extLst>
          </p:cNvPr>
          <p:cNvCxnSpPr>
            <a:cxnSpLocks/>
          </p:cNvCxnSpPr>
          <p:nvPr/>
        </p:nvCxnSpPr>
        <p:spPr>
          <a:xfrm>
            <a:off x="4237747" y="6108404"/>
            <a:ext cx="65624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-side Corner of Rectangle 34">
            <a:extLst>
              <a:ext uri="{FF2B5EF4-FFF2-40B4-BE49-F238E27FC236}">
                <a16:creationId xmlns:a16="http://schemas.microsoft.com/office/drawing/2014/main" id="{CDABA155-FA7B-2D5A-AD87-699862F8EC1D}"/>
              </a:ext>
            </a:extLst>
          </p:cNvPr>
          <p:cNvSpPr/>
          <p:nvPr/>
        </p:nvSpPr>
        <p:spPr>
          <a:xfrm rot="10800000">
            <a:off x="3508220" y="4491303"/>
            <a:ext cx="6170169" cy="4657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54855F-9B44-FF5C-2E8E-E8567A6746AB}"/>
              </a:ext>
            </a:extLst>
          </p:cNvPr>
          <p:cNvSpPr txBox="1">
            <a:spLocks/>
          </p:cNvSpPr>
          <p:nvPr/>
        </p:nvSpPr>
        <p:spPr>
          <a:xfrm>
            <a:off x="4183615" y="4256503"/>
            <a:ext cx="5369177" cy="98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Objektif</a:t>
            </a:r>
            <a:r>
              <a:rPr lang="en-US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PTj</a:t>
            </a:r>
            <a:r>
              <a:rPr lang="en-US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Pewujudan</a:t>
            </a:r>
            <a:r>
              <a:rPr lang="en-US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&amp; </a:t>
            </a:r>
            <a:r>
              <a:rPr lang="en-US" sz="18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Penubuhan</a:t>
            </a:r>
            <a:r>
              <a:rPr lang="en-US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58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-2" y="-71442"/>
            <a:ext cx="1564193" cy="69580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989AE-F52C-CAF5-E664-3C882B11A084}"/>
              </a:ext>
            </a:extLst>
          </p:cNvPr>
          <p:cNvSpPr txBox="1">
            <a:spLocks/>
          </p:cNvSpPr>
          <p:nvPr/>
        </p:nvSpPr>
        <p:spPr>
          <a:xfrm>
            <a:off x="130549" y="2622873"/>
            <a:ext cx="1433643" cy="991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Carta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Fungsi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1EB777-D1CC-4E4F-1F1E-A26E93895168}"/>
              </a:ext>
            </a:extLst>
          </p:cNvPr>
          <p:cNvCxnSpPr>
            <a:cxnSpLocks/>
          </p:cNvCxnSpPr>
          <p:nvPr/>
        </p:nvCxnSpPr>
        <p:spPr>
          <a:xfrm>
            <a:off x="711036" y="3725537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F21DA4-CF07-AC33-8DCA-C87C15F9BE72}"/>
              </a:ext>
            </a:extLst>
          </p:cNvPr>
          <p:cNvGrpSpPr/>
          <p:nvPr/>
        </p:nvGrpSpPr>
        <p:grpSpPr>
          <a:xfrm>
            <a:off x="1679035" y="1442621"/>
            <a:ext cx="2003963" cy="5079364"/>
            <a:chOff x="1679035" y="1442621"/>
            <a:chExt cx="2003963" cy="5079364"/>
          </a:xfrm>
        </p:grpSpPr>
        <p:sp>
          <p:nvSpPr>
            <p:cNvPr id="5" name="Round Same-side Corner of Rectangle 4">
              <a:extLst>
                <a:ext uri="{FF2B5EF4-FFF2-40B4-BE49-F238E27FC236}">
                  <a16:creationId xmlns:a16="http://schemas.microsoft.com/office/drawing/2014/main" id="{84A6F222-8449-5EC7-8160-73BEA24C9CAC}"/>
                </a:ext>
              </a:extLst>
            </p:cNvPr>
            <p:cNvSpPr/>
            <p:nvPr/>
          </p:nvSpPr>
          <p:spPr>
            <a:xfrm rot="10800000">
              <a:off x="1679035" y="1848809"/>
              <a:ext cx="2003962" cy="467317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19045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ame-side Corner of Rectangle 9">
              <a:extLst>
                <a:ext uri="{FF2B5EF4-FFF2-40B4-BE49-F238E27FC236}">
                  <a16:creationId xmlns:a16="http://schemas.microsoft.com/office/drawing/2014/main" id="{EA5D56FB-9E4B-CC24-DF8F-B08FEDC3D1E6}"/>
                </a:ext>
              </a:extLst>
            </p:cNvPr>
            <p:cNvSpPr/>
            <p:nvPr/>
          </p:nvSpPr>
          <p:spPr>
            <a:xfrm>
              <a:off x="1679036" y="1442621"/>
              <a:ext cx="2003962" cy="508000"/>
            </a:xfrm>
            <a:prstGeom prst="round2Same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E892E8C-A7D4-1977-2228-6A92827C4611}"/>
              </a:ext>
            </a:extLst>
          </p:cNvPr>
          <p:cNvSpPr txBox="1">
            <a:spLocks/>
          </p:cNvSpPr>
          <p:nvPr/>
        </p:nvSpPr>
        <p:spPr>
          <a:xfrm>
            <a:off x="1807341" y="1582321"/>
            <a:ext cx="1712570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Pentadbiran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BA8DB7-ED5C-CAE7-6D77-62821EF59BC0}"/>
              </a:ext>
            </a:extLst>
          </p:cNvPr>
          <p:cNvSpPr txBox="1">
            <a:spLocks/>
          </p:cNvSpPr>
          <p:nvPr/>
        </p:nvSpPr>
        <p:spPr>
          <a:xfrm>
            <a:off x="1501234" y="2540646"/>
            <a:ext cx="2082719" cy="349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Menyelaras strategi &amp; hala tuju organisasi.</a:t>
            </a:r>
            <a:b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Merancang keperluan sumber-sumber (sumber manusia, kewangan, teknologi maklumat &amp; lain-lain di Penerbit UKM).</a:t>
            </a:r>
            <a:b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Menyelaras &amp; melaksanakan peraturan / polisi yang berkaitan dengan pentadbiran jabatan dalam aspek sumber manusia, kewangan, pentadbiran am, pengurusan pembangunan dan </a:t>
            </a:r>
            <a:r>
              <a:rPr lang="ms-MY" sz="10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penyelengaraan</a:t>
            </a:r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&amp; teknologi maklumat.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endParaRPr lang="ms-MY" sz="1000" dirty="0">
              <a:solidFill>
                <a:srgbClr val="000000"/>
              </a:solidFill>
              <a:effectLst/>
              <a:latin typeface="Poppins" pitchFamily="2" charset="77"/>
              <a:ea typeface="Arial Narrow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Menyediakan &amp; memastikan fungsi – fungsi tugas setiap kakitangan dan difahami oleh semua kakitangan.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F338BBE-9CD2-BBB2-C21A-4E2FEB56DAAF}"/>
              </a:ext>
            </a:extLst>
          </p:cNvPr>
          <p:cNvGrpSpPr/>
          <p:nvPr/>
        </p:nvGrpSpPr>
        <p:grpSpPr>
          <a:xfrm>
            <a:off x="3774535" y="1442621"/>
            <a:ext cx="2003963" cy="5079364"/>
            <a:chOff x="3774535" y="1442621"/>
            <a:chExt cx="2003963" cy="5079364"/>
          </a:xfrm>
        </p:grpSpPr>
        <p:sp>
          <p:nvSpPr>
            <p:cNvPr id="27" name="Round Same-side Corner of Rectangle 26">
              <a:extLst>
                <a:ext uri="{FF2B5EF4-FFF2-40B4-BE49-F238E27FC236}">
                  <a16:creationId xmlns:a16="http://schemas.microsoft.com/office/drawing/2014/main" id="{EABB9703-5226-0BFC-8A9B-704EA465CEB1}"/>
                </a:ext>
              </a:extLst>
            </p:cNvPr>
            <p:cNvSpPr/>
            <p:nvPr/>
          </p:nvSpPr>
          <p:spPr>
            <a:xfrm rot="10800000">
              <a:off x="3774535" y="1848809"/>
              <a:ext cx="2003962" cy="467317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19045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 Same-side Corner of Rectangle 27">
              <a:extLst>
                <a:ext uri="{FF2B5EF4-FFF2-40B4-BE49-F238E27FC236}">
                  <a16:creationId xmlns:a16="http://schemas.microsoft.com/office/drawing/2014/main" id="{630326EF-BEF8-34C6-8AF4-EEAEA411727D}"/>
                </a:ext>
              </a:extLst>
            </p:cNvPr>
            <p:cNvSpPr/>
            <p:nvPr/>
          </p:nvSpPr>
          <p:spPr>
            <a:xfrm>
              <a:off x="3774536" y="1442621"/>
              <a:ext cx="2003962" cy="508000"/>
            </a:xfrm>
            <a:prstGeom prst="round2SameRect">
              <a:avLst/>
            </a:prstGeom>
            <a:gradFill>
              <a:gsLst>
                <a:gs pos="0">
                  <a:srgbClr val="9071D0"/>
                </a:gs>
                <a:gs pos="23000">
                  <a:srgbClr val="9071D0"/>
                </a:gs>
                <a:gs pos="69000">
                  <a:srgbClr val="8739C0"/>
                </a:gs>
                <a:gs pos="97000">
                  <a:srgbClr val="7030A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736D031-DDBB-0868-E3CC-0C4B4F52E533}"/>
              </a:ext>
            </a:extLst>
          </p:cNvPr>
          <p:cNvSpPr txBox="1">
            <a:spLocks/>
          </p:cNvSpPr>
          <p:nvPr/>
        </p:nvSpPr>
        <p:spPr>
          <a:xfrm>
            <a:off x="3902841" y="1582321"/>
            <a:ext cx="1712570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Buku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73C37CA-6D30-FEEC-9670-4E58B013B906}"/>
              </a:ext>
            </a:extLst>
          </p:cNvPr>
          <p:cNvSpPr txBox="1">
            <a:spLocks/>
          </p:cNvSpPr>
          <p:nvPr/>
        </p:nvSpPr>
        <p:spPr>
          <a:xfrm>
            <a:off x="3596734" y="3401016"/>
            <a:ext cx="2082719" cy="1086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Merancang, mengurus &amp; menerbitkan buku selaras dengan keperluan universiti mengikut gaya &amp; kualiti yang ditetapkan oleh Penerbit UKM.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8C1417-AD28-B963-3B9C-16A4AE6756FD}"/>
              </a:ext>
            </a:extLst>
          </p:cNvPr>
          <p:cNvGrpSpPr/>
          <p:nvPr/>
        </p:nvGrpSpPr>
        <p:grpSpPr>
          <a:xfrm>
            <a:off x="5882735" y="1442621"/>
            <a:ext cx="2003963" cy="5079364"/>
            <a:chOff x="5882735" y="1442621"/>
            <a:chExt cx="2003963" cy="5079364"/>
          </a:xfrm>
        </p:grpSpPr>
        <p:sp>
          <p:nvSpPr>
            <p:cNvPr id="34" name="Round Same-side Corner of Rectangle 33">
              <a:extLst>
                <a:ext uri="{FF2B5EF4-FFF2-40B4-BE49-F238E27FC236}">
                  <a16:creationId xmlns:a16="http://schemas.microsoft.com/office/drawing/2014/main" id="{8BECA3DF-A06B-D565-4939-454BB3EB90BC}"/>
                </a:ext>
              </a:extLst>
            </p:cNvPr>
            <p:cNvSpPr/>
            <p:nvPr/>
          </p:nvSpPr>
          <p:spPr>
            <a:xfrm rot="10800000">
              <a:off x="5882735" y="1848809"/>
              <a:ext cx="2003962" cy="467317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19045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 Same-side Corner of Rectangle 34">
              <a:extLst>
                <a:ext uri="{FF2B5EF4-FFF2-40B4-BE49-F238E27FC236}">
                  <a16:creationId xmlns:a16="http://schemas.microsoft.com/office/drawing/2014/main" id="{3C22C3FB-4383-6123-6D7A-9010E837F395}"/>
                </a:ext>
              </a:extLst>
            </p:cNvPr>
            <p:cNvSpPr/>
            <p:nvPr/>
          </p:nvSpPr>
          <p:spPr>
            <a:xfrm>
              <a:off x="5882736" y="1442621"/>
              <a:ext cx="2003962" cy="508000"/>
            </a:xfrm>
            <a:prstGeom prst="round2SameRect">
              <a:avLst/>
            </a:pr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A002A40-1FA7-4F86-BF81-1C7737BED127}"/>
              </a:ext>
            </a:extLst>
          </p:cNvPr>
          <p:cNvSpPr txBox="1">
            <a:spLocks/>
          </p:cNvSpPr>
          <p:nvPr/>
        </p:nvSpPr>
        <p:spPr>
          <a:xfrm>
            <a:off x="6011041" y="1582321"/>
            <a:ext cx="1712570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Jurnal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7389315-36B9-7599-B1F7-B5F2FAA5C0F1}"/>
              </a:ext>
            </a:extLst>
          </p:cNvPr>
          <p:cNvSpPr txBox="1">
            <a:spLocks/>
          </p:cNvSpPr>
          <p:nvPr/>
        </p:nvSpPr>
        <p:spPr>
          <a:xfrm>
            <a:off x="5704934" y="2216906"/>
            <a:ext cx="2082719" cy="4238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penerbitan jurnal.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permohonan ISSN &amp;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eISSN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Menguruskan sistem OJS (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Open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Journal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System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) Jurnal.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Memberi khidmat nasihat kepada Ketua Editor Jurnal.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kewangan jurnal yang menjana.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bengkel &amp; mesyuarat jurnal.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Digital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Object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Identifier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(DOI) Jurnal.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Membantu mendapatkan indeks SCOPUS,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Clarivate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</a:t>
            </a:r>
            <a:r>
              <a:rPr lang="ms-MY" sz="9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Analytic</a:t>
            </a:r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dan lain-lain indeks.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Menghadiri bengkel/kursus yang berkaitan dengan jurnal.</a:t>
            </a:r>
          </a:p>
          <a:p>
            <a:pPr marL="228600"/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Mengadakan bengkel Jurnal (Penerbitan/OJS/DOI).</a:t>
            </a:r>
            <a:b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</a:b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9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Membantu mengurus kertas kerja jurnal untuk dibawa masuk ke mesyuarat SPU.</a:t>
            </a:r>
            <a:endParaRPr lang="en-MY" sz="9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2AF997-FFEE-419F-0242-8A85701FA6E7}"/>
              </a:ext>
            </a:extLst>
          </p:cNvPr>
          <p:cNvGrpSpPr/>
          <p:nvPr/>
        </p:nvGrpSpPr>
        <p:grpSpPr>
          <a:xfrm>
            <a:off x="7990935" y="1442621"/>
            <a:ext cx="2003963" cy="5079364"/>
            <a:chOff x="7990935" y="1442621"/>
            <a:chExt cx="2003963" cy="5079364"/>
          </a:xfrm>
        </p:grpSpPr>
        <p:sp>
          <p:nvSpPr>
            <p:cNvPr id="38" name="Round Same-side Corner of Rectangle 37">
              <a:extLst>
                <a:ext uri="{FF2B5EF4-FFF2-40B4-BE49-F238E27FC236}">
                  <a16:creationId xmlns:a16="http://schemas.microsoft.com/office/drawing/2014/main" id="{1BD739CC-118B-B9DC-E6F8-673E46063689}"/>
                </a:ext>
              </a:extLst>
            </p:cNvPr>
            <p:cNvSpPr/>
            <p:nvPr/>
          </p:nvSpPr>
          <p:spPr>
            <a:xfrm rot="10800000">
              <a:off x="7990935" y="1848809"/>
              <a:ext cx="2003962" cy="467317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19045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 Same-side Corner of Rectangle 38">
              <a:extLst>
                <a:ext uri="{FF2B5EF4-FFF2-40B4-BE49-F238E27FC236}">
                  <a16:creationId xmlns:a16="http://schemas.microsoft.com/office/drawing/2014/main" id="{CD5F5146-105B-44BA-A144-DAE47F6FBBF8}"/>
                </a:ext>
              </a:extLst>
            </p:cNvPr>
            <p:cNvSpPr/>
            <p:nvPr/>
          </p:nvSpPr>
          <p:spPr>
            <a:xfrm>
              <a:off x="7990936" y="1442621"/>
              <a:ext cx="2003962" cy="508000"/>
            </a:xfrm>
            <a:prstGeom prst="round2SameRect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46AAFEC4-8CF7-5A9C-76C8-000201BB0AB8}"/>
              </a:ext>
            </a:extLst>
          </p:cNvPr>
          <p:cNvSpPr txBox="1">
            <a:spLocks/>
          </p:cNvSpPr>
          <p:nvPr/>
        </p:nvSpPr>
        <p:spPr>
          <a:xfrm>
            <a:off x="8119241" y="1582321"/>
            <a:ext cx="1712570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Pemasaran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C817AB1-227C-BDFD-8634-E210D8C46076}"/>
              </a:ext>
            </a:extLst>
          </p:cNvPr>
          <p:cNvSpPr txBox="1">
            <a:spLocks/>
          </p:cNvSpPr>
          <p:nvPr/>
        </p:nvSpPr>
        <p:spPr>
          <a:xfrm>
            <a:off x="7813134" y="3118383"/>
            <a:ext cx="2082719" cy="2638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Penjanaan Penerbit UKM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memasarkan terbitan Penerbit UKM.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Menvertai</a:t>
            </a:r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pameran dan jualan buku dalam &amp; luar negara.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Menguruskan kedai buku &amp; stor buku Penerbit UKM.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Menentukan KPI penjanaan daripada jualan buku.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Membuat</a:t>
            </a:r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kerjasama jaringan industri antara penerbit dan institusi luar.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Menguruskan pelancaran buku.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Menentukan hala tuju pemasaran Penerbit.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A0408A-E87E-66AC-CE74-A2722F2366C0}"/>
              </a:ext>
            </a:extLst>
          </p:cNvPr>
          <p:cNvGrpSpPr/>
          <p:nvPr/>
        </p:nvGrpSpPr>
        <p:grpSpPr>
          <a:xfrm>
            <a:off x="10099135" y="1442621"/>
            <a:ext cx="2003963" cy="5079364"/>
            <a:chOff x="10099135" y="1442621"/>
            <a:chExt cx="2003963" cy="5079364"/>
          </a:xfrm>
        </p:grpSpPr>
        <p:sp>
          <p:nvSpPr>
            <p:cNvPr id="42" name="Round Same-side Corner of Rectangle 41">
              <a:extLst>
                <a:ext uri="{FF2B5EF4-FFF2-40B4-BE49-F238E27FC236}">
                  <a16:creationId xmlns:a16="http://schemas.microsoft.com/office/drawing/2014/main" id="{D39F6121-6265-A634-7582-7E5C7E0EE55F}"/>
                </a:ext>
              </a:extLst>
            </p:cNvPr>
            <p:cNvSpPr/>
            <p:nvPr/>
          </p:nvSpPr>
          <p:spPr>
            <a:xfrm rot="10800000">
              <a:off x="10099135" y="1848809"/>
              <a:ext cx="2003962" cy="467317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19045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 Same-side Corner of Rectangle 42">
              <a:extLst>
                <a:ext uri="{FF2B5EF4-FFF2-40B4-BE49-F238E27FC236}">
                  <a16:creationId xmlns:a16="http://schemas.microsoft.com/office/drawing/2014/main" id="{59D11FD4-4DDF-BE9E-DF1B-DDBB7FC0E050}"/>
                </a:ext>
              </a:extLst>
            </p:cNvPr>
            <p:cNvSpPr/>
            <p:nvPr/>
          </p:nvSpPr>
          <p:spPr>
            <a:xfrm>
              <a:off x="10099136" y="1442621"/>
              <a:ext cx="2003962" cy="508000"/>
            </a:xfrm>
            <a:prstGeom prst="round2SameRect">
              <a:avLst/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F403074F-4429-C384-6F64-EB9D2B63AACC}"/>
              </a:ext>
            </a:extLst>
          </p:cNvPr>
          <p:cNvSpPr txBox="1">
            <a:spLocks/>
          </p:cNvSpPr>
          <p:nvPr/>
        </p:nvSpPr>
        <p:spPr>
          <a:xfrm>
            <a:off x="10227441" y="1582321"/>
            <a:ext cx="1712570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Grafik</a:t>
            </a: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&amp; </a:t>
            </a:r>
            <a:r>
              <a:rPr lang="en-US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Kreatif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0D9E985-EF34-55F9-51F5-B6EFE830C729}"/>
              </a:ext>
            </a:extLst>
          </p:cNvPr>
          <p:cNvSpPr txBox="1">
            <a:spLocks/>
          </p:cNvSpPr>
          <p:nvPr/>
        </p:nvSpPr>
        <p:spPr>
          <a:xfrm>
            <a:off x="9997534" y="2969603"/>
            <a:ext cx="2082719" cy="2638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Mereka bentuk dan reka letak penerbitan ilmiah, penerbitan korporat, penerbitan promosi pelbagai &amp; penerbitan media digital.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 &amp; mengemaskini maklumat terkini laman </a:t>
            </a:r>
            <a:r>
              <a:rPr lang="ms-MY" sz="1000" dirty="0" err="1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web</a:t>
            </a:r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 rasmi Penerbit UKM.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Menguruskan projek grafik mengikut proses dalam tempoh yang ditetapkan.</a:t>
            </a:r>
          </a:p>
          <a:p>
            <a:pPr marL="228600"/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228600"/>
            <a:r>
              <a:rPr lang="ms-MY" sz="1000" dirty="0">
                <a:solidFill>
                  <a:srgbClr val="000000"/>
                </a:solidFill>
                <a:effectLst/>
                <a:latin typeface="Poppins" pitchFamily="2" charset="77"/>
                <a:ea typeface="Arial Narrow" panose="020B0604020202020204" pitchFamily="34" charset="0"/>
                <a:cs typeface="Poppins" pitchFamily="2" charset="77"/>
              </a:rPr>
              <a:t>Memberi khidmat nasihat dalam penyediaan dan penghasilan bahan-bahan grafik berkaitan penerbitan UKM.</a:t>
            </a:r>
            <a:endParaRPr lang="en-MY" sz="10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5F2661-DC27-A063-58B0-08BBD04AD964}"/>
              </a:ext>
            </a:extLst>
          </p:cNvPr>
          <p:cNvGrpSpPr/>
          <p:nvPr/>
        </p:nvGrpSpPr>
        <p:grpSpPr>
          <a:xfrm>
            <a:off x="2617244" y="864066"/>
            <a:ext cx="8483872" cy="718255"/>
            <a:chOff x="2617244" y="864066"/>
            <a:chExt cx="8483872" cy="718255"/>
          </a:xfrm>
          <a:effectLst>
            <a:outerShdw blurRad="50800" dist="13870" dir="54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59E6FD9-ACB7-3A4A-7A93-1318AB20A534}"/>
                </a:ext>
              </a:extLst>
            </p:cNvPr>
            <p:cNvCxnSpPr>
              <a:cxnSpLocks/>
              <a:stCxn id="60" idx="2"/>
              <a:endCxn id="59" idx="0"/>
            </p:cNvCxnSpPr>
            <p:nvPr/>
          </p:nvCxnSpPr>
          <p:spPr>
            <a:xfrm>
              <a:off x="2848239" y="1120331"/>
              <a:ext cx="802188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C26A9D6-8BAC-D212-3DB1-D7394839B74C}"/>
                </a:ext>
              </a:extLst>
            </p:cNvPr>
            <p:cNvSpPr/>
            <p:nvPr/>
          </p:nvSpPr>
          <p:spPr>
            <a:xfrm>
              <a:off x="10639126" y="1120331"/>
              <a:ext cx="461990" cy="46199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14EDA1D9-48D2-E16A-4D7B-CDCD6C0EB36D}"/>
                </a:ext>
              </a:extLst>
            </p:cNvPr>
            <p:cNvSpPr/>
            <p:nvPr/>
          </p:nvSpPr>
          <p:spPr>
            <a:xfrm rot="16200000">
              <a:off x="2617244" y="1120331"/>
              <a:ext cx="461990" cy="46199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1C7649D-0570-4B76-3116-E9A32FA5BAFE}"/>
                </a:ext>
              </a:extLst>
            </p:cNvPr>
            <p:cNvCxnSpPr/>
            <p:nvPr/>
          </p:nvCxnSpPr>
          <p:spPr>
            <a:xfrm>
              <a:off x="4776515" y="1120330"/>
              <a:ext cx="0" cy="2309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0511BE-70FB-350F-3CBC-635135790829}"/>
                </a:ext>
              </a:extLst>
            </p:cNvPr>
            <p:cNvCxnSpPr>
              <a:cxnSpLocks/>
            </p:cNvCxnSpPr>
            <p:nvPr/>
          </p:nvCxnSpPr>
          <p:spPr>
            <a:xfrm>
              <a:off x="6873762" y="864066"/>
              <a:ext cx="0" cy="4872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77FFA84-8DBB-70BD-B749-15A0A156AD2D}"/>
                </a:ext>
              </a:extLst>
            </p:cNvPr>
            <p:cNvCxnSpPr/>
            <p:nvPr/>
          </p:nvCxnSpPr>
          <p:spPr>
            <a:xfrm>
              <a:off x="8987788" y="1120330"/>
              <a:ext cx="0" cy="2309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32171B0-BB62-4236-4138-466632F11140}"/>
              </a:ext>
            </a:extLst>
          </p:cNvPr>
          <p:cNvSpPr/>
          <p:nvPr/>
        </p:nvSpPr>
        <p:spPr>
          <a:xfrm>
            <a:off x="5767543" y="421122"/>
            <a:ext cx="2212438" cy="4543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43BEFC8-09D4-27A1-7DEA-AC817A3A9C32}"/>
              </a:ext>
            </a:extLst>
          </p:cNvPr>
          <p:cNvSpPr txBox="1">
            <a:spLocks/>
          </p:cNvSpPr>
          <p:nvPr/>
        </p:nvSpPr>
        <p:spPr>
          <a:xfrm>
            <a:off x="5767544" y="543935"/>
            <a:ext cx="2223388" cy="266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Pengarah</a:t>
            </a:r>
            <a:endParaRPr lang="en-US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8F7091E-49E2-45C6-D87B-31723EA7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440308" y="4922381"/>
            <a:ext cx="2465082" cy="246508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F6AE1D0-E8D1-1622-9C26-0F0CC439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440308" y="-521986"/>
            <a:ext cx="2465082" cy="24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347B8223-77B3-664A-B5BA-73A81744B87F}"/>
              </a:ext>
            </a:extLst>
          </p:cNvPr>
          <p:cNvSpPr/>
          <p:nvPr/>
        </p:nvSpPr>
        <p:spPr>
          <a:xfrm rot="10800000">
            <a:off x="0" y="-71438"/>
            <a:ext cx="3508220" cy="695801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1EB777-D1CC-4E4F-1F1E-A26E93895168}"/>
              </a:ext>
            </a:extLst>
          </p:cNvPr>
          <p:cNvCxnSpPr>
            <a:cxnSpLocks/>
          </p:cNvCxnSpPr>
          <p:nvPr/>
        </p:nvCxnSpPr>
        <p:spPr>
          <a:xfrm>
            <a:off x="2655065" y="4129656"/>
            <a:ext cx="8531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A77FB9BC-B0B6-6185-9957-8B1EFE53C25C}"/>
              </a:ext>
            </a:extLst>
          </p:cNvPr>
          <p:cNvSpPr txBox="1">
            <a:spLocks/>
          </p:cNvSpPr>
          <p:nvPr/>
        </p:nvSpPr>
        <p:spPr>
          <a:xfrm>
            <a:off x="4201834" y="3936586"/>
            <a:ext cx="6888480" cy="617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www.ukm.my</a:t>
            </a:r>
            <a:r>
              <a:rPr lang="en-US" sz="2000" b="1" dirty="0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/</a:t>
            </a:r>
            <a:r>
              <a:rPr lang="en-US" sz="2000" b="1" dirty="0" err="1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penerbit</a:t>
            </a:r>
            <a:endParaRPr lang="en-US" sz="2000" b="1" dirty="0">
              <a:solidFill>
                <a:srgbClr val="002060"/>
              </a:solidFill>
              <a:latin typeface="Poppins" pitchFamily="2" charset="77"/>
              <a:ea typeface="Arial"/>
              <a:cs typeface="Poppins" pitchFamily="2" charset="77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CF334-492D-BC24-00F2-54E5A820E4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57314" y="-521986"/>
            <a:ext cx="2465082" cy="2465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F442154-9546-543D-8ADA-A90F09F2EC84}"/>
              </a:ext>
            </a:extLst>
          </p:cNvPr>
          <p:cNvGrpSpPr/>
          <p:nvPr/>
        </p:nvGrpSpPr>
        <p:grpSpPr>
          <a:xfrm>
            <a:off x="5389739" y="4337639"/>
            <a:ext cx="5272668" cy="617549"/>
            <a:chOff x="5414906" y="4261938"/>
            <a:chExt cx="5272668" cy="617549"/>
          </a:xfrm>
        </p:grpSpPr>
        <p:sp>
          <p:nvSpPr>
            <p:cNvPr id="9" name="Google Shape;88;p1">
              <a:extLst>
                <a:ext uri="{FF2B5EF4-FFF2-40B4-BE49-F238E27FC236}">
                  <a16:creationId xmlns:a16="http://schemas.microsoft.com/office/drawing/2014/main" id="{050DD0FB-8DF4-C19D-0558-DB2290C0CAE9}"/>
                </a:ext>
              </a:extLst>
            </p:cNvPr>
            <p:cNvSpPr txBox="1">
              <a:spLocks/>
            </p:cNvSpPr>
            <p:nvPr/>
          </p:nvSpPr>
          <p:spPr>
            <a:xfrm>
              <a:off x="6249314" y="4261938"/>
              <a:ext cx="4438260" cy="61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chemeClr val="dk1"/>
                </a:buClr>
                <a:buSzPts val="4400"/>
                <a:buFont typeface="Arial"/>
                <a:buNone/>
              </a:pPr>
              <a:r>
                <a:rPr lang="en-US" sz="2000" b="1" dirty="0" err="1">
                  <a:solidFill>
                    <a:srgbClr val="002060"/>
                  </a:solidFill>
                  <a:latin typeface="Poppins" pitchFamily="2" charset="77"/>
                  <a:ea typeface="Arial"/>
                  <a:cs typeface="Poppins" pitchFamily="2" charset="77"/>
                  <a:sym typeface="Arial"/>
                </a:rPr>
                <a:t>penerbitukmofficial</a:t>
              </a:r>
              <a:endParaRPr lang="en-US" sz="2000" b="1" dirty="0">
                <a:solidFill>
                  <a:srgbClr val="00206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endParaRPr>
            </a:p>
          </p:txBody>
        </p:sp>
        <p:pic>
          <p:nvPicPr>
            <p:cNvPr id="11" name="Google Shape;545;p2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51329F3-1FEE-5653-97E1-FD058024410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4906" y="4375138"/>
              <a:ext cx="1539937" cy="4233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A0A91-302E-766A-3B79-AC41B4D5E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4" y="4794042"/>
            <a:ext cx="5726797" cy="27815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46ADCE-4DE3-C600-F10E-D6B8653D6560}"/>
              </a:ext>
            </a:extLst>
          </p:cNvPr>
          <p:cNvGrpSpPr/>
          <p:nvPr/>
        </p:nvGrpSpPr>
        <p:grpSpPr>
          <a:xfrm>
            <a:off x="5426671" y="2108091"/>
            <a:ext cx="4863083" cy="728261"/>
            <a:chOff x="2972462" y="1112587"/>
            <a:chExt cx="6048497" cy="905780"/>
          </a:xfrm>
        </p:grpSpPr>
        <p:pic>
          <p:nvPicPr>
            <p:cNvPr id="8" name="Google Shape;90;p1">
              <a:extLst>
                <a:ext uri="{FF2B5EF4-FFF2-40B4-BE49-F238E27FC236}">
                  <a16:creationId xmlns:a16="http://schemas.microsoft.com/office/drawing/2014/main" id="{F290E718-34F5-7D61-32D6-BBD7CABEE95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72462" y="1155977"/>
              <a:ext cx="4972050" cy="862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A blue and orange logo&#10;&#10;Description automatically generated">
              <a:extLst>
                <a:ext uri="{FF2B5EF4-FFF2-40B4-BE49-F238E27FC236}">
                  <a16:creationId xmlns:a16="http://schemas.microsoft.com/office/drawing/2014/main" id="{E1F9477A-C084-3339-055C-E6F34E97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9597" y="1112587"/>
              <a:ext cx="1021362" cy="85988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BBB6EFF-8E16-5608-75BA-6767E23E544D}"/>
              </a:ext>
            </a:extLst>
          </p:cNvPr>
          <p:cNvSpPr txBox="1">
            <a:spLocks/>
          </p:cNvSpPr>
          <p:nvPr/>
        </p:nvSpPr>
        <p:spPr>
          <a:xfrm>
            <a:off x="0" y="3293599"/>
            <a:ext cx="3508222" cy="526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Penutup</a:t>
            </a:r>
            <a:endParaRPr lang="en-US" sz="2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Google Shape;88;p1">
            <a:extLst>
              <a:ext uri="{FF2B5EF4-FFF2-40B4-BE49-F238E27FC236}">
                <a16:creationId xmlns:a16="http://schemas.microsoft.com/office/drawing/2014/main" id="{9C40B421-53A2-5C4C-05AD-2AF90FA4E8E9}"/>
              </a:ext>
            </a:extLst>
          </p:cNvPr>
          <p:cNvSpPr txBox="1">
            <a:spLocks/>
          </p:cNvSpPr>
          <p:nvPr/>
        </p:nvSpPr>
        <p:spPr>
          <a:xfrm>
            <a:off x="4715219" y="3013206"/>
            <a:ext cx="6235547" cy="829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US" sz="8800" dirty="0" err="1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Sekian</a:t>
            </a:r>
            <a:r>
              <a:rPr lang="en-US" sz="8800" dirty="0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8800" dirty="0" err="1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terima</a:t>
            </a:r>
            <a:r>
              <a:rPr lang="en-US" sz="8800" dirty="0">
                <a:solidFill>
                  <a:srgbClr val="002060"/>
                </a:solidFill>
                <a:latin typeface="Angin Senja" panose="02000600000000000000" pitchFamily="2" charset="0"/>
                <a:ea typeface="Arial"/>
                <a:cs typeface="Arial"/>
                <a:sym typeface="Arial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469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596</Words>
  <Application>Microsoft Macintosh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Angin Senja</vt:lpstr>
      <vt:lpstr>Arial</vt:lpstr>
      <vt:lpstr>Calibri</vt:lpstr>
      <vt:lpstr>Calibri Light</vt:lpstr>
      <vt:lpstr>Poppins</vt:lpstr>
      <vt:lpstr>Office Theme</vt:lpstr>
      <vt:lpstr> Selamat Datang ke</vt:lpstr>
      <vt:lpstr>Ringkasan Penubuhan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meor sony</dc:creator>
  <cp:lastModifiedBy>meor sony</cp:lastModifiedBy>
  <cp:revision>245</cp:revision>
  <dcterms:created xsi:type="dcterms:W3CDTF">2024-01-07T23:53:14Z</dcterms:created>
  <dcterms:modified xsi:type="dcterms:W3CDTF">2024-02-06T06:55:28Z</dcterms:modified>
</cp:coreProperties>
</file>