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9" r:id="rId9"/>
    <p:sldId id="265" r:id="rId10"/>
    <p:sldId id="263" r:id="rId11"/>
    <p:sldId id="264" r:id="rId12"/>
    <p:sldId id="266" r:id="rId13"/>
    <p:sldId id="287" r:id="rId14"/>
    <p:sldId id="267" r:id="rId15"/>
    <p:sldId id="268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76" r:id="rId26"/>
    <p:sldId id="283" r:id="rId27"/>
    <p:sldId id="284" r:id="rId28"/>
    <p:sldId id="285" r:id="rId29"/>
    <p:sldId id="270" r:id="rId30"/>
    <p:sldId id="286" r:id="rId31"/>
    <p:sldId id="271" r:id="rId32"/>
    <p:sldId id="288" r:id="rId33"/>
    <p:sldId id="289" r:id="rId34"/>
    <p:sldId id="290" r:id="rId35"/>
    <p:sldId id="291" r:id="rId36"/>
    <p:sldId id="293" r:id="rId37"/>
    <p:sldId id="292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A731-2078-4A40-A889-A042E488DFD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E89A-6ADF-4A60-9D9F-766FFA2D9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A731-2078-4A40-A889-A042E488DFD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E89A-6ADF-4A60-9D9F-766FFA2D9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A731-2078-4A40-A889-A042E488DFD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E89A-6ADF-4A60-9D9F-766FFA2D9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A731-2078-4A40-A889-A042E488DFD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E89A-6ADF-4A60-9D9F-766FFA2D9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A731-2078-4A40-A889-A042E488DFD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E89A-6ADF-4A60-9D9F-766FFA2D9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A731-2078-4A40-A889-A042E488DFD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E89A-6ADF-4A60-9D9F-766FFA2D9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A731-2078-4A40-A889-A042E488DFD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E89A-6ADF-4A60-9D9F-766FFA2D9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A731-2078-4A40-A889-A042E488DFD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E89A-6ADF-4A60-9D9F-766FFA2D9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A731-2078-4A40-A889-A042E488DFD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E89A-6ADF-4A60-9D9F-766FFA2D9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A731-2078-4A40-A889-A042E488DFD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E89A-6ADF-4A60-9D9F-766FFA2D9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A731-2078-4A40-A889-A042E488DFD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E89A-6ADF-4A60-9D9F-766FFA2D9C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5A731-2078-4A40-A889-A042E488DFDE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E89A-6ADF-4A60-9D9F-766FFA2D9C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iktex.org/2.9/setu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en-US" dirty="0" err="1" smtClean="0"/>
              <a:t>LaTeX</a:t>
            </a:r>
            <a:r>
              <a:rPr lang="en-US" dirty="0" smtClean="0"/>
              <a:t> Gaya UKM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Ir. Dr. </a:t>
            </a:r>
            <a:r>
              <a:rPr lang="en-US" dirty="0" err="1" smtClean="0"/>
              <a:t>Zambri</a:t>
            </a:r>
            <a:r>
              <a:rPr lang="en-US" dirty="0" smtClean="0"/>
              <a:t> </a:t>
            </a:r>
            <a:r>
              <a:rPr lang="en-US" dirty="0" err="1" smtClean="0"/>
              <a:t>Harun</a:t>
            </a:r>
            <a:endParaRPr lang="en-US" dirty="0" smtClean="0"/>
          </a:p>
          <a:p>
            <a:r>
              <a:rPr lang="en-US" dirty="0" smtClean="0"/>
              <a:t>Dr. Mohamad </a:t>
            </a:r>
            <a:r>
              <a:rPr lang="en-US" dirty="0" err="1" smtClean="0"/>
              <a:t>Rasidi</a:t>
            </a:r>
            <a:r>
              <a:rPr lang="en-US" dirty="0" smtClean="0"/>
              <a:t> </a:t>
            </a:r>
            <a:r>
              <a:rPr lang="en-US" dirty="0" err="1" smtClean="0"/>
              <a:t>Rasani</a:t>
            </a:r>
            <a:r>
              <a:rPr lang="en-GB" b="1" dirty="0" smtClean="0"/>
              <a:t> </a:t>
            </a:r>
          </a:p>
          <a:p>
            <a:r>
              <a:rPr lang="en-US" dirty="0" smtClean="0"/>
              <a:t>Dr. M. </a:t>
            </a:r>
            <a:r>
              <a:rPr lang="en-US" dirty="0" err="1" smtClean="0"/>
              <a:t>Asyraf</a:t>
            </a:r>
            <a:r>
              <a:rPr lang="en-US" dirty="0" smtClean="0"/>
              <a:t> </a:t>
            </a:r>
            <a:r>
              <a:rPr lang="en-US" dirty="0" err="1" smtClean="0"/>
              <a:t>Zulkifley</a:t>
            </a: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28173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2420888"/>
            <a:ext cx="38322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Download to ‘C:\Program Files\</a:t>
            </a:r>
            <a:r>
              <a:rPr lang="en-US" dirty="0" err="1" smtClean="0">
                <a:solidFill>
                  <a:srgbClr val="FF0000"/>
                </a:solidFill>
              </a:rPr>
              <a:t>Miktek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79912" y="2780928"/>
            <a:ext cx="1224136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35896" y="2780928"/>
            <a:ext cx="1368152" cy="30243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5733256"/>
            <a:ext cx="277909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ASK if not sure!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Make sure 32 bits or 64 bits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Downloading </a:t>
            </a:r>
            <a:r>
              <a:rPr lang="en-US" dirty="0" err="1" smtClean="0"/>
              <a:t>Miktek</a:t>
            </a:r>
            <a:r>
              <a:rPr lang="en-US" dirty="0" smtClean="0"/>
              <a:t> from the Internet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2787576" cy="222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4221088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Will jam LAN, therefore download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from: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 smtClean="0"/>
              <a:t>‘\\jkmb-cae\Notes &amp; Exercise\</a:t>
            </a:r>
            <a:r>
              <a:rPr lang="en-US" sz="3200" dirty="0" err="1" smtClean="0"/>
              <a:t>LaTeX</a:t>
            </a:r>
            <a:r>
              <a:rPr lang="en-US" sz="3200" dirty="0" smtClean="0"/>
              <a:t> Training’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 smtClean="0"/>
              <a:t>Choose ‘basic-miktex-2.9.4521.exe’ 157 MB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3200" dirty="0" smtClean="0"/>
              <a:t>So please </a:t>
            </a:r>
            <a:r>
              <a:rPr lang="en-US" sz="3200" b="1" dirty="0" smtClean="0"/>
              <a:t>STOP</a:t>
            </a:r>
            <a:r>
              <a:rPr lang="en-US" sz="3200" dirty="0" smtClean="0"/>
              <a:t> downloading now! And let the guys with </a:t>
            </a:r>
            <a:r>
              <a:rPr lang="en-US" sz="3200" b="1" dirty="0" smtClean="0"/>
              <a:t>64 bits</a:t>
            </a:r>
            <a:r>
              <a:rPr lang="en-US" sz="3200" dirty="0" smtClean="0"/>
              <a:t> system download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>
              <a:spcBef>
                <a:spcPct val="0"/>
              </a:spcBef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Installing </a:t>
            </a:r>
            <a:r>
              <a:rPr lang="en-US" dirty="0" err="1"/>
              <a:t>M</a:t>
            </a:r>
            <a:r>
              <a:rPr lang="en-US" dirty="0" err="1" smtClean="0"/>
              <a:t>iktek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</a:p>
          <a:p>
            <a:r>
              <a:rPr lang="en-US" dirty="0" smtClean="0"/>
              <a:t>I accept</a:t>
            </a:r>
          </a:p>
          <a:p>
            <a:r>
              <a:rPr lang="en-US" dirty="0" smtClean="0"/>
              <a:t>Anyone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Miktek</a:t>
            </a:r>
            <a:r>
              <a:rPr lang="en-US" dirty="0" smtClean="0"/>
              <a:t> to …</a:t>
            </a:r>
          </a:p>
          <a:p>
            <a:r>
              <a:rPr lang="en-US" dirty="0"/>
              <a:t>a</a:t>
            </a:r>
            <a:r>
              <a:rPr lang="en-US" dirty="0" smtClean="0"/>
              <a:t>4 paper, on the fly</a:t>
            </a:r>
          </a:p>
          <a:p>
            <a:r>
              <a:rPr lang="en-US" dirty="0" smtClean="0"/>
              <a:t>Start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2251521" cy="175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2298" y="2996952"/>
            <a:ext cx="221191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628801"/>
            <a:ext cx="2383995" cy="1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573016"/>
            <a:ext cx="23955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7192" y="4869160"/>
            <a:ext cx="2197016" cy="171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Downloading &amp; Installing </a:t>
            </a:r>
            <a:r>
              <a:rPr lang="en-US" dirty="0" err="1" smtClean="0"/>
              <a:t>WinEdt</a:t>
            </a:r>
            <a:r>
              <a:rPr lang="en-US" dirty="0" smtClean="0"/>
              <a:t> and </a:t>
            </a:r>
            <a:r>
              <a:rPr lang="en-US" dirty="0" err="1" smtClean="0"/>
              <a:t>TeXnicCenter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WinEdit</a:t>
            </a:r>
            <a:r>
              <a:rPr lang="en-US" dirty="0" smtClean="0"/>
              <a:t> by double clicking winedt55.exe</a:t>
            </a:r>
          </a:p>
          <a:p>
            <a:r>
              <a:rPr lang="en-US" dirty="0" smtClean="0"/>
              <a:t>This is a 32bit installer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627784" y="4797152"/>
            <a:ext cx="11521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27784" y="4941168"/>
            <a:ext cx="11521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3928" y="5805264"/>
            <a:ext cx="115212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28184" y="4437112"/>
            <a:ext cx="172819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60232" y="4581128"/>
            <a:ext cx="83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Miktek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779912" y="4725144"/>
            <a:ext cx="244827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156176" y="3645024"/>
            <a:ext cx="172819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88224" y="3789040"/>
            <a:ext cx="87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WinEdt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707904" y="4005064"/>
            <a:ext cx="2448272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228184" y="5445224"/>
            <a:ext cx="172819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60232" y="5589240"/>
            <a:ext cx="83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Miktek</a:t>
            </a:r>
            <a:endParaRPr lang="en-US" dirty="0"/>
          </a:p>
        </p:txBody>
      </p:sp>
      <p:cxnSp>
        <p:nvCxnSpPr>
          <p:cNvPr id="25" name="Straight Arrow Connector 24"/>
          <p:cNvCxnSpPr>
            <a:endCxn id="7" idx="6"/>
          </p:cNvCxnSpPr>
          <p:nvPr/>
        </p:nvCxnSpPr>
        <p:spPr>
          <a:xfrm flipH="1">
            <a:off x="5076056" y="5805264"/>
            <a:ext cx="1080120" cy="1080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8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TeXnicCenter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83320"/>
            <a:ext cx="7776864" cy="567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TeXnicCenter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480720" cy="560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187624" y="1916832"/>
            <a:ext cx="38884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TeXnicCenter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15616" y="1196752"/>
            <a:ext cx="7087500" cy="5400000"/>
            <a:chOff x="1115616" y="1196752"/>
            <a:chExt cx="7087500" cy="540000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4522" t="6688" r="8657" b="5113"/>
            <a:stretch>
              <a:fillRect/>
            </a:stretch>
          </p:blipFill>
          <p:spPr bwMode="auto">
            <a:xfrm>
              <a:off x="1115616" y="1196752"/>
              <a:ext cx="7087500" cy="54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4860032" y="3717032"/>
              <a:ext cx="648072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220072" y="1916832"/>
              <a:ext cx="144016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TeXnicCenter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43608" y="1269360"/>
            <a:ext cx="7118182" cy="5400000"/>
            <a:chOff x="1043608" y="1269360"/>
            <a:chExt cx="7118182" cy="54000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016" t="7575" r="9344" b="5801"/>
            <a:stretch>
              <a:fillRect/>
            </a:stretch>
          </p:blipFill>
          <p:spPr bwMode="auto">
            <a:xfrm>
              <a:off x="1043608" y="1269360"/>
              <a:ext cx="7118182" cy="54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5220072" y="4653136"/>
              <a:ext cx="648072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LaTeX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LaTeX</a:t>
            </a:r>
            <a:r>
              <a:rPr lang="en-US" dirty="0" smtClean="0"/>
              <a:t> is a document preparation system for high-quality typesetting often  used for medium-to-large technical or scientific documents.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TeXnicCenter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07704" y="1772816"/>
            <a:ext cx="5112568" cy="3888432"/>
            <a:chOff x="1907704" y="1772816"/>
            <a:chExt cx="5112568" cy="388843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822" t="28838" r="28244" b="28638"/>
            <a:stretch>
              <a:fillRect/>
            </a:stretch>
          </p:blipFill>
          <p:spPr bwMode="auto">
            <a:xfrm>
              <a:off x="1907704" y="1772816"/>
              <a:ext cx="5112568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2339752" y="4581128"/>
              <a:ext cx="180020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220072" y="5085184"/>
              <a:ext cx="86409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TeXnicCenter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67744" y="1412776"/>
            <a:ext cx="4968552" cy="3960440"/>
            <a:chOff x="2267744" y="1412776"/>
            <a:chExt cx="4968552" cy="396044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1003" t="28838" r="28244" b="27850"/>
            <a:stretch>
              <a:fillRect/>
            </a:stretch>
          </p:blipFill>
          <p:spPr bwMode="auto">
            <a:xfrm>
              <a:off x="2267744" y="1412776"/>
              <a:ext cx="4968552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5364088" y="4797152"/>
              <a:ext cx="86409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55776" y="2996952"/>
              <a:ext cx="3456384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TeXnicCenter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67744" y="1772816"/>
            <a:ext cx="4968552" cy="3888432"/>
            <a:chOff x="2267744" y="1772816"/>
            <a:chExt cx="4968552" cy="3888432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1003" t="28838" r="28244" b="28638"/>
            <a:stretch>
              <a:fillRect/>
            </a:stretch>
          </p:blipFill>
          <p:spPr bwMode="auto">
            <a:xfrm>
              <a:off x="2267744" y="1772816"/>
              <a:ext cx="496855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5436096" y="5085184"/>
              <a:ext cx="86409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55776" y="2996952"/>
              <a:ext cx="3456384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TeXnicCenter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1519" y="1196752"/>
            <a:ext cx="4324481" cy="3384376"/>
            <a:chOff x="251519" y="1196752"/>
            <a:chExt cx="4324481" cy="3384376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1003" t="28838" r="28244" b="28638"/>
            <a:stretch>
              <a:fillRect/>
            </a:stretch>
          </p:blipFill>
          <p:spPr bwMode="auto">
            <a:xfrm>
              <a:off x="251519" y="1196752"/>
              <a:ext cx="4324481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3009159" y="4079739"/>
              <a:ext cx="752084" cy="4387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88024" y="3280748"/>
            <a:ext cx="4176464" cy="3316604"/>
            <a:chOff x="4788024" y="3280748"/>
            <a:chExt cx="4176464" cy="3316604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1003" t="28838" r="28835" b="28638"/>
            <a:stretch>
              <a:fillRect/>
            </a:stretch>
          </p:blipFill>
          <p:spPr bwMode="auto">
            <a:xfrm>
              <a:off x="4788024" y="3280748"/>
              <a:ext cx="4176464" cy="3316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2"/>
            <p:cNvSpPr/>
            <p:nvPr/>
          </p:nvSpPr>
          <p:spPr>
            <a:xfrm>
              <a:off x="7452320" y="6093296"/>
              <a:ext cx="752084" cy="4387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TeXnicCenter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411760" y="1484784"/>
            <a:ext cx="4968552" cy="3888432"/>
            <a:chOff x="2411760" y="1484784"/>
            <a:chExt cx="4968552" cy="3888432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1003" t="29137" r="28244" b="28339"/>
            <a:stretch>
              <a:fillRect/>
            </a:stretch>
          </p:blipFill>
          <p:spPr bwMode="auto">
            <a:xfrm>
              <a:off x="2411760" y="1484784"/>
              <a:ext cx="496855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5580112" y="4797152"/>
              <a:ext cx="86409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</a:t>
            </a:r>
            <a:r>
              <a:rPr lang="en-US" dirty="0" err="1" smtClean="0"/>
              <a:t>TeXnicCenter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47664" y="2339990"/>
            <a:ext cx="6170782" cy="4257361"/>
            <a:chOff x="1547664" y="2339990"/>
            <a:chExt cx="6170782" cy="4257361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44" t="6000" r="20566" b="23913"/>
            <a:stretch>
              <a:fillRect/>
            </a:stretch>
          </p:blipFill>
          <p:spPr bwMode="auto">
            <a:xfrm>
              <a:off x="1547664" y="2339990"/>
              <a:ext cx="6170782" cy="425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>
              <a:off x="4272678" y="5348386"/>
              <a:ext cx="681254" cy="3973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11087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Double click on </a:t>
            </a:r>
            <a:r>
              <a:rPr lang="en-US" dirty="0" err="1" smtClean="0"/>
              <a:t>TeXnicCenter</a:t>
            </a:r>
            <a:r>
              <a:rPr lang="en-US" dirty="0" smtClean="0"/>
              <a:t> icon, and after some ‘Tip’, a configuration wizard window should appear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</a:t>
            </a:r>
            <a:r>
              <a:rPr lang="en-US" dirty="0" err="1" smtClean="0"/>
              <a:t>TeXnicCenter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24448" y="1341368"/>
            <a:ext cx="7680000" cy="5400000"/>
            <a:chOff x="924448" y="1341368"/>
            <a:chExt cx="7680000" cy="5400000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341" t="5901" r="21060" b="23225"/>
            <a:stretch>
              <a:fillRect/>
            </a:stretch>
          </p:blipFill>
          <p:spPr bwMode="auto">
            <a:xfrm>
              <a:off x="924448" y="1341368"/>
              <a:ext cx="7680000" cy="54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4394802" y="5157192"/>
              <a:ext cx="681254" cy="3973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51920" y="3140968"/>
              <a:ext cx="2376264" cy="3973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</a:t>
            </a:r>
            <a:r>
              <a:rPr lang="en-US" dirty="0" err="1" smtClean="0"/>
              <a:t>TeXnicCenter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80432" y="1268760"/>
            <a:ext cx="7680000" cy="5400000"/>
            <a:chOff x="780432" y="1268760"/>
            <a:chExt cx="7680000" cy="540000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44" t="6000" r="21157" b="23126"/>
            <a:stretch>
              <a:fillRect/>
            </a:stretch>
          </p:blipFill>
          <p:spPr bwMode="auto">
            <a:xfrm>
              <a:off x="780432" y="1268760"/>
              <a:ext cx="7680000" cy="54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4250786" y="5085184"/>
              <a:ext cx="681254" cy="3973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</a:t>
            </a:r>
            <a:r>
              <a:rPr lang="en-US" dirty="0" err="1" smtClean="0"/>
              <a:t>TeXnicCenter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92820" y="1269360"/>
            <a:ext cx="7595604" cy="5400000"/>
            <a:chOff x="971600" y="1341368"/>
            <a:chExt cx="7595604" cy="5400000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44" t="5213" r="21157" b="23126"/>
            <a:stretch>
              <a:fillRect/>
            </a:stretch>
          </p:blipFill>
          <p:spPr bwMode="auto">
            <a:xfrm>
              <a:off x="971600" y="1341368"/>
              <a:ext cx="7595604" cy="54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4466810" y="5191842"/>
              <a:ext cx="681254" cy="3973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Typical manuscript requirement, figures, tables, bibliography, </a:t>
            </a:r>
            <a:endParaRPr lang="en-US" dirty="0" smtClean="0"/>
          </a:p>
          <a:p>
            <a:r>
              <a:rPr lang="en-GB" dirty="0" smtClean="0"/>
              <a:t>referencing etc.	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</a:t>
            </a:r>
            <a:r>
              <a:rPr lang="en-GB" dirty="0"/>
              <a:t>introduce participants to general </a:t>
            </a:r>
            <a:r>
              <a:rPr lang="en-GB" dirty="0" err="1"/>
              <a:t>LaTeX</a:t>
            </a:r>
            <a:r>
              <a:rPr lang="en-GB" dirty="0"/>
              <a:t> writing skills.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JabRef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click ‘JabRef-2.6-setup.exe’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Working with </a:t>
            </a:r>
            <a:r>
              <a:rPr lang="en-GB" dirty="0" err="1" smtClean="0"/>
              <a:t>eps</a:t>
            </a:r>
            <a:r>
              <a:rPr lang="en-GB" dirty="0" smtClean="0"/>
              <a:t> figures with added features and much increased quality</a:t>
            </a:r>
          </a:p>
          <a:p>
            <a:pPr lvl="1"/>
            <a:r>
              <a:rPr lang="en-GB" dirty="0" smtClean="0"/>
              <a:t>Intro</a:t>
            </a:r>
          </a:p>
          <a:p>
            <a:pPr lvl="1"/>
            <a:r>
              <a:rPr lang="en-GB" dirty="0" smtClean="0"/>
              <a:t>Installing ghost script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sfrag</a:t>
            </a:r>
            <a:endParaRPr lang="en-US" dirty="0" smtClean="0"/>
          </a:p>
          <a:p>
            <a:pPr lvl="1"/>
            <a:r>
              <a:rPr lang="en-US" dirty="0" smtClean="0"/>
              <a:t>Output from </a:t>
            </a:r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GB" dirty="0" smtClean="0"/>
              <a:t>My first manuscript in </a:t>
            </a:r>
            <a:r>
              <a:rPr lang="en-GB" dirty="0" err="1" smtClean="0"/>
              <a:t>LaTeX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b="1" dirty="0" smtClean="0"/>
              <a:t>PostScript</a:t>
            </a:r>
            <a:r>
              <a:rPr lang="en-US" sz="2400" dirty="0" smtClean="0"/>
              <a:t> (</a:t>
            </a:r>
            <a:r>
              <a:rPr lang="en-US" sz="2400" b="1" dirty="0" smtClean="0"/>
              <a:t>PS</a:t>
            </a:r>
            <a:r>
              <a:rPr lang="en-US" sz="2400" dirty="0" smtClean="0"/>
              <a:t>) is a dynamically typed </a:t>
            </a:r>
            <a:r>
              <a:rPr lang="en-US" sz="2400" dirty="0" err="1" smtClean="0"/>
              <a:t>concatenative</a:t>
            </a:r>
            <a:r>
              <a:rPr lang="en-US" sz="2400" dirty="0" smtClean="0"/>
              <a:t> programming language created by John Warnock and Charles </a:t>
            </a:r>
            <a:r>
              <a:rPr lang="en-US" sz="2400" dirty="0" err="1" smtClean="0"/>
              <a:t>Geschke</a:t>
            </a:r>
            <a:r>
              <a:rPr lang="en-US" sz="2400" dirty="0" smtClean="0"/>
              <a:t> in 1982. It is best known for its use as a page description language in the electronic and desktop publishing areas.</a:t>
            </a:r>
          </a:p>
          <a:p>
            <a:pPr algn="just"/>
            <a:r>
              <a:rPr lang="en-US" sz="2400" dirty="0" smtClean="0"/>
              <a:t>The concepts of the PostScript language were seeded in 1976 when John Warnock was working at Evans &amp; Sutherland, a computer graphics company. At that time John Warnock was developing an interpreter for a large three-dimensional graphics database of New York harbor. Warnock conceived the Design System language to process the graphics. – source </a:t>
            </a:r>
            <a:r>
              <a:rPr lang="en-US" sz="2400" dirty="0" err="1" smtClean="0"/>
              <a:t>wikipedia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 err="1" smtClean="0"/>
              <a:t>eps</a:t>
            </a:r>
            <a:r>
              <a:rPr lang="en-US" sz="2400" dirty="0" smtClean="0"/>
              <a:t> means Encapsulated PostScript </a:t>
            </a:r>
          </a:p>
          <a:p>
            <a:pPr algn="just"/>
            <a:r>
              <a:rPr lang="en-US" sz="2400" b="1" dirty="0" err="1" smtClean="0"/>
              <a:t>eps</a:t>
            </a:r>
            <a:r>
              <a:rPr lang="en-US" sz="2400" dirty="0" smtClean="0"/>
              <a:t> is a DSC-conforming PostScript document with additional restrictions which is intended to be usable as a graphics file format. In other words, EPS files are more or less self-contained, reasonably predictable PostScript documents that describe an image or drawing and can be placed within another PostScript document.</a:t>
            </a:r>
          </a:p>
          <a:p>
            <a:pPr algn="just"/>
            <a:r>
              <a:rPr lang="en-US" sz="2400" b="1" dirty="0" smtClean="0"/>
              <a:t>Document Structuring Conventions</a:t>
            </a:r>
            <a:r>
              <a:rPr lang="en-US" sz="2400" dirty="0" smtClean="0"/>
              <a:t>, or </a:t>
            </a:r>
            <a:r>
              <a:rPr lang="en-US" sz="2400" b="1" dirty="0" smtClean="0"/>
              <a:t>DSC</a:t>
            </a:r>
            <a:r>
              <a:rPr lang="en-US" sz="2400" dirty="0" smtClean="0"/>
              <a:t>, is a set of standards for PostScript, based on the use of comments, which primarily specifies a way to structure a PostScript file and a way to expose that structure in a machine-readable way. A PostScript file that conforms to DSC is called a </a:t>
            </a:r>
            <a:r>
              <a:rPr lang="en-US" sz="2400" i="1" dirty="0" smtClean="0"/>
              <a:t>conforming document</a:t>
            </a:r>
            <a:r>
              <a:rPr lang="en-US" sz="2400" dirty="0" smtClean="0"/>
              <a:t>. – source </a:t>
            </a:r>
            <a:r>
              <a:rPr lang="en-US" sz="2400" dirty="0" err="1" smtClean="0"/>
              <a:t>wikipedia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/>
              <a:t>G</a:t>
            </a:r>
            <a:r>
              <a:rPr lang="en-US" dirty="0" err="1" smtClean="0"/>
              <a:t>hostcript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Double click on ‘gs905w32.exe’. What does 32 mean?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3040679" cy="237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3115617" cy="243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ghostcript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Cont..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3041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3040679" cy="237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</a:t>
            </a:r>
            <a:r>
              <a:rPr lang="en-US" b="1" dirty="0" err="1" smtClean="0"/>
              <a:t>Ghostscript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err="1" smtClean="0"/>
              <a:t>Ghostscript</a:t>
            </a:r>
            <a:r>
              <a:rPr lang="en-US" dirty="0" smtClean="0"/>
              <a:t> is an interpreter for PostScript™ and Portable Document Format (PDF) files. It is available both under the GNU GPL license and for commercial licensing from </a:t>
            </a:r>
            <a:r>
              <a:rPr lang="en-US" dirty="0" err="1" smtClean="0"/>
              <a:t>Artifex</a:t>
            </a:r>
            <a:r>
              <a:rPr lang="en-US" dirty="0" smtClean="0"/>
              <a:t>. It has been under active development for over 20 years and has been ported to many different systems during this time. </a:t>
            </a:r>
          </a:p>
          <a:p>
            <a:pPr algn="just"/>
            <a:r>
              <a:rPr lang="en-US" dirty="0" err="1" smtClean="0"/>
              <a:t>Ghostscript</a:t>
            </a:r>
            <a:r>
              <a:rPr lang="en-US" dirty="0" smtClean="0"/>
              <a:t> consists of a PostScript interpreter layer, and a graphics library. Sometimes the </a:t>
            </a:r>
            <a:r>
              <a:rPr lang="en-US" dirty="0" err="1" smtClean="0"/>
              <a:t>Ghostscript</a:t>
            </a:r>
            <a:r>
              <a:rPr lang="en-US" dirty="0" smtClean="0"/>
              <a:t> graphics library is confusingly also referred to simply as </a:t>
            </a:r>
            <a:r>
              <a:rPr lang="en-US" dirty="0" err="1" smtClean="0"/>
              <a:t>Ghostscript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Binaries for </a:t>
            </a:r>
            <a:r>
              <a:rPr lang="en-US" dirty="0" err="1" smtClean="0"/>
              <a:t>Ghostscript</a:t>
            </a:r>
            <a:r>
              <a:rPr lang="en-US" dirty="0" smtClean="0"/>
              <a:t> for various systems can be downloaded from www.ghostscript.com/download. The source code is included in both the </a:t>
            </a:r>
            <a:r>
              <a:rPr lang="en-US" dirty="0" err="1" smtClean="0"/>
              <a:t>Ghostscript</a:t>
            </a:r>
            <a:r>
              <a:rPr lang="en-US" dirty="0" smtClean="0"/>
              <a:t> and </a:t>
            </a:r>
            <a:r>
              <a:rPr lang="en-US" dirty="0" err="1" smtClean="0"/>
              <a:t>GhostPDL</a:t>
            </a:r>
            <a:r>
              <a:rPr lang="en-US" dirty="0" smtClean="0"/>
              <a:t> downloads from the same site. </a:t>
            </a:r>
          </a:p>
          <a:p>
            <a:pPr algn="just"/>
            <a:r>
              <a:rPr lang="en-US" dirty="0" smtClean="0"/>
              <a:t>Source - http://sourceforge.net/projects/ghostscript/?source=recommended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 err="1" smtClean="0"/>
              <a:t>WinEdt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45232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3963279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4032448" cy="322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4044305" cy="323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1663" y="3501009"/>
            <a:ext cx="4008809" cy="320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GB" dirty="0" smtClean="0"/>
              <a:t>It is expected that by the end of the course, participants are able to start using </a:t>
            </a:r>
            <a:r>
              <a:rPr lang="en-GB" dirty="0" err="1" smtClean="0"/>
              <a:t>LaTeX</a:t>
            </a:r>
            <a:r>
              <a:rPr lang="en-GB" dirty="0" smtClean="0"/>
              <a:t> for their thesis and developing their own documents and are able to continue learning </a:t>
            </a:r>
            <a:r>
              <a:rPr lang="en-GB" dirty="0" err="1" smtClean="0"/>
              <a:t>LaTeX</a:t>
            </a:r>
            <a:r>
              <a:rPr lang="en-GB" dirty="0" smtClean="0"/>
              <a:t> for more advanced applications.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en-GB" dirty="0" smtClean="0"/>
              <a:t>Participants are able to use support from online resources or forum in the Internet.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en-GB" dirty="0" smtClean="0"/>
              <a:t>Participants are able to troubleshoot errors arising from different types of compilers.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en-GB" dirty="0" smtClean="0"/>
              <a:t>Participants should be comfortable in choosing </a:t>
            </a:r>
            <a:r>
              <a:rPr lang="en-GB" dirty="0" err="1" smtClean="0"/>
              <a:t>LaTeX</a:t>
            </a:r>
            <a:r>
              <a:rPr lang="en-GB" dirty="0" smtClean="0"/>
              <a:t> if there are options in publisher’s recommendation/guidelines.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Participant starts using Gaya UKM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TextWorks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run using </a:t>
            </a:r>
            <a:r>
              <a:rPr lang="en-US" dirty="0" err="1" smtClean="0"/>
              <a:t>LaTeX</a:t>
            </a:r>
            <a:endParaRPr lang="en-US" dirty="0" smtClean="0"/>
          </a:p>
          <a:p>
            <a:r>
              <a:rPr lang="en-US" dirty="0" smtClean="0"/>
              <a:t>Use others e.g. </a:t>
            </a:r>
            <a:r>
              <a:rPr lang="en-US" dirty="0" err="1" smtClean="0"/>
              <a:t>XeLaTeX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63722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eps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windows XP</a:t>
            </a:r>
          </a:p>
          <a:p>
            <a:r>
              <a:rPr lang="en-US" dirty="0" smtClean="0"/>
              <a:t>Go to ‘Start’</a:t>
            </a:r>
          </a:p>
          <a:p>
            <a:r>
              <a:rPr lang="en-US" dirty="0" smtClean="0"/>
              <a:t>Click ‘Run’ (command window)</a:t>
            </a:r>
          </a:p>
          <a:p>
            <a:r>
              <a:rPr lang="en-US" dirty="0" smtClean="0"/>
              <a:t>Type: msinfo32.exe</a:t>
            </a:r>
          </a:p>
          <a:p>
            <a:r>
              <a:rPr lang="en-US" dirty="0" smtClean="0"/>
              <a:t>Will show System Type:  X86</a:t>
            </a:r>
          </a:p>
          <a:p>
            <a:r>
              <a:rPr lang="en-US" dirty="0" smtClean="0"/>
              <a:t>X86 or X32 mean 32 bits, X64 means 64 bits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GB" sz="3800" b="1" dirty="0" smtClean="0"/>
          </a:p>
          <a:p>
            <a:pPr>
              <a:buNone/>
            </a:pPr>
            <a:r>
              <a:rPr lang="en-GB" sz="3800" b="1" dirty="0" smtClean="0"/>
              <a:t>Module 1:</a:t>
            </a:r>
            <a:r>
              <a:rPr lang="en-US" sz="3800" b="1" dirty="0"/>
              <a:t> </a:t>
            </a:r>
            <a:r>
              <a:rPr lang="en-GB" sz="3800" dirty="0" smtClean="0"/>
              <a:t>Time: 9.00pm: 12.30pm</a:t>
            </a:r>
            <a:endParaRPr lang="en-GB" sz="3800" b="1" dirty="0" smtClean="0"/>
          </a:p>
          <a:p>
            <a:r>
              <a:rPr lang="en-GB" sz="3800" dirty="0" smtClean="0"/>
              <a:t>Introduction </a:t>
            </a:r>
            <a:r>
              <a:rPr lang="en-GB" sz="3800" dirty="0"/>
              <a:t>to </a:t>
            </a:r>
            <a:r>
              <a:rPr lang="en-GB" sz="3800" dirty="0" err="1" smtClean="0"/>
              <a:t>LaTeX</a:t>
            </a:r>
            <a:endParaRPr lang="en-US" sz="3800" dirty="0"/>
          </a:p>
          <a:p>
            <a:r>
              <a:rPr lang="en-GB" sz="3800" dirty="0"/>
              <a:t>Installing </a:t>
            </a:r>
            <a:r>
              <a:rPr lang="en-GB" sz="3800" dirty="0" err="1" smtClean="0"/>
              <a:t>Miktek</a:t>
            </a:r>
            <a:endParaRPr lang="en-US" sz="3800" dirty="0"/>
          </a:p>
          <a:p>
            <a:r>
              <a:rPr lang="en-GB" sz="3800" dirty="0"/>
              <a:t>Installing different text </a:t>
            </a:r>
            <a:r>
              <a:rPr lang="en-GB" sz="3800" dirty="0" smtClean="0"/>
              <a:t>editors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GB" sz="3800" b="1" dirty="0" smtClean="0"/>
              <a:t>Module 2: </a:t>
            </a:r>
            <a:r>
              <a:rPr lang="en-GB" sz="3800" dirty="0" smtClean="0"/>
              <a:t>2.00-5:00pm</a:t>
            </a:r>
            <a:endParaRPr lang="en-US" sz="3800" dirty="0"/>
          </a:p>
          <a:p>
            <a:r>
              <a:rPr lang="en-GB" sz="3800" dirty="0" smtClean="0"/>
              <a:t>Typical </a:t>
            </a:r>
            <a:r>
              <a:rPr lang="en-GB" sz="3800" dirty="0"/>
              <a:t>manuscript requirement, figures, tables, bibliography, </a:t>
            </a:r>
            <a:endParaRPr lang="en-US" sz="3800" dirty="0"/>
          </a:p>
          <a:p>
            <a:r>
              <a:rPr lang="en-GB" sz="3800" dirty="0"/>
              <a:t>referencing etc.	</a:t>
            </a:r>
            <a:endParaRPr lang="en-US" sz="3800" dirty="0"/>
          </a:p>
          <a:p>
            <a:pPr>
              <a:buNone/>
            </a:pPr>
            <a:r>
              <a:rPr lang="en-GB" sz="3800" dirty="0"/>
              <a:t> 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Thesis</a:t>
            </a:r>
          </a:p>
          <a:p>
            <a:r>
              <a:rPr lang="en-US" dirty="0" smtClean="0"/>
              <a:t>Articles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Miktek</a:t>
            </a:r>
            <a:endParaRPr lang="en-US" dirty="0" smtClean="0"/>
          </a:p>
          <a:p>
            <a:r>
              <a:rPr lang="en-US" dirty="0" smtClean="0"/>
              <a:t>Installing </a:t>
            </a:r>
            <a:r>
              <a:rPr lang="en-US" dirty="0" err="1" smtClean="0"/>
              <a:t>WinEdt</a:t>
            </a:r>
            <a:endParaRPr lang="en-US" dirty="0" smtClean="0"/>
          </a:p>
          <a:p>
            <a:r>
              <a:rPr lang="en-US" dirty="0" smtClean="0"/>
              <a:t>Installing </a:t>
            </a:r>
            <a:r>
              <a:rPr lang="en-US" dirty="0" err="1" smtClean="0"/>
              <a:t>TeXnicCenter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</a:t>
            </a:r>
            <a:r>
              <a:rPr lang="en-US" dirty="0" err="1" smtClean="0"/>
              <a:t>Miktek</a:t>
            </a:r>
            <a:r>
              <a:rPr lang="en-US" dirty="0" smtClean="0"/>
              <a:t> in </a:t>
            </a:r>
            <a:r>
              <a:rPr lang="en-US" dirty="0" err="1" smtClean="0"/>
              <a:t>google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http://miktex.org/2.9/setup</a:t>
            </a:r>
            <a:endParaRPr lang="en-US" dirty="0" smtClean="0"/>
          </a:p>
          <a:p>
            <a:r>
              <a:rPr lang="en-US" dirty="0" smtClean="0"/>
              <a:t>Create a folder </a:t>
            </a:r>
            <a:r>
              <a:rPr lang="en-US" dirty="0" err="1"/>
              <a:t>M</a:t>
            </a:r>
            <a:r>
              <a:rPr lang="en-US" dirty="0" err="1" smtClean="0"/>
              <a:t>iktek</a:t>
            </a:r>
            <a:r>
              <a:rPr lang="en-US" dirty="0" smtClean="0"/>
              <a:t> (or </a:t>
            </a:r>
            <a:r>
              <a:rPr lang="en-US" dirty="0" err="1" smtClean="0"/>
              <a:t>Miktek</a:t>
            </a:r>
            <a:r>
              <a:rPr lang="en-US" dirty="0" smtClean="0"/>
              <a:t> 2.9) in your c (or other) drive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814</Words>
  <Application>Microsoft Office PowerPoint</Application>
  <PresentationFormat>On-screen Show (4:3)</PresentationFormat>
  <Paragraphs>120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LaTeX Gaya UKM</vt:lpstr>
      <vt:lpstr>Introduction</vt:lpstr>
      <vt:lpstr>Objective</vt:lpstr>
      <vt:lpstr>Outcomes</vt:lpstr>
      <vt:lpstr>Identifying System</vt:lpstr>
      <vt:lpstr>Schedule</vt:lpstr>
      <vt:lpstr>Example</vt:lpstr>
      <vt:lpstr>Module I</vt:lpstr>
      <vt:lpstr>Search Miktek in google</vt:lpstr>
      <vt:lpstr>PowerPoint Presentation</vt:lpstr>
      <vt:lpstr>Downloading Miktek from the Internet</vt:lpstr>
      <vt:lpstr>Steps in Installing Miktek</vt:lpstr>
      <vt:lpstr>Downloading &amp; Installing WinEdt and TeXnicCenter</vt:lpstr>
      <vt:lpstr>PowerPoint Presentation</vt:lpstr>
      <vt:lpstr>PowerPoint Presentation</vt:lpstr>
      <vt:lpstr>Installing TeXnicCenter</vt:lpstr>
      <vt:lpstr>Installing TeXnicCenter</vt:lpstr>
      <vt:lpstr>Installing TeXnicCenter</vt:lpstr>
      <vt:lpstr>Installing TeXnicCenter</vt:lpstr>
      <vt:lpstr>Installing TeXnicCenter</vt:lpstr>
      <vt:lpstr>Installing TeXnicCenter</vt:lpstr>
      <vt:lpstr>Installing TeXnicCenter</vt:lpstr>
      <vt:lpstr>Installing TeXnicCenter</vt:lpstr>
      <vt:lpstr>Installing TeXnicCenter</vt:lpstr>
      <vt:lpstr>Configuring TeXnicCenter</vt:lpstr>
      <vt:lpstr>Configuring TeXnicCenter</vt:lpstr>
      <vt:lpstr>Configuring TeXnicCenter</vt:lpstr>
      <vt:lpstr>Configuring TeXnicCenter</vt:lpstr>
      <vt:lpstr>Module II</vt:lpstr>
      <vt:lpstr>Installing JabRef</vt:lpstr>
      <vt:lpstr>Module III</vt:lpstr>
      <vt:lpstr>PostScript</vt:lpstr>
      <vt:lpstr>eps</vt:lpstr>
      <vt:lpstr>Installing Ghostcript</vt:lpstr>
      <vt:lpstr>Installing ghostcript</vt:lpstr>
      <vt:lpstr>What is Ghostscript?</vt:lpstr>
      <vt:lpstr>PowerPoint Presentation</vt:lpstr>
      <vt:lpstr>Check WinEdt</vt:lpstr>
      <vt:lpstr>PowerPoint Presentation</vt:lpstr>
      <vt:lpstr>Use TextWorks</vt:lpstr>
      <vt:lpstr>Cont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First Manuscript in LaTeX</dc:title>
  <dc:creator>user-pc</dc:creator>
  <cp:lastModifiedBy>User</cp:lastModifiedBy>
  <cp:revision>73</cp:revision>
  <dcterms:created xsi:type="dcterms:W3CDTF">2012-06-20T02:01:43Z</dcterms:created>
  <dcterms:modified xsi:type="dcterms:W3CDTF">2014-08-18T06:28:15Z</dcterms:modified>
</cp:coreProperties>
</file>